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26"/>
  </p:notesMasterIdLst>
  <p:handoutMasterIdLst>
    <p:handoutMasterId r:id="rId27"/>
  </p:handoutMasterIdLst>
  <p:sldIdLst>
    <p:sldId id="447" r:id="rId2"/>
    <p:sldId id="484" r:id="rId3"/>
    <p:sldId id="402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4" r:id="rId24"/>
    <p:sldId id="505" r:id="rId25"/>
  </p:sldIdLst>
  <p:sldSz cx="9144000" cy="6858000" type="screen4x3"/>
  <p:notesSz cx="7315200" cy="9601200"/>
  <p:custDataLst>
    <p:tags r:id="rId2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3"/>
    <p:restoredTop sz="94824"/>
  </p:normalViewPr>
  <p:slideViewPr>
    <p:cSldViewPr>
      <p:cViewPr varScale="1">
        <p:scale>
          <a:sx n="149" d="100"/>
          <a:sy n="149" d="100"/>
        </p:scale>
        <p:origin x="192" y="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5/5/21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5/5/21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5/5/21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5/5/21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5/5/21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Mar. 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1 is over. I hope it went ok</a:t>
            </a:r>
          </a:p>
          <a:p>
            <a:pPr lvl="1"/>
            <a:r>
              <a:rPr lang="en-US" dirty="0"/>
              <a:t>Results will be available soon.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do a basic module 2 </a:t>
            </a:r>
            <a:r>
              <a:rPr lang="en-US" dirty="0" err="1"/>
              <a:t>hw</a:t>
            </a:r>
            <a:r>
              <a:rPr lang="en-US" dirty="0"/>
              <a:t> this week</a:t>
            </a:r>
          </a:p>
          <a:p>
            <a:r>
              <a:rPr lang="en-US" dirty="0"/>
              <a:t>New way to submit programming </a:t>
            </a:r>
            <a:r>
              <a:rPr lang="en-US" dirty="0" err="1"/>
              <a:t>hw</a:t>
            </a:r>
            <a:r>
              <a:rPr lang="en-US" dirty="0"/>
              <a:t>!!</a:t>
            </a:r>
          </a:p>
          <a:p>
            <a:r>
              <a:rPr lang="en-US" dirty="0"/>
              <a:t>All written assignments have been graded</a:t>
            </a:r>
          </a:p>
          <a:p>
            <a:pPr lvl="1"/>
            <a:r>
              <a:rPr lang="en-US" dirty="0"/>
              <a:t>Except a few that just came in last 24 hours.</a:t>
            </a:r>
          </a:p>
          <a:p>
            <a:pPr lvl="1"/>
            <a:r>
              <a:rPr lang="en-US" dirty="0"/>
              <a:t>Quick clarification on resubmissions…</a:t>
            </a:r>
          </a:p>
          <a:p>
            <a:r>
              <a:rPr lang="en-US" dirty="0"/>
              <a:t>Hard deadline for module 1 is THIS Wednesday!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solve some graph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0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Mar.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1 is over. I hope it went ok</a:t>
            </a:r>
          </a:p>
          <a:p>
            <a:pPr lvl="1"/>
            <a:r>
              <a:rPr lang="en-US" dirty="0"/>
              <a:t>Results will be available soon.</a:t>
            </a:r>
          </a:p>
          <a:p>
            <a:pPr lvl="1"/>
            <a:r>
              <a:rPr lang="en-US" dirty="0"/>
              <a:t>We are going to regrade a couple of questions first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do a basic module 2 </a:t>
            </a:r>
            <a:r>
              <a:rPr lang="en-US" dirty="0" err="1"/>
              <a:t>hw</a:t>
            </a:r>
            <a:r>
              <a:rPr lang="en-US" dirty="0"/>
              <a:t> this week</a:t>
            </a:r>
          </a:p>
          <a:p>
            <a:r>
              <a:rPr lang="en-US" dirty="0"/>
              <a:t>New way to submit programming </a:t>
            </a:r>
            <a:r>
              <a:rPr lang="en-US" dirty="0" err="1"/>
              <a:t>hw</a:t>
            </a:r>
            <a:r>
              <a:rPr lang="en-US" dirty="0"/>
              <a:t>!!</a:t>
            </a:r>
          </a:p>
          <a:p>
            <a:r>
              <a:rPr lang="en-US" dirty="0"/>
              <a:t>Hard deadline for module 1 is TONIGHT!!</a:t>
            </a:r>
          </a:p>
          <a:p>
            <a:pPr lvl="1"/>
            <a:r>
              <a:rPr lang="en-US" dirty="0"/>
              <a:t>We “mostly” kept up with grading. We have a better scheme moving forward I think.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solve some more graph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3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Mar.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1 thresholds released</a:t>
            </a:r>
          </a:p>
          <a:p>
            <a:pPr lvl="1"/>
            <a:r>
              <a:rPr lang="en-US" dirty="0"/>
              <a:t>Several questions were regraded (check you score)</a:t>
            </a:r>
          </a:p>
          <a:p>
            <a:pPr lvl="1"/>
            <a:r>
              <a:rPr lang="en-US" dirty="0"/>
              <a:t>Satisfied = 60% and Mastery = 70%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do another basic </a:t>
            </a:r>
            <a:r>
              <a:rPr lang="en-US" dirty="0" err="1"/>
              <a:t>hw</a:t>
            </a:r>
            <a:r>
              <a:rPr lang="en-US" dirty="0"/>
              <a:t> module 2 now</a:t>
            </a:r>
          </a:p>
          <a:p>
            <a:pPr lvl="1"/>
            <a:r>
              <a:rPr lang="en-US" dirty="0"/>
              <a:t>New way to submit programming </a:t>
            </a:r>
            <a:r>
              <a:rPr lang="en-US" dirty="0" err="1"/>
              <a:t>hw</a:t>
            </a:r>
            <a:r>
              <a:rPr lang="en-US" dirty="0"/>
              <a:t>!!</a:t>
            </a:r>
          </a:p>
          <a:p>
            <a:r>
              <a:rPr lang="en-US" dirty="0"/>
              <a:t>Soft deadline for module 2 is Wednesday night</a:t>
            </a:r>
          </a:p>
          <a:p>
            <a:pPr lvl="1"/>
            <a:r>
              <a:rPr lang="en-US" dirty="0"/>
              <a:t>Though we will try to get you feedback on your work if you submit after that.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discuss wiring (if you want) and solve a graph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5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Mar.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1 thresholds released</a:t>
            </a:r>
          </a:p>
          <a:p>
            <a:pPr lvl="1"/>
            <a:r>
              <a:rPr lang="en-US" dirty="0"/>
              <a:t>Several questions were regraded (check you score)</a:t>
            </a:r>
          </a:p>
          <a:p>
            <a:pPr lvl="1"/>
            <a:r>
              <a:rPr lang="en-US" dirty="0"/>
              <a:t>Satisfied = 60% and Mastery = 70%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Good luck, I know module 2 is a little “scrunched”</a:t>
            </a:r>
          </a:p>
          <a:p>
            <a:r>
              <a:rPr lang="en-US" dirty="0"/>
              <a:t>Soft deadline for module 2 is Wednesday night (tonight!)</a:t>
            </a:r>
          </a:p>
          <a:p>
            <a:pPr lvl="1"/>
            <a:r>
              <a:rPr lang="en-US" dirty="0"/>
              <a:t>Try to get at least something in if you want feedback.</a:t>
            </a:r>
          </a:p>
          <a:p>
            <a:r>
              <a:rPr lang="en-US" dirty="0"/>
              <a:t>We will be restructuring the final grade grading scheme </a:t>
            </a:r>
          </a:p>
          <a:p>
            <a:pPr lvl="1"/>
            <a:r>
              <a:rPr lang="en-US" dirty="0"/>
              <a:t>It is a bit too harsh to folks who didn’t master a basic </a:t>
            </a:r>
            <a:r>
              <a:rPr lang="en-US" dirty="0" err="1"/>
              <a:t>hw</a:t>
            </a:r>
            <a:r>
              <a:rPr lang="en-US" dirty="0"/>
              <a:t> in module 1</a:t>
            </a:r>
          </a:p>
          <a:p>
            <a:r>
              <a:rPr lang="en-US" dirty="0"/>
              <a:t>Remember that next round of quizzing is next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38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Mar.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2 is Friday – Saturday</a:t>
            </a:r>
          </a:p>
          <a:p>
            <a:pPr lvl="1"/>
            <a:r>
              <a:rPr lang="en-US" dirty="0"/>
              <a:t>We might try using </a:t>
            </a:r>
            <a:r>
              <a:rPr lang="en-US" dirty="0" err="1"/>
              <a:t>Gradescope</a:t>
            </a:r>
            <a:r>
              <a:rPr lang="en-US" dirty="0"/>
              <a:t> this time. Seems easier in some ways. Announcement soon! Otherwise, same as last time.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Good luck, I know module 2 is a little “scrunched”</a:t>
            </a:r>
          </a:p>
          <a:p>
            <a:r>
              <a:rPr lang="en-US" dirty="0"/>
              <a:t>Soft deadline for module 2 has passed.</a:t>
            </a:r>
          </a:p>
          <a:p>
            <a:pPr lvl="1"/>
            <a:r>
              <a:rPr lang="en-US" dirty="0"/>
              <a:t>We are crunching through grading now</a:t>
            </a:r>
          </a:p>
          <a:p>
            <a:r>
              <a:rPr lang="en-US" dirty="0"/>
              <a:t>New grading scheme. Any questions?</a:t>
            </a:r>
          </a:p>
          <a:p>
            <a:endParaRPr lang="en-US" dirty="0"/>
          </a:p>
          <a:p>
            <a:r>
              <a:rPr lang="en-US" dirty="0"/>
              <a:t>Today we will discuss knapsack w/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59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Apr.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2 and retake Quiz 1 is done</a:t>
            </a:r>
          </a:p>
          <a:p>
            <a:pPr lvl="1"/>
            <a:r>
              <a:rPr lang="en-US" dirty="0"/>
              <a:t>60% for satisfied, 70% for mastery</a:t>
            </a:r>
          </a:p>
          <a:p>
            <a:pPr lvl="1"/>
            <a:r>
              <a:rPr lang="en-US" dirty="0"/>
              <a:t>Hope that went ok!</a:t>
            </a:r>
          </a:p>
          <a:p>
            <a:r>
              <a:rPr lang="en-US" dirty="0"/>
              <a:t>Module 2 is done</a:t>
            </a:r>
          </a:p>
          <a:p>
            <a:pPr lvl="1"/>
            <a:r>
              <a:rPr lang="en-US" dirty="0"/>
              <a:t>Hope that you survived, I know some of those were difficult </a:t>
            </a:r>
            <a:r>
              <a:rPr lang="en-US" dirty="0" err="1"/>
              <a:t>hw</a:t>
            </a:r>
            <a:endParaRPr lang="en-US" dirty="0"/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to do one of the module 3 basics this week.</a:t>
            </a:r>
          </a:p>
          <a:p>
            <a:r>
              <a:rPr lang="en-US" dirty="0"/>
              <a:t>New grading scheme. Any questions?</a:t>
            </a:r>
          </a:p>
          <a:p>
            <a:endParaRPr lang="en-US" dirty="0"/>
          </a:p>
          <a:p>
            <a:r>
              <a:rPr lang="en-US" dirty="0"/>
              <a:t>Today we will discuss weighted interval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15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Apr.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2 and retake Quiz 1 is done</a:t>
            </a:r>
          </a:p>
          <a:p>
            <a:pPr lvl="1"/>
            <a:r>
              <a:rPr lang="en-US" dirty="0"/>
              <a:t>60% for satisfied, 70% for mastery</a:t>
            </a:r>
          </a:p>
          <a:p>
            <a:pPr lvl="1"/>
            <a:r>
              <a:rPr lang="en-US" dirty="0"/>
              <a:t>Hope that went ok!</a:t>
            </a:r>
          </a:p>
          <a:p>
            <a:r>
              <a:rPr lang="en-US" dirty="0"/>
              <a:t>We are squarely in module 3 now. Yay!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to do one of the module 3 basics this week.</a:t>
            </a:r>
          </a:p>
          <a:p>
            <a:pPr lvl="1"/>
            <a:r>
              <a:rPr lang="en-US" dirty="0"/>
              <a:t>You have everything you need to do the homework, but remember that adv. programming is HARD</a:t>
            </a:r>
          </a:p>
          <a:p>
            <a:r>
              <a:rPr lang="en-US" dirty="0"/>
              <a:t>New grading scheme. Any questions?</a:t>
            </a:r>
          </a:p>
          <a:p>
            <a:endParaRPr lang="en-US" dirty="0"/>
          </a:p>
          <a:p>
            <a:r>
              <a:rPr lang="en-US" dirty="0"/>
              <a:t>Today we will discuss DP for coin change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70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Apr.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2 and retake Quiz 1 is done</a:t>
            </a:r>
          </a:p>
          <a:p>
            <a:pPr lvl="1"/>
            <a:r>
              <a:rPr lang="en-US" dirty="0"/>
              <a:t>60% for satisfied, 70% for mastery</a:t>
            </a:r>
          </a:p>
          <a:p>
            <a:pPr lvl="1"/>
            <a:r>
              <a:rPr lang="en-US" dirty="0"/>
              <a:t>Hope that went ok!</a:t>
            </a:r>
          </a:p>
          <a:p>
            <a:r>
              <a:rPr lang="en-US" dirty="0"/>
              <a:t>Grading for module 2 is done (except for a handful of advanced written </a:t>
            </a:r>
            <a:r>
              <a:rPr lang="en-US" dirty="0" err="1"/>
              <a:t>hws</a:t>
            </a:r>
            <a:r>
              <a:rPr lang="en-US" dirty="0"/>
              <a:t>).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to do one of the module 3 basics this week.</a:t>
            </a:r>
          </a:p>
          <a:p>
            <a:pPr lvl="1"/>
            <a:r>
              <a:rPr lang="en-US" dirty="0"/>
              <a:t>You have everything you need to do the homework, but remember that adv. programming is HARD</a:t>
            </a:r>
          </a:p>
          <a:p>
            <a:r>
              <a:rPr lang="en-US" dirty="0"/>
              <a:t>Module 3 soft deadline is Wednesday.</a:t>
            </a:r>
          </a:p>
          <a:p>
            <a:endParaRPr lang="en-US" dirty="0"/>
          </a:p>
          <a:p>
            <a:r>
              <a:rPr lang="en-US" dirty="0"/>
              <a:t>Today we will discuss LCS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95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Apr.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2 and retake Quiz 1 is done</a:t>
            </a:r>
          </a:p>
          <a:p>
            <a:pPr lvl="1"/>
            <a:r>
              <a:rPr lang="en-US" dirty="0"/>
              <a:t>60% for satisfied, 70% for mastery</a:t>
            </a:r>
          </a:p>
          <a:p>
            <a:pPr lvl="1"/>
            <a:r>
              <a:rPr lang="en-US" dirty="0"/>
              <a:t>Hope that went ok!</a:t>
            </a:r>
          </a:p>
          <a:p>
            <a:r>
              <a:rPr lang="en-US" dirty="0"/>
              <a:t>Grading for module 2 is done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to do one of the module 3 basics this week.</a:t>
            </a:r>
          </a:p>
          <a:p>
            <a:pPr lvl="1"/>
            <a:r>
              <a:rPr lang="en-US" dirty="0"/>
              <a:t>You have everything you need to do the homework, but remember that adv. programming is HARD</a:t>
            </a:r>
          </a:p>
          <a:p>
            <a:r>
              <a:rPr lang="en-US" dirty="0"/>
              <a:t>Module 3 soft deadline is tonight!.</a:t>
            </a:r>
          </a:p>
          <a:p>
            <a:pPr lvl="1"/>
            <a:r>
              <a:rPr lang="en-US" dirty="0"/>
              <a:t>Good luck</a:t>
            </a:r>
          </a:p>
          <a:p>
            <a:r>
              <a:rPr lang="en-US" dirty="0"/>
              <a:t>Last day of module 3 </a:t>
            </a:r>
          </a:p>
          <a:p>
            <a:r>
              <a:rPr lang="en-US" dirty="0"/>
              <a:t>Today we will pseudo-polynomial time / 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37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Apr.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3 (attempt 1) and Quiz 2 (attempt 2) are available end of this week.</a:t>
            </a:r>
          </a:p>
          <a:p>
            <a:r>
              <a:rPr lang="en-US" dirty="0"/>
              <a:t>Module 3 soft deadline grading is underway, should be done before quiz (that is the goal)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you take on one module 3 advanced </a:t>
            </a:r>
            <a:r>
              <a:rPr lang="en-US" dirty="0" err="1"/>
              <a:t>hw</a:t>
            </a:r>
            <a:r>
              <a:rPr lang="en-US" dirty="0"/>
              <a:t> this week.</a:t>
            </a:r>
          </a:p>
          <a:p>
            <a:r>
              <a:rPr lang="en-US" dirty="0"/>
              <a:t>Module 4 homework will be posted very soon!</a:t>
            </a:r>
          </a:p>
          <a:p>
            <a:r>
              <a:rPr lang="en-US" dirty="0"/>
              <a:t>We are starting module 4 today…hooray!!</a:t>
            </a:r>
          </a:p>
          <a:p>
            <a:pPr lvl="1"/>
            <a:r>
              <a:rPr lang="en-US" dirty="0"/>
              <a:t>Module 4 is a little condensed because of end of semester timing. We will do our best to make it a bit easier on you.</a:t>
            </a:r>
          </a:p>
          <a:p>
            <a:r>
              <a:rPr lang="en-US" dirty="0"/>
              <a:t>Today: Ford-Fulkerson and flow networks!!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0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Apr.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3 (attempt 1) and Quiz 2 (attempt 2) are available end of this week.</a:t>
            </a:r>
          </a:p>
          <a:p>
            <a:r>
              <a:rPr lang="en-US" dirty="0"/>
              <a:t>We are aggressively finishing grading on module 3 if submitted by soft deadline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you take on one module 3 advanced </a:t>
            </a:r>
            <a:r>
              <a:rPr lang="en-US" dirty="0" err="1"/>
              <a:t>hw</a:t>
            </a:r>
            <a:r>
              <a:rPr lang="en-US" dirty="0"/>
              <a:t> this week.</a:t>
            </a:r>
          </a:p>
          <a:p>
            <a:r>
              <a:rPr lang="en-US" dirty="0"/>
              <a:t>Module 4 homework will be posted very soon!</a:t>
            </a:r>
          </a:p>
          <a:p>
            <a:pPr lvl="1"/>
            <a:r>
              <a:rPr lang="en-US" dirty="0"/>
              <a:t>They are written, just need to post them. Likely today.</a:t>
            </a:r>
          </a:p>
          <a:p>
            <a:r>
              <a:rPr lang="en-US" dirty="0"/>
              <a:t>We are in module 4!</a:t>
            </a:r>
          </a:p>
          <a:p>
            <a:pPr lvl="1"/>
            <a:r>
              <a:rPr lang="en-US" dirty="0"/>
              <a:t>Module 4 soft deadline turnaround is too fast, so hard deadline only, let’s discuss briefly.</a:t>
            </a:r>
          </a:p>
          <a:p>
            <a:r>
              <a:rPr lang="en-US" dirty="0"/>
              <a:t>Today: Proving the min-cut max-flow theorem.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07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Apr.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3 (attempt 1) and Quiz 2 (attempt 2) are done.</a:t>
            </a:r>
          </a:p>
          <a:p>
            <a:pPr lvl="1"/>
            <a:r>
              <a:rPr lang="en-US" dirty="0"/>
              <a:t>Hope that went ok.</a:t>
            </a:r>
          </a:p>
          <a:p>
            <a:r>
              <a:rPr lang="en-US" dirty="0"/>
              <a:t>You have a grade if submitted by module 3 soft deadline. Will continue to try to get everyone some feedback.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you do Module 4 basic </a:t>
            </a:r>
            <a:r>
              <a:rPr lang="en-US" dirty="0" err="1"/>
              <a:t>hw</a:t>
            </a:r>
            <a:r>
              <a:rPr lang="en-US" dirty="0"/>
              <a:t> this week.</a:t>
            </a:r>
          </a:p>
          <a:p>
            <a:r>
              <a:rPr lang="en-US" dirty="0" err="1"/>
              <a:t>Gradescope</a:t>
            </a:r>
            <a:r>
              <a:rPr lang="en-US" dirty="0"/>
              <a:t> submissions for module 4 should be up today</a:t>
            </a:r>
          </a:p>
          <a:p>
            <a:r>
              <a:rPr lang="en-US" dirty="0"/>
              <a:t>We are in module 4!</a:t>
            </a:r>
          </a:p>
          <a:p>
            <a:pPr lvl="1"/>
            <a:r>
              <a:rPr lang="en-US" dirty="0"/>
              <a:t>No module 4 soft deadline (sorry!). The timing is just too quick</a:t>
            </a:r>
          </a:p>
          <a:p>
            <a:r>
              <a:rPr lang="en-US" dirty="0"/>
              <a:t>Today: Reductions!!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22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Apr.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3 (attempt 1) and Quiz 2 (attempt 2) are done.</a:t>
            </a:r>
          </a:p>
          <a:p>
            <a:pPr lvl="1"/>
            <a:r>
              <a:rPr lang="en-US" dirty="0"/>
              <a:t>Hope that went ok.</a:t>
            </a:r>
          </a:p>
          <a:p>
            <a:r>
              <a:rPr lang="en-US" dirty="0"/>
              <a:t>Module 3 hard deadline is tonight.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you do Module 4 basic </a:t>
            </a:r>
            <a:r>
              <a:rPr lang="en-US" dirty="0" err="1"/>
              <a:t>hw</a:t>
            </a:r>
            <a:r>
              <a:rPr lang="en-US" dirty="0"/>
              <a:t> this week.</a:t>
            </a:r>
          </a:p>
          <a:p>
            <a:r>
              <a:rPr lang="en-US" dirty="0" err="1"/>
              <a:t>Gradescope</a:t>
            </a:r>
            <a:r>
              <a:rPr lang="en-US" dirty="0"/>
              <a:t> module 4 submissions are up now!</a:t>
            </a:r>
          </a:p>
          <a:p>
            <a:r>
              <a:rPr lang="en-US" dirty="0"/>
              <a:t>We are in module 4!</a:t>
            </a:r>
          </a:p>
          <a:p>
            <a:pPr lvl="1"/>
            <a:r>
              <a:rPr lang="en-US" dirty="0"/>
              <a:t>No module 4 soft deadline (sorry!). The timing is just too quick</a:t>
            </a:r>
          </a:p>
          <a:p>
            <a:r>
              <a:rPr lang="en-US" dirty="0"/>
              <a:t>Today: more Reductions and things.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08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May.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Last week of classes!!!!!</a:t>
            </a:r>
          </a:p>
          <a:p>
            <a:r>
              <a:rPr lang="en-US" dirty="0"/>
              <a:t>Quiz 3 (Attempt 2) and Quiz 4 (Attempt 1) are this week</a:t>
            </a:r>
          </a:p>
          <a:p>
            <a:pPr lvl="1"/>
            <a:r>
              <a:rPr lang="en-US" dirty="0"/>
              <a:t>A bit earlier then normal because end of courses. Details soon</a:t>
            </a:r>
          </a:p>
          <a:p>
            <a:r>
              <a:rPr lang="en-US" dirty="0"/>
              <a:t>Module 4 hard deadline is May 10</a:t>
            </a:r>
          </a:p>
          <a:p>
            <a:pPr lvl="1"/>
            <a:r>
              <a:rPr lang="en-US" dirty="0"/>
              <a:t>Yes this is during exams. You are MEANT to be done by Thursday night, but you can use the extra time if you want to.</a:t>
            </a:r>
          </a:p>
          <a:p>
            <a:r>
              <a:rPr lang="en-US" dirty="0"/>
              <a:t>Recommended you do another basic 4 module and advanced modules this week / over the weekend.</a:t>
            </a:r>
          </a:p>
          <a:p>
            <a:r>
              <a:rPr lang="en-US" dirty="0"/>
              <a:t>We are in module 4!</a:t>
            </a:r>
          </a:p>
          <a:p>
            <a:pPr lvl="1"/>
            <a:r>
              <a:rPr lang="en-US" dirty="0"/>
              <a:t>No module 4 soft deadline (sorry!). The timing is just too quick</a:t>
            </a:r>
          </a:p>
          <a:p>
            <a:r>
              <a:rPr lang="en-US" dirty="0"/>
              <a:t>Today: more Reductions and things.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62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May.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Last class!!</a:t>
            </a:r>
          </a:p>
          <a:p>
            <a:r>
              <a:rPr lang="en-US" dirty="0"/>
              <a:t>Quiz 3 (Attempt 2) and Quiz 4 (Attempt 1) are this week</a:t>
            </a:r>
          </a:p>
          <a:p>
            <a:pPr lvl="1"/>
            <a:r>
              <a:rPr lang="en-US" dirty="0"/>
              <a:t>Available Thursday a.m. for those of you who want to get to it before courses end.</a:t>
            </a:r>
          </a:p>
          <a:p>
            <a:r>
              <a:rPr lang="en-US" dirty="0"/>
              <a:t>Module 4 hard deadline is May 10</a:t>
            </a:r>
          </a:p>
          <a:p>
            <a:pPr lvl="1"/>
            <a:r>
              <a:rPr lang="en-US" dirty="0"/>
              <a:t>Yes this is during exams. You are MEANT to be done by Thursday night, but you can use the extra time if you want to.</a:t>
            </a:r>
          </a:p>
          <a:p>
            <a:r>
              <a:rPr lang="en-US" dirty="0"/>
              <a:t>Recommended you do another basic 4 module and advanced modules this week / over the weekend.</a:t>
            </a:r>
          </a:p>
          <a:p>
            <a:endParaRPr lang="en-US" dirty="0"/>
          </a:p>
          <a:p>
            <a:r>
              <a:rPr lang="en-US" dirty="0"/>
              <a:t>Today: course conclusion and closing thoughts.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r>
              <a:rPr lang="en-US" dirty="0"/>
              <a:t>Likely grading pattern</a:t>
            </a:r>
          </a:p>
          <a:p>
            <a:pPr lvl="1"/>
            <a:r>
              <a:rPr lang="en-US" dirty="0"/>
              <a:t>Submit on </a:t>
            </a:r>
            <a:r>
              <a:rPr lang="en-US" dirty="0" err="1"/>
              <a:t>gradescope</a:t>
            </a:r>
            <a:r>
              <a:rPr lang="en-US" dirty="0"/>
              <a:t> = human will grade as soon as we can</a:t>
            </a:r>
          </a:p>
          <a:p>
            <a:pPr lvl="2"/>
            <a:r>
              <a:rPr lang="en-US" dirty="0"/>
              <a:t>Soft deadline is a guarantee for feedback even if we fall behind</a:t>
            </a:r>
          </a:p>
          <a:p>
            <a:pPr lvl="1"/>
            <a:r>
              <a:rPr lang="en-US" dirty="0"/>
              <a:t>Want to resubmit before hard deadline? Talk to a human TA!</a:t>
            </a:r>
          </a:p>
          <a:p>
            <a:pPr lvl="1"/>
            <a:r>
              <a:rPr lang="en-US" dirty="0"/>
              <a:t>Hard Deadline = one more round of grading </a:t>
            </a:r>
          </a:p>
          <a:p>
            <a:r>
              <a:rPr lang="en-US" dirty="0"/>
              <a:t>Office hours begin this week on Discord</a:t>
            </a:r>
          </a:p>
          <a:p>
            <a:pPr lvl="1"/>
            <a:r>
              <a:rPr lang="en-US" dirty="0"/>
              <a:t>Queue-bot helps us with OH queue. Any questions?</a:t>
            </a:r>
          </a:p>
          <a:p>
            <a:r>
              <a:rPr lang="en-US" dirty="0"/>
              <a:t>Today we will keep solving recurrence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Feb.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Made some cosmetic changes to programming </a:t>
            </a:r>
            <a:r>
              <a:rPr lang="en-US" dirty="0" err="1"/>
              <a:t>hws</a:t>
            </a:r>
            <a:endParaRPr lang="en-US" dirty="0"/>
          </a:p>
          <a:p>
            <a:r>
              <a:rPr lang="en-US" dirty="0"/>
              <a:t>Have OH been ok? Those of you that have attended.</a:t>
            </a:r>
          </a:p>
          <a:p>
            <a:r>
              <a:rPr lang="en-US" dirty="0"/>
              <a:t>Would a “recommended schedule” help people?</a:t>
            </a:r>
          </a:p>
          <a:p>
            <a:r>
              <a:rPr lang="en-US" dirty="0"/>
              <a:t>Would a sample “simple </a:t>
            </a:r>
            <a:r>
              <a:rPr lang="en-US" dirty="0" err="1"/>
              <a:t>hw</a:t>
            </a:r>
            <a:r>
              <a:rPr lang="en-US" dirty="0"/>
              <a:t>” example help? </a:t>
            </a:r>
          </a:p>
          <a:p>
            <a:r>
              <a:rPr lang="en-US" dirty="0"/>
              <a:t>Office hours begin this week on Discord</a:t>
            </a:r>
          </a:p>
          <a:p>
            <a:pPr lvl="1"/>
            <a:r>
              <a:rPr lang="en-US" dirty="0"/>
              <a:t>Queue-bot helps us with OH queue. Any questions?</a:t>
            </a:r>
          </a:p>
          <a:p>
            <a:r>
              <a:rPr lang="en-US" dirty="0"/>
              <a:t>Today we will keep solving recurrence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2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Made some cosmetic changes to programming </a:t>
            </a:r>
            <a:r>
              <a:rPr lang="en-US" dirty="0" err="1"/>
              <a:t>hws</a:t>
            </a:r>
            <a:endParaRPr lang="en-US" dirty="0"/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“distancing” be done this week</a:t>
            </a:r>
          </a:p>
          <a:p>
            <a:r>
              <a:rPr lang="en-US" dirty="0"/>
              <a:t>Sample HW assignment is up on webpage and GS</a:t>
            </a:r>
          </a:p>
          <a:p>
            <a:pPr lvl="1"/>
            <a:r>
              <a:rPr lang="en-US" dirty="0"/>
              <a:t>For your benefit if you want it, not required.</a:t>
            </a:r>
          </a:p>
          <a:p>
            <a:r>
              <a:rPr lang="en-US" dirty="0"/>
              <a:t>Office hours going ok?</a:t>
            </a:r>
          </a:p>
          <a:p>
            <a:r>
              <a:rPr lang="en-US" dirty="0"/>
              <a:t>Don’t forget Wednesday is a break day so no class!</a:t>
            </a:r>
          </a:p>
          <a:p>
            <a:r>
              <a:rPr lang="en-US" dirty="0"/>
              <a:t>Today we will do quicksort and closest pair of points!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7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you are done with distancing, working on recurrence relations written assignment</a:t>
            </a:r>
          </a:p>
          <a:p>
            <a:pPr lvl="1"/>
            <a:r>
              <a:rPr lang="en-US" dirty="0"/>
              <a:t>Recommended that “distancing” be done this week</a:t>
            </a:r>
          </a:p>
          <a:p>
            <a:r>
              <a:rPr lang="en-US" dirty="0"/>
              <a:t>Soft deadline is THIS Wednesday. Guaranteed feedback if you submit by this date.</a:t>
            </a:r>
          </a:p>
          <a:p>
            <a:r>
              <a:rPr lang="en-US" dirty="0"/>
              <a:t>First quiz is scheduled for end of this week</a:t>
            </a:r>
          </a:p>
          <a:p>
            <a:pPr lvl="1"/>
            <a:r>
              <a:rPr lang="en-US" dirty="0"/>
              <a:t>Might be pushed back just a little bit. Will let you know in 24 </a:t>
            </a:r>
            <a:r>
              <a:rPr lang="en-US" dirty="0" err="1"/>
              <a:t>hr</a:t>
            </a:r>
            <a:endParaRPr lang="en-US" dirty="0"/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do </a:t>
            </a:r>
            <a:r>
              <a:rPr lang="en-US" dirty="0" err="1"/>
              <a:t>quickselect</a:t>
            </a:r>
            <a:r>
              <a:rPr lang="en-US" dirty="0"/>
              <a:t> and a cool </a:t>
            </a:r>
            <a:r>
              <a:rPr lang="en-US"/>
              <a:t>LB proof!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1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Feb.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you are done with distancing, working on recurrence relations written assignment</a:t>
            </a:r>
          </a:p>
          <a:p>
            <a:pPr lvl="1"/>
            <a:r>
              <a:rPr lang="en-US" dirty="0"/>
              <a:t>Recommended that “recurrence relations” be done this week</a:t>
            </a:r>
          </a:p>
          <a:p>
            <a:r>
              <a:rPr lang="en-US" dirty="0"/>
              <a:t>Soft deadline is THIS Wednesday. Guaranteed feedback if you submit by this date.</a:t>
            </a:r>
          </a:p>
          <a:p>
            <a:pPr lvl="1"/>
            <a:r>
              <a:rPr lang="en-US" dirty="0"/>
              <a:t>Though we are grading constantly so likely you’ll get feedback no matter what.</a:t>
            </a:r>
          </a:p>
          <a:p>
            <a:r>
              <a:rPr lang="en-US" dirty="0"/>
              <a:t>First quiz was moved to NEXT week.</a:t>
            </a:r>
          </a:p>
          <a:p>
            <a:pPr lvl="1"/>
            <a:r>
              <a:rPr lang="en-US" dirty="0"/>
              <a:t>Will be on Collab. Some % will be </a:t>
            </a:r>
            <a:r>
              <a:rPr lang="en-US" dirty="0" err="1"/>
              <a:t>autograded</a:t>
            </a:r>
            <a:endParaRPr lang="en-US" dirty="0"/>
          </a:p>
          <a:p>
            <a:pPr lvl="1"/>
            <a:r>
              <a:rPr lang="en-US" dirty="0"/>
              <a:t>You will have 24 hours (next Friday through Saturday) to do it.</a:t>
            </a:r>
          </a:p>
          <a:p>
            <a:pPr lvl="1"/>
            <a:r>
              <a:rPr lang="en-US" dirty="0"/>
              <a:t>But…Collab will time it so limited time to finish once you begin.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is an open Q&amp;A day!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4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Mar.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We are officially starting module 2!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are doing an advanced </a:t>
            </a:r>
            <a:r>
              <a:rPr lang="en-US" dirty="0" err="1"/>
              <a:t>hw</a:t>
            </a:r>
            <a:r>
              <a:rPr lang="en-US" dirty="0"/>
              <a:t> this week</a:t>
            </a:r>
          </a:p>
          <a:p>
            <a:r>
              <a:rPr lang="en-US" dirty="0"/>
              <a:t>We are grading submissions now from soft deadline</a:t>
            </a:r>
          </a:p>
          <a:p>
            <a:pPr lvl="1"/>
            <a:r>
              <a:rPr lang="en-US" dirty="0"/>
              <a:t>Hopefully done by Wednesday at latest.</a:t>
            </a:r>
          </a:p>
          <a:p>
            <a:r>
              <a:rPr lang="en-US" dirty="0"/>
              <a:t>First quiz is THIS Friday</a:t>
            </a:r>
          </a:p>
          <a:p>
            <a:pPr lvl="1"/>
            <a:r>
              <a:rPr lang="en-US" dirty="0"/>
              <a:t>Will be on Collab</a:t>
            </a:r>
          </a:p>
          <a:p>
            <a:pPr lvl="1"/>
            <a:r>
              <a:rPr lang="en-US" dirty="0"/>
              <a:t>You will have 24 hours to start it, but timed once you start.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prove correctness of BFS!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4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Mar.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We are officially starting module 2!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are doing an advanced </a:t>
            </a:r>
            <a:r>
              <a:rPr lang="en-US" dirty="0" err="1"/>
              <a:t>hw</a:t>
            </a:r>
            <a:r>
              <a:rPr lang="en-US" dirty="0"/>
              <a:t> this week</a:t>
            </a:r>
          </a:p>
          <a:p>
            <a:pPr lvl="1"/>
            <a:r>
              <a:rPr lang="en-US" dirty="0"/>
              <a:t>one of the two basic </a:t>
            </a:r>
            <a:r>
              <a:rPr lang="en-US" dirty="0" err="1"/>
              <a:t>hw</a:t>
            </a:r>
            <a:r>
              <a:rPr lang="en-US" dirty="0"/>
              <a:t> in module 2 next week</a:t>
            </a:r>
          </a:p>
          <a:p>
            <a:r>
              <a:rPr lang="en-US" dirty="0"/>
              <a:t>New way to submit programming </a:t>
            </a:r>
            <a:r>
              <a:rPr lang="en-US" dirty="0" err="1"/>
              <a:t>hw</a:t>
            </a:r>
            <a:r>
              <a:rPr lang="en-US" dirty="0"/>
              <a:t>!!</a:t>
            </a:r>
          </a:p>
          <a:p>
            <a:r>
              <a:rPr lang="en-US" dirty="0"/>
              <a:t>Written </a:t>
            </a:r>
            <a:r>
              <a:rPr lang="en-US" dirty="0" err="1"/>
              <a:t>hws</a:t>
            </a:r>
            <a:r>
              <a:rPr lang="en-US" dirty="0"/>
              <a:t> graded if submitted before soft deadline.</a:t>
            </a:r>
          </a:p>
          <a:p>
            <a:pPr lvl="1"/>
            <a:r>
              <a:rPr lang="en-US" dirty="0"/>
              <a:t>Will keep working through the rest as well.</a:t>
            </a:r>
          </a:p>
          <a:p>
            <a:r>
              <a:rPr lang="en-US" dirty="0"/>
              <a:t>First quiz is THIS Friday</a:t>
            </a:r>
          </a:p>
          <a:p>
            <a:pPr lvl="1"/>
            <a:r>
              <a:rPr lang="en-US" dirty="0"/>
              <a:t>Specific details will be announced on Discord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talk more about find-union and related things!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8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35341</TotalTime>
  <Words>2191</Words>
  <Application>Microsoft Macintosh PowerPoint</Application>
  <PresentationFormat>On-screen Show (4:3)</PresentationFormat>
  <Paragraphs>263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Monday, Feb. 8</vt:lpstr>
      <vt:lpstr>Wednesday, Feb. 10</vt:lpstr>
      <vt:lpstr>Monday, Feb. 15</vt:lpstr>
      <vt:lpstr>Monday, Feb. 22</vt:lpstr>
      <vt:lpstr>Wednesday, Feb. 24</vt:lpstr>
      <vt:lpstr>Monday, Mar. 1</vt:lpstr>
      <vt:lpstr>Wednesday, Mar. 3</vt:lpstr>
      <vt:lpstr>Monday, Mar. 8</vt:lpstr>
      <vt:lpstr>Wednesday, Mar. 10</vt:lpstr>
      <vt:lpstr>Monday, Mar. 15</vt:lpstr>
      <vt:lpstr>Wednesday, Mar. 17</vt:lpstr>
      <vt:lpstr>Wednesday, Mar. 24</vt:lpstr>
      <vt:lpstr>Monday, Apr. 5</vt:lpstr>
      <vt:lpstr>Wednesday, Apr. 7</vt:lpstr>
      <vt:lpstr>Wednesday, Apr. 12</vt:lpstr>
      <vt:lpstr>Wednesday, Apr. 14</vt:lpstr>
      <vt:lpstr>Monday, Apr. 19</vt:lpstr>
      <vt:lpstr>Wednesday, Apr. 21</vt:lpstr>
      <vt:lpstr>Monday, Apr. 26</vt:lpstr>
      <vt:lpstr>Wednesday, Apr. 28</vt:lpstr>
      <vt:lpstr>Monday, May. 3</vt:lpstr>
      <vt:lpstr>Wednesday, May. 5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463</cp:revision>
  <cp:lastPrinted>1999-12-17T13:56:08Z</cp:lastPrinted>
  <dcterms:created xsi:type="dcterms:W3CDTF">2010-01-20T18:12:12Z</dcterms:created>
  <dcterms:modified xsi:type="dcterms:W3CDTF">2021-05-05T17:05:08Z</dcterms:modified>
</cp:coreProperties>
</file>