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385" r:id="rId3"/>
    <p:sldId id="386" r:id="rId4"/>
    <p:sldId id="389" r:id="rId5"/>
    <p:sldId id="387" r:id="rId6"/>
    <p:sldId id="388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10"/>
    <p:restoredTop sz="94714"/>
  </p:normalViewPr>
  <p:slideViewPr>
    <p:cSldViewPr>
      <p:cViewPr varScale="1">
        <p:scale>
          <a:sx n="139" d="100"/>
          <a:sy n="139" d="100"/>
        </p:scale>
        <p:origin x="168" y="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24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0B370B0-3EF4-47D1-AD5D-86E4C86DA2DF}" type="datetimeFigureOut">
              <a:rPr lang="en-US" smtClean="0"/>
              <a:pPr/>
              <a:t>5/5/21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0316BFC-F19A-43AA-AEE7-BBD2414A8F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61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20748F0-D8B0-4D4F-B5A6-FEDBB6D61879}" type="datetimeFigureOut">
              <a:rPr lang="en-US" smtClean="0"/>
              <a:pPr/>
              <a:t>5/5/21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1732ACC-9D54-4314-B17B-8C8D32204F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1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6847A14-8FBE-4FD3-A03D-066AAB2177D5}" type="datetime1">
              <a:rPr lang="en-US" smtClean="0"/>
              <a:pPr/>
              <a:t>5/5/21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29C4-21CF-4636-A8AA-34C0C370B2A6}" type="datetime1">
              <a:rPr lang="en-US" smtClean="0"/>
              <a:pPr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B2E4-1B62-40F9-A777-91EE1CFB5B44}" type="datetime1">
              <a:rPr lang="en-US" smtClean="0"/>
              <a:pPr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3B8B-0F49-4969-B20D-E661416E922B}" type="datetime1">
              <a:rPr lang="en-US" smtClean="0"/>
              <a:pPr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59AEA0-A412-41A0-8C97-8E95B57637DF}" type="datetime1">
              <a:rPr lang="en-US" smtClean="0"/>
              <a:pPr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8B78-4CF7-438A-9023-B2574A9C088D}" type="datetime1">
              <a:rPr lang="en-US" smtClean="0"/>
              <a:pPr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7586-E77B-44B4-815C-10792B9C85D6}" type="datetime1">
              <a:rPr lang="en-US" smtClean="0"/>
              <a:pPr/>
              <a:t>5/5/21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6204-4C39-4882-A1B4-E93544B8A239}" type="datetime1">
              <a:rPr lang="en-US" smtClean="0"/>
              <a:pPr/>
              <a:t>5/5/21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ED59-8843-4870-91CB-36886A609B78}" type="datetime1">
              <a:rPr lang="en-US" smtClean="0"/>
              <a:pPr/>
              <a:t>5/5/21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EDE5-AB82-49C4-8FCC-A946DDF9D1B9}" type="datetime1">
              <a:rPr lang="en-US" smtClean="0"/>
              <a:pPr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8B5C-1D10-438B-82FB-CD2F58F1E760}" type="datetime1">
              <a:rPr lang="en-US" smtClean="0"/>
              <a:pPr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BFB0478-8CF8-4D64-9B2C-C3580024770D}" type="datetime1">
              <a:rPr lang="en-US" smtClean="0"/>
              <a:pPr/>
              <a:t>5/5/21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D2B1A1-9A82-492A-87A6-500459A044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Last Lecture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from the course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51371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5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on Lecture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5137150"/>
          </a:xfrm>
        </p:spPr>
        <p:txBody>
          <a:bodyPr>
            <a:normAutofit/>
          </a:bodyPr>
          <a:lstStyle/>
          <a:p>
            <a:r>
              <a:rPr lang="en-US" dirty="0"/>
              <a:t>Our goals for lecture:</a:t>
            </a:r>
          </a:p>
          <a:p>
            <a:pPr lvl="1"/>
            <a:r>
              <a:rPr lang="en-US" dirty="0"/>
              <a:t>To put “core” material in recordings and try to be more interactive in live session</a:t>
            </a:r>
          </a:p>
          <a:p>
            <a:pPr lvl="2"/>
            <a:r>
              <a:rPr lang="en-US" dirty="0"/>
              <a:t>I don’t think we achieved that in a lot of cases. Live session often just turned into “second half of lecture”</a:t>
            </a:r>
          </a:p>
          <a:p>
            <a:pPr lvl="1"/>
            <a:r>
              <a:rPr lang="en-US" dirty="0"/>
              <a:t>To give you a chance to interact with us / ask questions / etc.</a:t>
            </a:r>
          </a:p>
          <a:p>
            <a:pPr lvl="2"/>
            <a:r>
              <a:rPr lang="en-US" dirty="0"/>
              <a:t>You all were pretty quiet most of the time (not always)</a:t>
            </a:r>
          </a:p>
          <a:p>
            <a:pPr lvl="2"/>
            <a:endParaRPr lang="en-US" dirty="0"/>
          </a:p>
          <a:p>
            <a:r>
              <a:rPr lang="en-US" dirty="0"/>
              <a:t>Thoughts? When we are back in person, would you support some kind of mixed recorded / live type of solution or just go back to traditional in person lectures?</a:t>
            </a:r>
          </a:p>
        </p:txBody>
      </p:sp>
    </p:spTree>
    <p:extLst>
      <p:ext uri="{BB962C8B-B14F-4D97-AF65-F5344CB8AC3E}">
        <p14:creationId xmlns:p14="http://schemas.microsoft.com/office/powerpoint/2010/main" val="408669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on </a:t>
            </a:r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51371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goal for </a:t>
            </a:r>
            <a:r>
              <a:rPr lang="en-US" dirty="0" err="1"/>
              <a:t>homeworks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To challenge you (</a:t>
            </a:r>
            <a:r>
              <a:rPr lang="en-US" dirty="0" err="1"/>
              <a:t>homeworks</a:t>
            </a:r>
            <a:r>
              <a:rPr lang="en-US" dirty="0"/>
              <a:t> are meant to be difficult)</a:t>
            </a:r>
          </a:p>
          <a:p>
            <a:pPr lvl="1"/>
            <a:r>
              <a:rPr lang="en-US" dirty="0"/>
              <a:t>To give you practice on both programming ability and problem solving / written ability</a:t>
            </a:r>
          </a:p>
          <a:p>
            <a:pPr lvl="1"/>
            <a:r>
              <a:rPr lang="en-US" dirty="0"/>
              <a:t>To give you practice working out test cases, debugging on your own without having that info provided to you like in other classes.</a:t>
            </a:r>
          </a:p>
          <a:p>
            <a:pPr lvl="1"/>
            <a:r>
              <a:rPr lang="en-US" dirty="0"/>
              <a:t>To give you flexibility in deadlines (within a module)</a:t>
            </a:r>
          </a:p>
          <a:p>
            <a:pPr lvl="1"/>
            <a:r>
              <a:rPr lang="en-US" dirty="0"/>
              <a:t>To give you some flexibility in what you take on</a:t>
            </a:r>
          </a:p>
          <a:p>
            <a:pPr lvl="2"/>
            <a:r>
              <a:rPr lang="en-US" dirty="0"/>
              <a:t>Option to do more programming or more written if you’d like, etc.</a:t>
            </a:r>
          </a:p>
          <a:p>
            <a:pPr lvl="1"/>
            <a:r>
              <a:rPr lang="en-US" dirty="0"/>
              <a:t>To allow resubmissions and feedback.</a:t>
            </a:r>
          </a:p>
          <a:p>
            <a:pPr lvl="2"/>
            <a:r>
              <a:rPr lang="en-US" dirty="0"/>
              <a:t>I’ll admit this was by far the most difficult aspect to keep up with.</a:t>
            </a:r>
          </a:p>
          <a:p>
            <a:pPr lvl="2"/>
            <a:endParaRPr lang="en-US" dirty="0"/>
          </a:p>
          <a:p>
            <a:r>
              <a:rPr lang="en-US" dirty="0"/>
              <a:t>Thoughts??</a:t>
            </a:r>
          </a:p>
        </p:txBody>
      </p:sp>
    </p:spTree>
    <p:extLst>
      <p:ext uri="{BB962C8B-B14F-4D97-AF65-F5344CB8AC3E}">
        <p14:creationId xmlns:p14="http://schemas.microsoft.com/office/powerpoint/2010/main" val="342055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on Quizzes??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5137150"/>
          </a:xfrm>
        </p:spPr>
        <p:txBody>
          <a:bodyPr/>
          <a:lstStyle/>
          <a:p>
            <a:r>
              <a:rPr lang="en-US" dirty="0"/>
              <a:t>Our goal for quizzes:</a:t>
            </a:r>
          </a:p>
          <a:p>
            <a:pPr lvl="1"/>
            <a:r>
              <a:rPr lang="en-US" dirty="0"/>
              <a:t>To be an assessment of what you learned in the module.</a:t>
            </a:r>
          </a:p>
          <a:p>
            <a:pPr lvl="2"/>
            <a:r>
              <a:rPr lang="en-US" dirty="0"/>
              <a:t>Admittedly hard to do with the online format, would have been in person if possible most likely.</a:t>
            </a:r>
          </a:p>
          <a:p>
            <a:pPr lvl="1"/>
            <a:r>
              <a:rPr lang="en-US" dirty="0"/>
              <a:t>Re-</a:t>
            </a:r>
            <a:r>
              <a:rPr lang="en-US" dirty="0" err="1"/>
              <a:t>takeable</a:t>
            </a:r>
            <a:r>
              <a:rPr lang="en-US" dirty="0"/>
              <a:t> with fairly high threshold for passing</a:t>
            </a:r>
          </a:p>
          <a:p>
            <a:pPr lvl="2"/>
            <a:r>
              <a:rPr lang="en-US" dirty="0"/>
              <a:t>We actually relaxed the “fairly high threshold” this term</a:t>
            </a:r>
          </a:p>
          <a:p>
            <a:pPr lvl="1"/>
            <a:r>
              <a:rPr lang="en-US" dirty="0"/>
              <a:t>Pass the quiz and forget (no need to pass a quiz multiple times)</a:t>
            </a:r>
          </a:p>
          <a:p>
            <a:pPr lvl="1"/>
            <a:endParaRPr lang="en-US" dirty="0"/>
          </a:p>
          <a:p>
            <a:r>
              <a:rPr lang="en-US" dirty="0"/>
              <a:t>What are your thoughts on the quizzes??</a:t>
            </a:r>
          </a:p>
        </p:txBody>
      </p:sp>
    </p:spTree>
    <p:extLst>
      <p:ext uri="{BB962C8B-B14F-4D97-AF65-F5344CB8AC3E}">
        <p14:creationId xmlns:p14="http://schemas.microsoft.com/office/powerpoint/2010/main" val="82994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on Grading Scheme?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5137150"/>
          </a:xfrm>
        </p:spPr>
        <p:txBody>
          <a:bodyPr/>
          <a:lstStyle/>
          <a:p>
            <a:r>
              <a:rPr lang="en-US" dirty="0"/>
              <a:t>Our goals for grading scheme:</a:t>
            </a:r>
          </a:p>
          <a:p>
            <a:pPr lvl="1"/>
            <a:r>
              <a:rPr lang="en-US" dirty="0"/>
              <a:t>To provide you with concrete targets to work towards</a:t>
            </a:r>
          </a:p>
          <a:p>
            <a:pPr lvl="1"/>
            <a:r>
              <a:rPr lang="en-US" dirty="0"/>
              <a:t>No fear of ever moving backwards</a:t>
            </a:r>
          </a:p>
          <a:p>
            <a:pPr lvl="1"/>
            <a:r>
              <a:rPr lang="en-US" dirty="0"/>
              <a:t>To ensure that letter grades have more meaning</a:t>
            </a:r>
          </a:p>
          <a:p>
            <a:pPr lvl="2"/>
            <a:r>
              <a:rPr lang="en-US" dirty="0"/>
              <a:t>E.g., B- ensures you’ve “mastered” 7 </a:t>
            </a:r>
            <a:r>
              <a:rPr lang="en-US" dirty="0" err="1"/>
              <a:t>hws</a:t>
            </a:r>
            <a:r>
              <a:rPr lang="en-US" dirty="0"/>
              <a:t>, 3 quizzes, etc.</a:t>
            </a:r>
          </a:p>
          <a:p>
            <a:pPr lvl="1"/>
            <a:endParaRPr lang="en-US" dirty="0"/>
          </a:p>
          <a:p>
            <a:r>
              <a:rPr lang="en-US" dirty="0"/>
              <a:t>Known issues that I need to think through:</a:t>
            </a:r>
          </a:p>
          <a:p>
            <a:pPr lvl="1"/>
            <a:r>
              <a:rPr lang="en-US" dirty="0"/>
              <a:t>The bottleneck problem: </a:t>
            </a:r>
            <a:r>
              <a:rPr lang="en-US" dirty="0" err="1"/>
              <a:t>Homeworks</a:t>
            </a:r>
            <a:r>
              <a:rPr lang="en-US" dirty="0"/>
              <a:t> grades are great but not passing quizzes</a:t>
            </a:r>
          </a:p>
          <a:p>
            <a:pPr lvl="1"/>
            <a:r>
              <a:rPr lang="en-US" dirty="0"/>
              <a:t>Catching up in a future module is technically possible but very difficult</a:t>
            </a:r>
          </a:p>
        </p:txBody>
      </p:sp>
    </p:spTree>
    <p:extLst>
      <p:ext uri="{BB962C8B-B14F-4D97-AF65-F5344CB8AC3E}">
        <p14:creationId xmlns:p14="http://schemas.microsoft.com/office/powerpoint/2010/main" val="739753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06-graphs</Template>
  <TotalTime>3330</TotalTime>
  <Words>405</Words>
  <Application>Microsoft Macintosh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Bookman Old Style</vt:lpstr>
      <vt:lpstr>Calibri</vt:lpstr>
      <vt:lpstr>Gill Sans MT</vt:lpstr>
      <vt:lpstr>Wingdings</vt:lpstr>
      <vt:lpstr>Wingdings 3</vt:lpstr>
      <vt:lpstr>Origin</vt:lpstr>
      <vt:lpstr>The Last Lecture</vt:lpstr>
      <vt:lpstr>Goals from the course</vt:lpstr>
      <vt:lpstr>Thoughts on Lecture Structure</vt:lpstr>
      <vt:lpstr>Thoughts on Homeworks</vt:lpstr>
      <vt:lpstr>Thoughts on Quizzes??</vt:lpstr>
      <vt:lpstr>Thoughts on Grading Scheme?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</dc:creator>
  <cp:lastModifiedBy>Microsoft Office User</cp:lastModifiedBy>
  <cp:revision>215</cp:revision>
  <dcterms:created xsi:type="dcterms:W3CDTF">2010-10-31T22:39:05Z</dcterms:created>
  <dcterms:modified xsi:type="dcterms:W3CDTF">2021-05-05T17:05:13Z</dcterms:modified>
</cp:coreProperties>
</file>