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54"/>
  </p:notesMasterIdLst>
  <p:handoutMasterIdLst>
    <p:handoutMasterId r:id="rId55"/>
  </p:handoutMasterIdLst>
  <p:sldIdLst>
    <p:sldId id="377" r:id="rId2"/>
    <p:sldId id="379" r:id="rId3"/>
    <p:sldId id="278" r:id="rId4"/>
    <p:sldId id="441" r:id="rId5"/>
    <p:sldId id="389" r:id="rId6"/>
    <p:sldId id="390" r:id="rId7"/>
    <p:sldId id="391" r:id="rId8"/>
    <p:sldId id="392" r:id="rId9"/>
    <p:sldId id="442" r:id="rId10"/>
    <p:sldId id="394" r:id="rId11"/>
    <p:sldId id="393" r:id="rId12"/>
    <p:sldId id="396" r:id="rId13"/>
    <p:sldId id="395" r:id="rId14"/>
    <p:sldId id="397" r:id="rId15"/>
    <p:sldId id="398" r:id="rId16"/>
    <p:sldId id="399" r:id="rId17"/>
    <p:sldId id="436" r:id="rId18"/>
    <p:sldId id="437" r:id="rId19"/>
    <p:sldId id="438" r:id="rId20"/>
    <p:sldId id="439" r:id="rId21"/>
    <p:sldId id="400" r:id="rId22"/>
    <p:sldId id="440" r:id="rId23"/>
    <p:sldId id="435" r:id="rId24"/>
    <p:sldId id="401" r:id="rId25"/>
    <p:sldId id="407" r:id="rId26"/>
    <p:sldId id="402" r:id="rId27"/>
    <p:sldId id="403" r:id="rId28"/>
    <p:sldId id="404" r:id="rId29"/>
    <p:sldId id="405" r:id="rId30"/>
    <p:sldId id="388" r:id="rId31"/>
    <p:sldId id="385" r:id="rId32"/>
    <p:sldId id="386" r:id="rId33"/>
    <p:sldId id="387" r:id="rId34"/>
    <p:sldId id="408" r:id="rId35"/>
    <p:sldId id="413" r:id="rId36"/>
    <p:sldId id="414" r:id="rId37"/>
    <p:sldId id="415" r:id="rId38"/>
    <p:sldId id="416" r:id="rId39"/>
    <p:sldId id="417" r:id="rId40"/>
    <p:sldId id="418" r:id="rId41"/>
    <p:sldId id="419" r:id="rId42"/>
    <p:sldId id="409" r:id="rId43"/>
    <p:sldId id="422" r:id="rId44"/>
    <p:sldId id="423" r:id="rId45"/>
    <p:sldId id="425" r:id="rId46"/>
    <p:sldId id="432" r:id="rId47"/>
    <p:sldId id="424" r:id="rId48"/>
    <p:sldId id="426" r:id="rId49"/>
    <p:sldId id="427" r:id="rId50"/>
    <p:sldId id="428" r:id="rId51"/>
    <p:sldId id="420" r:id="rId52"/>
    <p:sldId id="410" r:id="rId53"/>
  </p:sldIdLst>
  <p:sldSz cx="9144000" cy="6858000" type="screen4x3"/>
  <p:notesSz cx="7315200" cy="9601200"/>
  <p:custDataLst>
    <p:tags r:id="rId56"/>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ＭＳ Ｐゴシック" charset="-128"/>
        <a:cs typeface="+mn-cs"/>
      </a:defRPr>
    </a:lvl5pPr>
    <a:lvl6pPr marL="2286000" algn="l" defTabSz="914400" rtl="0" eaLnBrk="1" latinLnBrk="0" hangingPunct="1">
      <a:defRPr sz="2400" kern="1200">
        <a:solidFill>
          <a:schemeClr val="tx1"/>
        </a:solidFill>
        <a:latin typeface="Times New Roman" pitchFamily="18" charset="0"/>
        <a:ea typeface="ＭＳ Ｐゴシック" charset="-128"/>
        <a:cs typeface="+mn-cs"/>
      </a:defRPr>
    </a:lvl6pPr>
    <a:lvl7pPr marL="2743200" algn="l" defTabSz="914400" rtl="0" eaLnBrk="1" latinLnBrk="0" hangingPunct="1">
      <a:defRPr sz="2400" kern="1200">
        <a:solidFill>
          <a:schemeClr val="tx1"/>
        </a:solidFill>
        <a:latin typeface="Times New Roman" pitchFamily="18" charset="0"/>
        <a:ea typeface="ＭＳ Ｐゴシック" charset="-128"/>
        <a:cs typeface="+mn-cs"/>
      </a:defRPr>
    </a:lvl7pPr>
    <a:lvl8pPr marL="3200400" algn="l" defTabSz="914400" rtl="0" eaLnBrk="1" latinLnBrk="0" hangingPunct="1">
      <a:defRPr sz="2400" kern="1200">
        <a:solidFill>
          <a:schemeClr val="tx1"/>
        </a:solidFill>
        <a:latin typeface="Times New Roman" pitchFamily="18" charset="0"/>
        <a:ea typeface="ＭＳ Ｐゴシック" charset="-128"/>
        <a:cs typeface="+mn-cs"/>
      </a:defRPr>
    </a:lvl8pPr>
    <a:lvl9pPr marL="3657600" algn="l" defTabSz="914400" rtl="0" eaLnBrk="1" latinLnBrk="0" hangingPunct="1">
      <a:defRPr sz="2400" kern="1200">
        <a:solidFill>
          <a:schemeClr val="tx1"/>
        </a:solidFill>
        <a:latin typeface="Times New Roman" pitchFamily="18"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clrMru>
    <a:srgbClr val="66CCFF"/>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68"/>
    <p:restoredTop sz="94714"/>
  </p:normalViewPr>
  <p:slideViewPr>
    <p:cSldViewPr>
      <p:cViewPr varScale="1">
        <p:scale>
          <a:sx n="137" d="100"/>
          <a:sy n="137" d="100"/>
        </p:scale>
        <p:origin x="22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09" d="100"/>
        <a:sy n="309" d="100"/>
      </p:scale>
      <p:origin x="0" y="59144"/>
    </p:cViewPr>
  </p:sorterViewPr>
  <p:notesViewPr>
    <p:cSldViewPr>
      <p:cViewPr>
        <p:scale>
          <a:sx n="75" d="100"/>
          <a:sy n="75" d="100"/>
        </p:scale>
        <p:origin x="-702" y="18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79"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none" lIns="95139" tIns="49472" rIns="95139" bIns="49472" numCol="1" anchor="ctr"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75780" name="Rectangle 4"/>
          <p:cNvSpPr>
            <a:spLocks noGrp="1" noChangeArrowheads="1"/>
          </p:cNvSpPr>
          <p:nvPr>
            <p:ph type="ftr" sz="quarter" idx="2"/>
          </p:nvPr>
        </p:nvSpPr>
        <p:spPr bwMode="auto">
          <a:xfrm>
            <a:off x="0" y="9121775"/>
            <a:ext cx="3983038"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75781"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none" lIns="95139" tIns="49472" rIns="95139" bIns="49472" numCol="1" anchor="b" anchorCtr="0" compatLnSpc="1">
            <a:prstTxWarp prst="textNoShape">
              <a:avLst/>
            </a:prstTxWarp>
          </a:bodyPr>
          <a:lstStyle>
            <a:lvl1pPr algn="r" defTabSz="966788">
              <a:defRPr sz="1300"/>
            </a:lvl1pPr>
          </a:lstStyle>
          <a:p>
            <a:fld id="{F938F3DB-F048-4E51-8B18-39EB386926CB}" type="slidenum">
              <a:rPr lang="en-US"/>
              <a:pPr/>
              <a:t>‹#›</a:t>
            </a:fld>
            <a:endParaRPr lang="en-US"/>
          </a:p>
        </p:txBody>
      </p:sp>
    </p:spTree>
    <p:extLst>
      <p:ext uri="{BB962C8B-B14F-4D97-AF65-F5344CB8AC3E}">
        <p14:creationId xmlns:p14="http://schemas.microsoft.com/office/powerpoint/2010/main" val="2008407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7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26981"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698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charset="0"/>
                <a:ea typeface="+mn-ea"/>
              </a:defRPr>
            </a:lvl1pPr>
          </a:lstStyle>
          <a:p>
            <a:pPr>
              <a:defRPr/>
            </a:pPr>
            <a:endParaRPr lang="en-US"/>
          </a:p>
        </p:txBody>
      </p:sp>
      <p:sp>
        <p:nvSpPr>
          <p:cNvPr id="12698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6D8A87F0-E8A0-44C1-8726-39E7C149C1BB}" type="slidenum">
              <a:rPr lang="en-US"/>
              <a:pPr/>
              <a:t>‹#›</a:t>
            </a:fld>
            <a:endParaRPr lang="en-US"/>
          </a:p>
        </p:txBody>
      </p:sp>
    </p:spTree>
    <p:extLst>
      <p:ext uri="{BB962C8B-B14F-4D97-AF65-F5344CB8AC3E}">
        <p14:creationId xmlns:p14="http://schemas.microsoft.com/office/powerpoint/2010/main" val="30819249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752725"/>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4191000"/>
            <a:ext cx="6858000" cy="14668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a:t>10/20/2010</a:t>
            </a:r>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030EE116-056E-4288-B7F7-411CB7E437A9}" type="slidenum">
              <a:rPr lang="en-US" smtClean="0"/>
              <a:pPr/>
              <a:t>‹#›</a:t>
            </a:fld>
            <a:endParaRPr lang="en-US"/>
          </a:p>
        </p:txBody>
      </p:sp>
      <p:sp>
        <p:nvSpPr>
          <p:cNvPr id="21" name="Rectangle 20"/>
          <p:cNvSpPr/>
          <p:nvPr/>
        </p:nvSpPr>
        <p:spPr>
          <a:xfrm>
            <a:off x="904875" y="25146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4114800"/>
            <a:ext cx="7315200" cy="16192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5146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4114800"/>
            <a:ext cx="228600" cy="16192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lstStyle/>
          <a:p>
            <a:r>
              <a:rPr lang="en-US"/>
              <a:t>Click to edit Master title style</a:t>
            </a:r>
          </a:p>
        </p:txBody>
      </p:sp>
      <p:sp>
        <p:nvSpPr>
          <p:cNvPr id="3" name="Text Placeholder 2"/>
          <p:cNvSpPr>
            <a:spLocks noGrp="1"/>
          </p:cNvSpPr>
          <p:nvPr>
            <p:ph type="body" sz="half" idx="1"/>
          </p:nvPr>
        </p:nvSpPr>
        <p:spPr>
          <a:xfrm>
            <a:off x="381000" y="1371600"/>
            <a:ext cx="40513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84700" y="13716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84700" y="4076700"/>
            <a:ext cx="4051300" cy="2552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10/20/2010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0EE116-056E-4288-B7F7-411CB7E437A9}"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lgn="just">
              <a:defRPr/>
            </a:lvl1pPr>
            <a:lvl2pPr algn="just">
              <a:defRPr/>
            </a:lvl2pPr>
            <a:lvl3pPr algn="just">
              <a:defRPr/>
            </a:lvl3pPr>
            <a:lvl4pPr algn="just">
              <a:defRPr/>
            </a:lvl4pPr>
            <a:lvl5pPr algn="jus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a:t>10/20/2010</a:t>
            </a:r>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030EE116-056E-4288-B7F7-411CB7E437A9}"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10/20/2010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0EE116-056E-4288-B7F7-411CB7E437A9}"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10/20/2010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0EE116-056E-4288-B7F7-411CB7E437A9}"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10/20/2010</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10/20/2010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0EE116-056E-4288-B7F7-411CB7E437A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r>
              <a:rPr lang="en-US"/>
              <a:t>10/20/2010</a:t>
            </a: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30EE116-056E-4288-B7F7-411CB7E437A9}" type="slidenum">
              <a:rPr lang="en-US" smtClean="0"/>
              <a:pPr/>
              <a:t>‹#›</a:t>
            </a:fld>
            <a:endParaRPr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just"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just"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just"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just"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just"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Network Flow</a:t>
            </a:r>
          </a:p>
        </p:txBody>
      </p:sp>
      <p:sp>
        <p:nvSpPr>
          <p:cNvPr id="5" name="Subtitle 4"/>
          <p:cNvSpPr>
            <a:spLocks noGrp="1"/>
          </p:cNvSpPr>
          <p:nvPr>
            <p:ph type="subTitle" idx="1"/>
          </p:nvPr>
        </p:nvSpPr>
        <p:spPr/>
        <p:txBody>
          <a:bodyPr/>
          <a:lstStyle/>
          <a:p>
            <a:r>
              <a:rPr lang="en-US" dirty="0"/>
              <a:t>Mark </a:t>
            </a:r>
            <a:r>
              <a:rPr lang="en-US" dirty="0" err="1"/>
              <a:t>Floryan</a:t>
            </a:r>
            <a:r>
              <a:rPr lang="en-US" dirty="0"/>
              <a:t> and Tom Horton</a:t>
            </a:r>
            <a:br>
              <a:rPr lang="en-US" dirty="0"/>
            </a:br>
            <a:r>
              <a:rPr lang="en-US" dirty="0"/>
              <a:t>CS4102 – Spring 2021</a:t>
            </a:r>
          </a:p>
        </p:txBody>
      </p:sp>
      <p:sp>
        <p:nvSpPr>
          <p:cNvPr id="6" name="Slide Number Placeholder 5"/>
          <p:cNvSpPr>
            <a:spLocks noGrp="1"/>
          </p:cNvSpPr>
          <p:nvPr>
            <p:ph type="sldNum" sz="quarter" idx="12"/>
          </p:nvPr>
        </p:nvSpPr>
        <p:spPr/>
        <p:txBody>
          <a:bodyPr/>
          <a:lstStyle/>
          <a:p>
            <a:fld id="{030EE116-056E-4288-B7F7-411CB7E437A9}"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10</a:t>
            </a:fld>
            <a:endParaRPr lang="en-US"/>
          </a:p>
        </p:txBody>
      </p:sp>
      <p:sp>
        <p:nvSpPr>
          <p:cNvPr id="3" name="Content Placeholder 2"/>
          <p:cNvSpPr>
            <a:spLocks noGrp="1"/>
          </p:cNvSpPr>
          <p:nvPr>
            <p:ph sz="quarter" idx="1"/>
          </p:nvPr>
        </p:nvSpPr>
        <p:spPr/>
        <p:txBody>
          <a:bodyPr/>
          <a:lstStyle/>
          <a:p>
            <a:r>
              <a:rPr lang="en-US"/>
              <a:t>Each edge has forward flow and backflow</a:t>
            </a:r>
          </a:p>
          <a:p>
            <a:pPr lvl="1"/>
            <a:r>
              <a:rPr lang="en-US"/>
              <a:t>The two must always be inverses of each other!</a:t>
            </a:r>
          </a:p>
          <a:p>
            <a:r>
              <a:rPr lang="en-US"/>
              <a:t>This allows for modeling of flow “returning” along a given edge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Ford-Fulkerson Algorithm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11</a:t>
            </a:fld>
            <a:endParaRPr lang="en-US"/>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f(</a:t>
            </a:r>
            <a:r>
              <a:rPr lang="en-US" dirty="0" err="1"/>
              <a:t>u,v</a:t>
            </a:r>
            <a:r>
              <a:rPr lang="en-US" dirty="0"/>
              <a:t>) = 0 for all edges (</a:t>
            </a:r>
            <a:r>
              <a:rPr lang="en-US" dirty="0" err="1"/>
              <a:t>u,v</a:t>
            </a:r>
            <a:r>
              <a:rPr lang="en-US" dirty="0"/>
              <a:t>)</a:t>
            </a:r>
          </a:p>
          <a:p>
            <a:pPr marL="514350" indent="-514350">
              <a:buFont typeface="+mj-lt"/>
              <a:buAutoNum type="arabicPeriod"/>
            </a:pPr>
            <a:r>
              <a:rPr lang="en-US" dirty="0"/>
              <a:t>While there is an “augmenting” path p from s to t in </a:t>
            </a:r>
            <a:r>
              <a:rPr lang="en-US" dirty="0" err="1"/>
              <a:t>G</a:t>
            </a:r>
            <a:r>
              <a:rPr lang="en-US" baseline="-25000" dirty="0" err="1"/>
              <a:t>f</a:t>
            </a:r>
            <a:r>
              <a:rPr lang="en-US" dirty="0"/>
              <a:t> such that </a:t>
            </a:r>
            <a:r>
              <a:rPr lang="en-US" dirty="0" err="1"/>
              <a:t>c</a:t>
            </a:r>
            <a:r>
              <a:rPr lang="en-US" baseline="-25000" dirty="0" err="1"/>
              <a:t>f</a:t>
            </a:r>
            <a:r>
              <a:rPr lang="en-US" dirty="0"/>
              <a:t>(</a:t>
            </a:r>
            <a:r>
              <a:rPr lang="en-US" dirty="0" err="1"/>
              <a:t>u,v</a:t>
            </a:r>
            <a:r>
              <a:rPr lang="en-US" dirty="0"/>
              <a:t>) &gt; 0 for all edges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Find </a:t>
            </a:r>
            <a:r>
              <a:rPr lang="en-US" dirty="0" err="1"/>
              <a:t>c</a:t>
            </a:r>
            <a:r>
              <a:rPr lang="en-US" baseline="-25000" dirty="0" err="1"/>
              <a:t>f</a:t>
            </a:r>
            <a:r>
              <a:rPr lang="en-US" dirty="0"/>
              <a:t>(p) = min{</a:t>
            </a:r>
            <a:r>
              <a:rPr lang="en-US" dirty="0" err="1"/>
              <a:t>c</a:t>
            </a:r>
            <a:r>
              <a:rPr lang="en-US" baseline="-25000" dirty="0" err="1"/>
              <a:t>f</a:t>
            </a:r>
            <a:r>
              <a:rPr lang="en-US" dirty="0"/>
              <a:t>(</a:t>
            </a:r>
            <a:r>
              <a:rPr lang="en-US" dirty="0" err="1"/>
              <a:t>u,v</a:t>
            </a:r>
            <a:r>
              <a:rPr lang="en-US" dirty="0"/>
              <a:t>) | (</a:t>
            </a:r>
            <a:r>
              <a:rPr lang="en-US" dirty="0" err="1"/>
              <a:t>u,v</a:t>
            </a:r>
            <a:r>
              <a:rPr lang="en-US" dirty="0"/>
              <a:t>) </a:t>
            </a:r>
            <a:r>
              <a:rPr lang="en-US" dirty="0">
                <a:sym typeface="Symbol"/>
              </a:rPr>
              <a:t> </a:t>
            </a:r>
            <a:r>
              <a:rPr lang="en-US" dirty="0"/>
              <a:t>p}</a:t>
            </a:r>
          </a:p>
          <a:p>
            <a:pPr marL="971550" lvl="1" indent="-514350">
              <a:buFont typeface="+mj-lt"/>
              <a:buAutoNum type="alphaLcPeriod"/>
            </a:pPr>
            <a:r>
              <a:rPr lang="en-US" dirty="0"/>
              <a:t>For each edge (</a:t>
            </a:r>
            <a:r>
              <a:rPr lang="en-US" dirty="0" err="1"/>
              <a:t>u,v</a:t>
            </a:r>
            <a:r>
              <a:rPr lang="en-US" dirty="0"/>
              <a:t>) </a:t>
            </a:r>
            <a:r>
              <a:rPr lang="en-US" dirty="0">
                <a:sym typeface="Symbol"/>
              </a:rPr>
              <a:t> p</a:t>
            </a:r>
          </a:p>
          <a:p>
            <a:pPr marL="1428750" lvl="2" indent="-514350">
              <a:buFont typeface="+mj-lt"/>
              <a:buAutoNum type="romanLcPeriod"/>
            </a:pPr>
            <a:r>
              <a:rPr lang="en-US" dirty="0">
                <a:sym typeface="Symbol"/>
              </a:rPr>
              <a:t>f(</a:t>
            </a:r>
            <a:r>
              <a:rPr lang="en-US" dirty="0" err="1">
                <a:sym typeface="Symbol"/>
              </a:rPr>
              <a:t>u,v</a:t>
            </a:r>
            <a:r>
              <a:rPr lang="en-US" dirty="0">
                <a:sym typeface="Symbol"/>
              </a:rPr>
              <a:t>) = f(</a:t>
            </a:r>
            <a:r>
              <a:rPr lang="en-US" dirty="0" err="1">
                <a:sym typeface="Symbol"/>
              </a:rPr>
              <a:t>u,v</a:t>
            </a:r>
            <a:r>
              <a:rPr lang="en-US" dirty="0">
                <a:sym typeface="Symbol"/>
              </a:rPr>
              <a:t>) + </a:t>
            </a:r>
            <a:r>
              <a:rPr lang="en-US" dirty="0" err="1">
                <a:sym typeface="Symbol"/>
              </a:rPr>
              <a:t>c</a:t>
            </a:r>
            <a:r>
              <a:rPr lang="en-US" baseline="-25000" dirty="0" err="1"/>
              <a:t>f</a:t>
            </a:r>
            <a:r>
              <a:rPr lang="en-US" dirty="0"/>
              <a:t>(p)	send flow along the path</a:t>
            </a:r>
          </a:p>
          <a:p>
            <a:pPr marL="1428750" lvl="2" indent="-514350">
              <a:buFont typeface="+mj-lt"/>
              <a:buAutoNum type="romanLcPeriod"/>
            </a:pPr>
            <a:r>
              <a:rPr lang="en-US" dirty="0"/>
              <a:t>f(</a:t>
            </a:r>
            <a:r>
              <a:rPr lang="en-US" dirty="0" err="1"/>
              <a:t>v,u</a:t>
            </a:r>
            <a:r>
              <a:rPr lang="en-US" dirty="0"/>
              <a:t>) = f(</a:t>
            </a:r>
            <a:r>
              <a:rPr lang="en-US" dirty="0" err="1"/>
              <a:t>v,u</a:t>
            </a:r>
            <a:r>
              <a:rPr lang="en-US" dirty="0"/>
              <a:t>) - </a:t>
            </a:r>
            <a:r>
              <a:rPr lang="en-US" dirty="0" err="1">
                <a:sym typeface="Symbol"/>
              </a:rPr>
              <a:t>c</a:t>
            </a:r>
            <a:r>
              <a:rPr lang="en-US" baseline="-25000" dirty="0" err="1"/>
              <a:t>f</a:t>
            </a:r>
            <a:r>
              <a:rPr lang="en-US" dirty="0"/>
              <a:t>(p)	send backflow the other way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12</a:t>
            </a:fld>
            <a:endParaRPr lang="en-US"/>
          </a:p>
        </p:txBody>
      </p:sp>
      <p:sp>
        <p:nvSpPr>
          <p:cNvPr id="3" name="Content Placeholder 2"/>
          <p:cNvSpPr>
            <a:spLocks noGrp="1"/>
          </p:cNvSpPr>
          <p:nvPr>
            <p:ph sz="quarter" idx="1"/>
          </p:nvPr>
        </p:nvSpPr>
        <p:spPr/>
        <p:txBody>
          <a:bodyPr/>
          <a:lstStyle/>
          <a:p>
            <a:r>
              <a:rPr lang="en-US" dirty="0"/>
              <a:t>Is O(E*f)</a:t>
            </a:r>
          </a:p>
          <a:p>
            <a:pPr lvl="1"/>
            <a:r>
              <a:rPr lang="en-US" dirty="0"/>
              <a:t>E is the number of edges</a:t>
            </a:r>
          </a:p>
          <a:p>
            <a:pPr lvl="2"/>
            <a:r>
              <a:rPr lang="en-US" dirty="0"/>
              <a:t>Maximum time to find an augmenting path via depth-first search</a:t>
            </a:r>
          </a:p>
          <a:p>
            <a:pPr lvl="3"/>
            <a:r>
              <a:rPr lang="en-US" dirty="0"/>
              <a:t>Can also use breadth-first search!</a:t>
            </a:r>
          </a:p>
          <a:p>
            <a:pPr lvl="1"/>
            <a:r>
              <a:rPr lang="en-US" dirty="0"/>
              <a:t>f is the maximum flow of the final graph</a:t>
            </a:r>
          </a:p>
          <a:p>
            <a:pPr lvl="2"/>
            <a:r>
              <a:rPr lang="en-US" dirty="0"/>
              <a:t>Minimum flow on an augmenting path is 1, so the maximum number of steps is thus 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type of search?</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3" name="Content Placeholder 2"/>
          <p:cNvSpPr>
            <a:spLocks noGrp="1"/>
          </p:cNvSpPr>
          <p:nvPr>
            <p:ph sz="quarter" idx="1"/>
          </p:nvPr>
        </p:nvSpPr>
        <p:spPr/>
        <p:txBody>
          <a:bodyPr>
            <a:normAutofit/>
          </a:bodyPr>
          <a:lstStyle/>
          <a:p>
            <a:r>
              <a:rPr lang="en-US" dirty="0"/>
              <a:t>“While there is a path p from s to t in </a:t>
            </a:r>
            <a:r>
              <a:rPr lang="en-US" dirty="0" err="1"/>
              <a:t>G</a:t>
            </a:r>
            <a:r>
              <a:rPr lang="en-US" baseline="-25000" dirty="0" err="1"/>
              <a:t>f</a:t>
            </a:r>
            <a:r>
              <a:rPr lang="en-US" dirty="0"/>
              <a:t>”</a:t>
            </a:r>
          </a:p>
          <a:p>
            <a:pPr lvl="1"/>
            <a:r>
              <a:rPr lang="en-US" dirty="0"/>
              <a:t>A depth-first search is the Ford-Fulkerson algorithm</a:t>
            </a:r>
          </a:p>
          <a:p>
            <a:pPr lvl="2"/>
            <a:r>
              <a:rPr lang="en-US" dirty="0"/>
              <a:t>Each augmenting path can be found in O(m) time</a:t>
            </a:r>
          </a:p>
          <a:p>
            <a:pPr lvl="2"/>
            <a:r>
              <a:rPr lang="en-US" dirty="0"/>
              <a:t>And there can be f paths</a:t>
            </a:r>
          </a:p>
          <a:p>
            <a:pPr lvl="2"/>
            <a:r>
              <a:rPr lang="en-US" dirty="0"/>
              <a:t>So the running time is O(mf)</a:t>
            </a:r>
          </a:p>
          <a:p>
            <a:pPr lvl="2"/>
            <a:r>
              <a:rPr lang="en-US" dirty="0"/>
              <a:t>Will not terminate with irrational edge values</a:t>
            </a:r>
          </a:p>
          <a:p>
            <a:pPr lvl="1"/>
            <a:r>
              <a:rPr lang="en-US" dirty="0"/>
              <a:t>A breadth-first search is the Edmonds-Karp algorithm</a:t>
            </a:r>
          </a:p>
          <a:p>
            <a:pPr lvl="2"/>
            <a:r>
              <a:rPr lang="en-US" dirty="0"/>
              <a:t>Runs in O(nm</a:t>
            </a:r>
            <a:r>
              <a:rPr lang="en-US" baseline="30000" dirty="0"/>
              <a:t>2</a:t>
            </a:r>
            <a:r>
              <a:rPr lang="en-US" dirty="0"/>
              <a:t>)</a:t>
            </a:r>
          </a:p>
          <a:p>
            <a:pPr lvl="3"/>
            <a:r>
              <a:rPr lang="en-US" dirty="0"/>
              <a:t>Total number of augmentations is O(nm)</a:t>
            </a:r>
          </a:p>
          <a:p>
            <a:pPr lvl="3"/>
            <a:r>
              <a:rPr lang="en-US" dirty="0"/>
              <a:t>And finding each augmentation takes O(m)</a:t>
            </a:r>
          </a:p>
          <a:p>
            <a:pPr lvl="2"/>
            <a:r>
              <a:rPr lang="en-US" dirty="0"/>
              <a:t>Guaranteed termination with irrational edge values</a:t>
            </a:r>
          </a:p>
          <a:p>
            <a:pPr lvl="2"/>
            <a:r>
              <a:rPr lang="en-US" dirty="0"/>
              <a:t>Run-time is independent of the maximum flow of the graph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pic>
        <p:nvPicPr>
          <p:cNvPr id="5" name="Picture 2" descr="C:\WINDOWS\Desktop\Oh_type\kleinberg_GIF_01to10\kleinberg_07F03.gif"/>
          <p:cNvPicPr preferRelativeResize="0">
            <a:picLocks noGrp="1" noChangeAspect="1" noChangeArrowheads="1"/>
          </p:cNvPicPr>
          <p:nvPr>
            <p:ph sz="quarter" idx="1"/>
            <p:custDataLst>
              <p:tags r:id="rId1"/>
            </p:custDataLst>
          </p:nvPr>
        </p:nvPicPr>
        <p:blipFill>
          <a:blip r:embed="rId3"/>
          <a:srcRect b="15088"/>
          <a:stretch>
            <a:fillRect/>
          </a:stretch>
        </p:blipFill>
        <p:spPr bwMode="auto">
          <a:xfrm>
            <a:off x="457200" y="2084103"/>
            <a:ext cx="8229600" cy="302129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Minimum Cut</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16</a:t>
            </a:fld>
            <a:endParaRPr lang="en-US"/>
          </a:p>
        </p:txBody>
      </p:sp>
      <p:sp>
        <p:nvSpPr>
          <p:cNvPr id="6" name="Content Placeholder 5"/>
          <p:cNvSpPr>
            <a:spLocks noGrp="1"/>
          </p:cNvSpPr>
          <p:nvPr>
            <p:ph sz="quarter" idx="1"/>
          </p:nvPr>
        </p:nvSpPr>
        <p:spPr/>
        <p:txBody>
          <a:bodyPr>
            <a:normAutofit lnSpcReduction="10000"/>
          </a:bodyPr>
          <a:lstStyle/>
          <a:p>
            <a:r>
              <a:rPr lang="en-US" dirty="0"/>
              <a:t>Given a flow network, we want to </a:t>
            </a:r>
            <a:r>
              <a:rPr lang="en-US" i="1" dirty="0"/>
              <a:t>cut</a:t>
            </a:r>
            <a:r>
              <a:rPr lang="en-US" dirty="0"/>
              <a:t> edges…</a:t>
            </a:r>
          </a:p>
          <a:p>
            <a:endParaRPr lang="en-US" dirty="0"/>
          </a:p>
          <a:p>
            <a:r>
              <a:rPr lang="en-US" dirty="0"/>
              <a:t>A cut C = (A, B) where:</a:t>
            </a:r>
          </a:p>
          <a:p>
            <a:pPr lvl="1"/>
            <a:r>
              <a:rPr lang="en-US" dirty="0"/>
              <a:t>A is a set of vertices (A is a subset of  V)</a:t>
            </a:r>
          </a:p>
          <a:p>
            <a:pPr lvl="1"/>
            <a:r>
              <a:rPr lang="en-US" dirty="0"/>
              <a:t>B is a set of vertices (B also a subset of V)</a:t>
            </a:r>
          </a:p>
          <a:p>
            <a:pPr lvl="1"/>
            <a:r>
              <a:rPr lang="en-US" dirty="0"/>
              <a:t>A intersect B = null set (no shared vertices)</a:t>
            </a:r>
          </a:p>
          <a:p>
            <a:pPr lvl="1"/>
            <a:r>
              <a:rPr lang="en-US" dirty="0"/>
              <a:t>A union B = V (all vertices in either A or B)</a:t>
            </a:r>
          </a:p>
          <a:p>
            <a:pPr lvl="1"/>
            <a:r>
              <a:rPr lang="en-US" dirty="0"/>
              <a:t>s in A, t in B</a:t>
            </a:r>
          </a:p>
          <a:p>
            <a:pPr lvl="1"/>
            <a:endParaRPr lang="en-US" dirty="0"/>
          </a:p>
          <a:p>
            <a:r>
              <a:rPr lang="en-US" dirty="0"/>
              <a:t>What do we care about?</a:t>
            </a:r>
          </a:p>
          <a:p>
            <a:pPr lvl="1"/>
            <a:r>
              <a:rPr lang="en-US" dirty="0"/>
              <a:t>Well, we care about the edges that go across this cut.</a:t>
            </a:r>
          </a:p>
          <a:p>
            <a:pPr lvl="1"/>
            <a:r>
              <a:rPr lang="en-US" dirty="0"/>
              <a:t>Either from node in A to a node in B or vice versa.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Net Flow across Cut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17</a:t>
            </a:fld>
            <a:endParaRPr lang="en-US"/>
          </a:p>
        </p:txBody>
      </p:sp>
      <p:sp>
        <p:nvSpPr>
          <p:cNvPr id="6" name="Content Placeholder 5"/>
          <p:cNvSpPr>
            <a:spLocks noGrp="1"/>
          </p:cNvSpPr>
          <p:nvPr>
            <p:ph sz="quarter" idx="1"/>
          </p:nvPr>
        </p:nvSpPr>
        <p:spPr/>
        <p:txBody>
          <a:bodyPr/>
          <a:lstStyle/>
          <a:p>
            <a:r>
              <a:rPr lang="en-US" dirty="0"/>
              <a:t>Given a cut C = (A, B)</a:t>
            </a:r>
          </a:p>
          <a:p>
            <a:endParaRPr lang="en-US" dirty="0"/>
          </a:p>
          <a:p>
            <a:r>
              <a:rPr lang="en-US" dirty="0"/>
              <a:t>The </a:t>
            </a:r>
            <a:r>
              <a:rPr lang="en-US" b="1" u="sng" dirty="0"/>
              <a:t>net flow across the cut</a:t>
            </a:r>
            <a:r>
              <a:rPr lang="en-US" dirty="0"/>
              <a:t> C = (A, B) is the sum of the flows on its edges from A to B minus the sum of the flow on its edges from B to A</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561836"/>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61159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Definition: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18</a:t>
            </a:fld>
            <a:endParaRPr lang="en-US"/>
          </a:p>
        </p:txBody>
      </p:sp>
      <p:sp>
        <p:nvSpPr>
          <p:cNvPr id="6" name="Content Placeholder 5"/>
          <p:cNvSpPr>
            <a:spLocks noGrp="1"/>
          </p:cNvSpPr>
          <p:nvPr>
            <p:ph sz="quarter" idx="1"/>
          </p:nvPr>
        </p:nvSpPr>
        <p:spPr/>
        <p:txBody>
          <a:bodyPr/>
          <a:lstStyle/>
          <a:p>
            <a:endParaRPr lang="en-US" dirty="0"/>
          </a:p>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p:txBody>
      </p:sp>
      <p:pic>
        <p:nvPicPr>
          <p:cNvPr id="1028" name="Picture 4" descr="images/lecture25/MaxFlowexampl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71800"/>
            <a:ext cx="5181600" cy="31008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4042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19</a:t>
            </a:fld>
            <a:endParaRPr lang="en-US"/>
          </a:p>
        </p:txBody>
      </p:sp>
      <p:sp>
        <p:nvSpPr>
          <p:cNvPr id="6" name="Content Placeholder 5"/>
          <p:cNvSpPr>
            <a:spLocks noGrp="1"/>
          </p:cNvSpPr>
          <p:nvPr>
            <p:ph sz="quarter" idx="1"/>
          </p:nvPr>
        </p:nvSpPr>
        <p:spPr/>
        <p:txBody>
          <a:bodyPr>
            <a:normAutofit lnSpcReduction="10000"/>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dirty="0"/>
              <a:t>Proof by induction on the size of B</a:t>
            </a:r>
          </a:p>
          <a:p>
            <a:pPr lvl="1"/>
            <a:r>
              <a:rPr lang="en-US" dirty="0"/>
              <a:t>B.C.	B = {t} (B is only the sink)</a:t>
            </a:r>
          </a:p>
          <a:p>
            <a:pPr lvl="2"/>
            <a:r>
              <a:rPr lang="en-US" dirty="0"/>
              <a:t>Clearly this is true as the flow across the cut is everyone sinking into t, which is the definition of the flow f</a:t>
            </a:r>
          </a:p>
          <a:p>
            <a:pPr lvl="1"/>
            <a:r>
              <a:rPr lang="en-US" dirty="0"/>
              <a:t>I.H.	Assume true for some cut C = (A, B)</a:t>
            </a:r>
          </a:p>
          <a:p>
            <a:pPr lvl="1"/>
            <a:r>
              <a:rPr lang="en-US" dirty="0"/>
              <a:t>I.S.		Move one node from A to B</a:t>
            </a:r>
          </a:p>
          <a:p>
            <a:pPr lvl="2"/>
            <a:r>
              <a:rPr lang="en-US" dirty="0"/>
              <a:t>Choose an a’ to move that has at least one edge to a node in B</a:t>
            </a:r>
          </a:p>
          <a:p>
            <a:pPr lvl="2"/>
            <a:r>
              <a:rPr lang="en-US" dirty="0"/>
              <a:t>We know the flow f never changes</a:t>
            </a:r>
          </a:p>
          <a:p>
            <a:pPr lvl="2"/>
            <a:r>
              <a:rPr lang="en-US" dirty="0"/>
              <a:t>How does the value of the new cut C’ = (A’, B’) change?</a:t>
            </a:r>
          </a:p>
          <a:p>
            <a:pPr lvl="2"/>
            <a:r>
              <a:rPr lang="en-US" dirty="0"/>
              <a:t>It doesn’t! Why? See next slide…</a:t>
            </a:r>
          </a:p>
        </p:txBody>
      </p:sp>
    </p:spTree>
    <p:extLst>
      <p:ext uri="{BB962C8B-B14F-4D97-AF65-F5344CB8AC3E}">
        <p14:creationId xmlns:p14="http://schemas.microsoft.com/office/powerpoint/2010/main" val="154775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Topics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20</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r>
              <a:rPr lang="en-US" dirty="0"/>
              <a:t>The net flow across (A, B) equals the value of the flow </a:t>
            </a:r>
            <a:r>
              <a:rPr lang="en-US" b="1" i="1" dirty="0"/>
              <a:t>f</a:t>
            </a:r>
          </a:p>
          <a:p>
            <a:pPr lvl="1"/>
            <a:endParaRPr lang="en-US" b="1" i="1" dirty="0"/>
          </a:p>
          <a:p>
            <a:r>
              <a:rPr lang="en-US"/>
              <a:t>Why does </a:t>
            </a:r>
            <a:r>
              <a:rPr lang="en-US" dirty="0"/>
              <a:t>C’ = (A’, B’) have the same net flow?</a:t>
            </a:r>
          </a:p>
          <a:p>
            <a:pPr lvl="1"/>
            <a:r>
              <a:rPr lang="en-US" dirty="0"/>
              <a:t>Local equilibrium: net flow coming into a’ from nodes in A only must equal the flow going out across the cut to nodes in B</a:t>
            </a:r>
          </a:p>
          <a:p>
            <a:pPr lvl="1"/>
            <a:r>
              <a:rPr lang="en-US" dirty="0"/>
              <a:t>After a’ is moved:</a:t>
            </a:r>
          </a:p>
          <a:p>
            <a:pPr lvl="2"/>
            <a:r>
              <a:rPr lang="en-US" dirty="0"/>
              <a:t>everything going across the cut now goes to something in B from B, everything going to or from a node in A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42211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min-cut theorem</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21</a:t>
            </a:fld>
            <a:endParaRPr lang="en-US"/>
          </a:p>
        </p:txBody>
      </p:sp>
      <p:sp>
        <p:nvSpPr>
          <p:cNvPr id="3" name="Content Placeholder 2"/>
          <p:cNvSpPr>
            <a:spLocks noGrp="1"/>
          </p:cNvSpPr>
          <p:nvPr>
            <p:ph sz="quarter" idx="1"/>
          </p:nvPr>
        </p:nvSpPr>
        <p:spPr/>
        <p:txBody>
          <a:bodyPr/>
          <a:lstStyle/>
          <a:p>
            <a:r>
              <a:rPr lang="en-US" dirty="0"/>
              <a:t>The max-flow min-cut theorem states that 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pPr marL="0" indent="0">
              <a:buNone/>
            </a:pPr>
            <a:endParaRPr lang="en-US"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definition: Weak Duality</a:t>
            </a:r>
          </a:p>
        </p:txBody>
      </p:sp>
      <p:sp>
        <p:nvSpPr>
          <p:cNvPr id="4" name="Slide Number Placeholder 3"/>
          <p:cNvSpPr>
            <a:spLocks noGrp="1"/>
          </p:cNvSpPr>
          <p:nvPr>
            <p:ph type="sldNum" sz="quarter" idx="12"/>
          </p:nvPr>
        </p:nvSpPr>
        <p:spPr/>
        <p:txBody>
          <a:bodyPr/>
          <a:lstStyle/>
          <a:p>
            <a:fld id="{030EE116-056E-4288-B7F7-411CB7E437A9}" type="slidenum">
              <a:rPr lang="en-US" smtClean="0"/>
              <a:pPr/>
              <a:t>22</a:t>
            </a:fld>
            <a:endParaRPr lang="en-US"/>
          </a:p>
        </p:txBody>
      </p:sp>
      <p:sp>
        <p:nvSpPr>
          <p:cNvPr id="6" name="Content Placeholder 5"/>
          <p:cNvSpPr>
            <a:spLocks noGrp="1"/>
          </p:cNvSpPr>
          <p:nvPr>
            <p:ph sz="quarter" idx="1"/>
          </p:nvPr>
        </p:nvSpPr>
        <p:spPr/>
        <p:txBody>
          <a:bodyPr/>
          <a:lstStyle/>
          <a:p>
            <a:r>
              <a:rPr lang="en-US" dirty="0"/>
              <a:t>Let </a:t>
            </a:r>
            <a:r>
              <a:rPr lang="en-US" b="1" i="1" dirty="0"/>
              <a:t>f</a:t>
            </a:r>
            <a:r>
              <a:rPr lang="en-US" dirty="0"/>
              <a:t> be any flow and C = (A, B) be any cut</a:t>
            </a:r>
          </a:p>
          <a:p>
            <a:pPr lvl="1"/>
            <a:endParaRPr lang="en-US" dirty="0"/>
          </a:p>
          <a:p>
            <a:r>
              <a:rPr lang="en-US" dirty="0"/>
              <a:t>Then:</a:t>
            </a:r>
          </a:p>
          <a:p>
            <a:pPr lvl="1"/>
            <a:r>
              <a:rPr lang="en-US" dirty="0"/>
              <a:t>Value of f  &lt;=  capacity of C</a:t>
            </a:r>
          </a:p>
          <a:p>
            <a:pPr lvl="1"/>
            <a:endParaRPr lang="en-US" dirty="0"/>
          </a:p>
          <a:p>
            <a:pPr lvl="1"/>
            <a:endParaRPr lang="en-US" dirty="0"/>
          </a:p>
          <a:p>
            <a:r>
              <a:rPr lang="en-US" dirty="0"/>
              <a:t>Note: We are talking about the CAPACITY of C, not the value of the flow across C</a:t>
            </a:r>
          </a:p>
          <a:p>
            <a:pPr lvl="1"/>
            <a:endParaRPr lang="en-US" dirty="0"/>
          </a:p>
        </p:txBody>
      </p:sp>
    </p:spTree>
    <p:extLst>
      <p:ext uri="{BB962C8B-B14F-4D97-AF65-F5344CB8AC3E}">
        <p14:creationId xmlns:p14="http://schemas.microsoft.com/office/powerpoint/2010/main" val="63033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version of </a:t>
            </a:r>
            <a:r>
              <a:rPr lang="en-US" dirty="0" err="1"/>
              <a:t>MaxFlow-MinCut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23</a:t>
            </a:fld>
            <a:endParaRPr lang="en-US"/>
          </a:p>
        </p:txBody>
      </p:sp>
      <p:sp>
        <p:nvSpPr>
          <p:cNvPr id="6" name="Content Placeholder 5"/>
          <p:cNvSpPr>
            <a:spLocks noGrp="1"/>
          </p:cNvSpPr>
          <p:nvPr>
            <p:ph sz="quarter" idx="1"/>
          </p:nvPr>
        </p:nvSpPr>
        <p:spPr/>
        <p:txBody>
          <a:bodyPr>
            <a:normAutofit/>
          </a:bodyPr>
          <a:lstStyle/>
          <a:p>
            <a:r>
              <a:rPr lang="en-US" dirty="0"/>
              <a:t>The following three statements are equivalent:</a:t>
            </a:r>
          </a:p>
          <a:p>
            <a:endParaRPr lang="en-US" dirty="0"/>
          </a:p>
          <a:p>
            <a:r>
              <a:rPr lang="en-US" dirty="0"/>
              <a:t>For some flow f</a:t>
            </a:r>
          </a:p>
          <a:p>
            <a:pPr lvl="1"/>
            <a:r>
              <a:rPr lang="en-US" dirty="0"/>
              <a:t>1) There exists a cut whose capacity equals the value of f</a:t>
            </a:r>
          </a:p>
          <a:p>
            <a:pPr lvl="1"/>
            <a:r>
              <a:rPr lang="en-US" dirty="0"/>
              <a:t>2) f is a maximum flow</a:t>
            </a:r>
          </a:p>
          <a:p>
            <a:pPr lvl="1"/>
            <a:r>
              <a:rPr lang="en-US" dirty="0"/>
              <a:t>3) There is no augmenting path with respect to f</a:t>
            </a:r>
          </a:p>
          <a:p>
            <a:pPr lvl="1"/>
            <a:endParaRPr lang="en-US" dirty="0"/>
          </a:p>
          <a:p>
            <a:r>
              <a:rPr lang="en-US" dirty="0"/>
              <a:t>Let’s prove </a:t>
            </a:r>
            <a:r>
              <a:rPr lang="en-US"/>
              <a:t>this!</a:t>
            </a:r>
            <a:endParaRPr lang="en-US" dirty="0"/>
          </a:p>
          <a:p>
            <a:pPr lvl="1"/>
            <a:r>
              <a:rPr lang="en-US" dirty="0"/>
              <a:t>1 </a:t>
            </a:r>
            <a:r>
              <a:rPr lang="en-US" dirty="0">
                <a:sym typeface="Wingdings" panose="05000000000000000000" pitchFamily="2" charset="2"/>
              </a:rPr>
              <a:t></a:t>
            </a:r>
            <a:r>
              <a:rPr lang="en-US" dirty="0"/>
              <a:t> 2</a:t>
            </a:r>
          </a:p>
          <a:p>
            <a:pPr lvl="1"/>
            <a:r>
              <a:rPr lang="en-US" dirty="0"/>
              <a:t>2 </a:t>
            </a:r>
            <a:r>
              <a:rPr lang="en-US" dirty="0">
                <a:sym typeface="Wingdings" panose="05000000000000000000" pitchFamily="2" charset="2"/>
              </a:rPr>
              <a:t></a:t>
            </a:r>
            <a:r>
              <a:rPr lang="en-US" dirty="0"/>
              <a:t> 3</a:t>
            </a:r>
          </a:p>
          <a:p>
            <a:pPr lvl="1"/>
            <a:r>
              <a:rPr lang="en-US" dirty="0"/>
              <a:t>3 </a:t>
            </a:r>
            <a:r>
              <a:rPr lang="en-US" dirty="0">
                <a:sym typeface="Wingdings" panose="05000000000000000000" pitchFamily="2" charset="2"/>
              </a:rPr>
              <a:t></a:t>
            </a:r>
            <a:r>
              <a:rPr lang="en-US" dirty="0"/>
              <a:t> 1</a:t>
            </a:r>
          </a:p>
        </p:txBody>
      </p:sp>
    </p:spTree>
    <p:extLst>
      <p:ext uri="{BB962C8B-B14F-4D97-AF65-F5344CB8AC3E}">
        <p14:creationId xmlns:p14="http://schemas.microsoft.com/office/powerpoint/2010/main" val="2666006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determine the min 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24</a:t>
            </a:fld>
            <a:endParaRPr lang="en-US"/>
          </a:p>
        </p:txBody>
      </p:sp>
      <p:sp>
        <p:nvSpPr>
          <p:cNvPr id="3" name="Content Placeholder 2"/>
          <p:cNvSpPr>
            <a:spLocks noGrp="1"/>
          </p:cNvSpPr>
          <p:nvPr>
            <p:ph sz="quarter" idx="1"/>
          </p:nvPr>
        </p:nvSpPr>
        <p:spPr/>
        <p:txBody>
          <a:bodyPr/>
          <a:lstStyle/>
          <a:p>
            <a:r>
              <a:rPr lang="en-US" dirty="0"/>
              <a:t>Use the Ford-Fulkerson algorithm to determine max flow</a:t>
            </a:r>
          </a:p>
          <a:p>
            <a:pPr lvl="1"/>
            <a:r>
              <a:rPr lang="en-US" dirty="0"/>
              <a:t>Time is O(mf)</a:t>
            </a:r>
          </a:p>
          <a:p>
            <a:r>
              <a:rPr lang="en-US" dirty="0"/>
              <a:t>Worst case is each edge needs a cut</a:t>
            </a:r>
          </a:p>
          <a:p>
            <a:pPr lvl="1"/>
            <a:r>
              <a:rPr lang="en-US" dirty="0"/>
              <a:t>So we can determine the min cut in O(m) additional time</a:t>
            </a:r>
          </a:p>
          <a:p>
            <a:pPr lvl="1"/>
            <a:r>
              <a:rPr lang="en-US" dirty="0"/>
              <a:t>O(mf) + O(m) = O(mf)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Reductions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Algorithm for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26</a:t>
            </a:fld>
            <a:endParaRPr lang="en-US"/>
          </a:p>
        </p:txBody>
      </p:sp>
      <p:sp>
        <p:nvSpPr>
          <p:cNvPr id="3" name="Content Placeholder 2"/>
          <p:cNvSpPr>
            <a:spLocks noGrp="1"/>
          </p:cNvSpPr>
          <p:nvPr>
            <p:ph sz="quarter" idx="1"/>
          </p:nvPr>
        </p:nvSpPr>
        <p:spPr/>
        <p:txBody>
          <a:bodyPr/>
          <a:lstStyle/>
          <a:p>
            <a:r>
              <a:rPr lang="en-US"/>
              <a:t>Imagine that I presented you with a new algorithm to determine min-cut</a:t>
            </a:r>
          </a:p>
          <a:p>
            <a:pPr lvl="1"/>
            <a:r>
              <a:rPr lang="en-US"/>
              <a:t>Everybody uses max-flow to determine min-cut, but imagine it anyway</a:t>
            </a:r>
          </a:p>
          <a:p>
            <a:endParaRPr lang="en-US"/>
          </a:p>
          <a:p>
            <a:r>
              <a:rPr lang="en-US"/>
              <a:t>What could you tell me about that algorithm?</a:t>
            </a:r>
          </a:p>
          <a:p>
            <a:pPr lvl="1"/>
            <a:r>
              <a:rPr lang="en-US"/>
              <a:t>About it’s running time?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Max-flow vs. min-cut</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27</a:t>
            </a:fld>
            <a:endParaRPr lang="en-US"/>
          </a:p>
        </p:txBody>
      </p:sp>
      <p:sp>
        <p:nvSpPr>
          <p:cNvPr id="3" name="Content Placeholder 2"/>
          <p:cNvSpPr>
            <a:spLocks noGrp="1"/>
          </p:cNvSpPr>
          <p:nvPr>
            <p:ph sz="quarter" idx="1"/>
          </p:nvPr>
        </p:nvSpPr>
        <p:spPr/>
        <p:txBody>
          <a:bodyPr/>
          <a:lstStyle/>
          <a:p>
            <a:r>
              <a:rPr lang="en-US"/>
              <a:t>These two problems are “equivalent”</a:t>
            </a:r>
          </a:p>
          <a:p>
            <a:pPr lvl="1"/>
            <a:r>
              <a:rPr lang="en-US"/>
              <a:t>Specifically, if you can solve one, you can solve the other</a:t>
            </a:r>
          </a:p>
          <a:p>
            <a:r>
              <a:rPr lang="en-US"/>
              <a:t>Alternatively, we can say that one problem </a:t>
            </a:r>
            <a:r>
              <a:rPr lang="en-US" i="1"/>
              <a:t>reduces</a:t>
            </a:r>
            <a:r>
              <a:rPr lang="en-US"/>
              <a:t> to the other</a:t>
            </a:r>
          </a:p>
          <a:p>
            <a:pPr lvl="1"/>
            <a:r>
              <a:rPr lang="en-US"/>
              <a:t>The problem of finding min-cut reduces to the problem of finding max-flow (plus a polynomial time conversion)</a:t>
            </a:r>
          </a:p>
          <a:p>
            <a:pPr lvl="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28</a:t>
            </a:fld>
            <a:endParaRPr lang="en-US"/>
          </a:p>
        </p:txBody>
      </p:sp>
      <p:sp>
        <p:nvSpPr>
          <p:cNvPr id="3" name="Content Placeholder 2"/>
          <p:cNvSpPr>
            <a:spLocks noGrp="1"/>
          </p:cNvSpPr>
          <p:nvPr>
            <p:ph sz="quarter" idx="1"/>
          </p:nvPr>
        </p:nvSpPr>
        <p:spPr/>
        <p:txBody>
          <a:bodyPr>
            <a:normAutofit/>
          </a:bodyPr>
          <a:lstStyle/>
          <a:p>
            <a:r>
              <a:rPr lang="en-US"/>
              <a:t>A reduction is a transformation of one problem into another problem</a:t>
            </a:r>
          </a:p>
          <a:p>
            <a:pPr lvl="1"/>
            <a:r>
              <a:rPr lang="en-US"/>
              <a:t>Min-cut is reducible to max-flow because we can use max-flow to solve min-cut</a:t>
            </a:r>
          </a:p>
          <a:p>
            <a:pPr lvl="1"/>
            <a:r>
              <a:rPr lang="en-US"/>
              <a:t>Formally, problem A is reducible to problem B if we can use a solution to B to solve A</a:t>
            </a:r>
          </a:p>
          <a:p>
            <a:r>
              <a:rPr lang="en-US"/>
              <a:t>We note that the reduction happens in polynomial time</a:t>
            </a:r>
          </a:p>
          <a:p>
            <a:r>
              <a:rPr lang="en-US"/>
              <a:t>And signify it with a ≤</a:t>
            </a:r>
            <a:r>
              <a:rPr lang="en-US" baseline="-25000"/>
              <a:t>p</a:t>
            </a:r>
            <a:r>
              <a:rPr lang="en-US"/>
              <a: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Reducing both ways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29</a:t>
            </a:fld>
            <a:endParaRPr lang="en-US"/>
          </a:p>
        </p:txBody>
      </p:sp>
      <p:sp>
        <p:nvSpPr>
          <p:cNvPr id="3" name="Content Placeholder 2"/>
          <p:cNvSpPr>
            <a:spLocks noGrp="1"/>
          </p:cNvSpPr>
          <p:nvPr>
            <p:ph sz="quarter" idx="1"/>
          </p:nvPr>
        </p:nvSpPr>
        <p:spPr/>
        <p:txBody>
          <a:bodyPr/>
          <a:lstStyle/>
          <a:p>
            <a:r>
              <a:rPr lang="en-US" dirty="0"/>
              <a:t>We know that:</a:t>
            </a:r>
          </a:p>
          <a:p>
            <a:pPr lvl="1"/>
            <a:r>
              <a:rPr lang="en-US" dirty="0"/>
              <a:t>Min-cut ≤</a:t>
            </a:r>
            <a:r>
              <a:rPr lang="en-US" baseline="-25000" dirty="0"/>
              <a:t>p</a:t>
            </a:r>
            <a:r>
              <a:rPr lang="en-US" dirty="0"/>
              <a:t> max-flow</a:t>
            </a:r>
          </a:p>
          <a:p>
            <a:pPr lvl="1"/>
            <a:r>
              <a:rPr lang="en-US" dirty="0"/>
              <a:t>Max-flow ≤</a:t>
            </a:r>
            <a:r>
              <a:rPr lang="en-US" baseline="-25000" dirty="0"/>
              <a:t>p</a:t>
            </a:r>
            <a:r>
              <a:rPr lang="en-US" dirty="0"/>
              <a:t> min-cut</a:t>
            </a:r>
          </a:p>
          <a:p>
            <a:r>
              <a:rPr lang="en-US" dirty="0"/>
              <a:t>Because they reduce both ways, they are </a:t>
            </a:r>
            <a:r>
              <a:rPr lang="en-US" i="1" dirty="0"/>
              <a:t>polynomial-time equivalent</a:t>
            </a:r>
          </a:p>
          <a:p>
            <a:r>
              <a:rPr lang="en-US" dirty="0"/>
              <a:t>Often times you can’t directly compare algorithms</a:t>
            </a:r>
          </a:p>
          <a:p>
            <a:pPr lvl="1"/>
            <a:r>
              <a:rPr lang="en-US" dirty="0"/>
              <a:t>So you show that they reduce both ways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custDataLst>
              <p:tags r:id="rId1"/>
            </p:custDataLst>
          </p:nvPr>
        </p:nvSpPr>
        <p:spPr/>
        <p:txBody>
          <a:bodyPr/>
          <a:lstStyle/>
          <a:p>
            <a:r>
              <a:rPr lang="en-US" dirty="0"/>
              <a:t>Topics in this slide-deck:</a:t>
            </a:r>
          </a:p>
        </p:txBody>
      </p:sp>
      <p:sp>
        <p:nvSpPr>
          <p:cNvPr id="4" name="Slide Number Placeholder 3"/>
          <p:cNvSpPr>
            <a:spLocks noGrp="1"/>
          </p:cNvSpPr>
          <p:nvPr>
            <p:ph type="sldNum" sz="quarter" idx="12"/>
          </p:nvPr>
        </p:nvSpPr>
        <p:spPr/>
        <p:txBody>
          <a:bodyPr/>
          <a:lstStyle/>
          <a:p>
            <a:fld id="{030EE116-056E-4288-B7F7-411CB7E437A9}" type="slidenum">
              <a:rPr lang="en-US" smtClean="0"/>
              <a:pPr/>
              <a:t>3</a:t>
            </a:fld>
            <a:endParaRPr lang="en-US"/>
          </a:p>
        </p:txBody>
      </p:sp>
      <p:sp>
        <p:nvSpPr>
          <p:cNvPr id="26627" name="Rectangle 3"/>
          <p:cNvSpPr>
            <a:spLocks noGrp="1" noChangeArrowheads="1"/>
          </p:cNvSpPr>
          <p:nvPr>
            <p:ph sz="quarter" idx="1"/>
            <p:custDataLst>
              <p:tags r:id="rId2"/>
            </p:custDataLst>
          </p:nvPr>
        </p:nvSpPr>
        <p:spPr/>
        <p:txBody>
          <a:bodyPr>
            <a:normAutofit/>
          </a:bodyPr>
          <a:lstStyle/>
          <a:p>
            <a:r>
              <a:rPr lang="en-US" dirty="0"/>
              <a:t>Flow-Networks</a:t>
            </a:r>
          </a:p>
          <a:p>
            <a:pPr lvl="1"/>
            <a:r>
              <a:rPr lang="en-US" dirty="0"/>
              <a:t>Max-flow problem</a:t>
            </a:r>
          </a:p>
          <a:p>
            <a:pPr lvl="1"/>
            <a:r>
              <a:rPr lang="en-US" dirty="0"/>
              <a:t>Ford-Fulkerson Algorithm</a:t>
            </a:r>
          </a:p>
          <a:p>
            <a:r>
              <a:rPr lang="en-US" dirty="0"/>
              <a:t>Related Graph Problems</a:t>
            </a:r>
          </a:p>
          <a:p>
            <a:pPr lvl="1"/>
            <a:r>
              <a:rPr lang="en-US" dirty="0"/>
              <a:t>Bi-partite Matching</a:t>
            </a:r>
          </a:p>
          <a:p>
            <a:pPr lvl="1"/>
            <a:r>
              <a:rPr lang="en-US" dirty="0"/>
              <a:t>Minimum Cut</a:t>
            </a:r>
          </a:p>
          <a:p>
            <a:r>
              <a:rPr lang="en-US" dirty="0"/>
              <a:t>A Short introduction to reductions</a:t>
            </a:r>
          </a:p>
          <a:p>
            <a:pPr lvl="1"/>
            <a:r>
              <a:rPr lang="en-US" dirty="0"/>
              <a:t>…but many more reductions coming at end of course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30</a:t>
            </a:fld>
            <a:endParaRPr lang="en-US"/>
          </a:p>
        </p:txBody>
      </p:sp>
    </p:spTree>
    <p:extLst>
      <p:ext uri="{BB962C8B-B14F-4D97-AF65-F5344CB8AC3E}">
        <p14:creationId xmlns:p14="http://schemas.microsoft.com/office/powerpoint/2010/main" val="3025052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Graphs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31</a:t>
            </a:fld>
            <a:endParaRPr lang="en-US"/>
          </a:p>
        </p:txBody>
      </p:sp>
      <p:sp>
        <p:nvSpPr>
          <p:cNvPr id="6" name="Content Placeholder 5"/>
          <p:cNvSpPr>
            <a:spLocks noGrp="1"/>
          </p:cNvSpPr>
          <p:nvPr>
            <p:ph sz="quarter" idx="1"/>
          </p:nvPr>
        </p:nvSpPr>
        <p:spPr/>
        <p:txBody>
          <a:bodyPr/>
          <a:lstStyle/>
          <a:p>
            <a:r>
              <a:rPr lang="en-US"/>
              <a:t>A graph is </a:t>
            </a:r>
            <a:r>
              <a:rPr lang="en-US" i="1"/>
              <a:t>bipartite</a:t>
            </a:r>
            <a:r>
              <a:rPr lang="en-US"/>
              <a:t> if node set V can be split into sets X and Y such that every edge has one end in X and one end in Y</a:t>
            </a:r>
          </a:p>
          <a:p>
            <a:pPr lvl="1"/>
            <a:r>
              <a:rPr lang="en-US"/>
              <a:t>X and Y are typically colored red and blue</a:t>
            </a:r>
          </a:p>
          <a:p>
            <a:pPr lvl="2"/>
            <a:r>
              <a:rPr lang="en-US"/>
              <a:t>Or Boolean true/false</a:t>
            </a:r>
            <a:endParaRPr lang="en-US" dirty="0"/>
          </a:p>
        </p:txBody>
      </p:sp>
      <p:pic>
        <p:nvPicPr>
          <p:cNvPr id="7" name="Picture 6" descr="RecursiveEvenBipartite.png"/>
          <p:cNvPicPr>
            <a:picLocks noChangeAspect="1"/>
          </p:cNvPicPr>
          <p:nvPr/>
        </p:nvPicPr>
        <p:blipFill>
          <a:blip r:embed="rId2">
            <a:clrChange>
              <a:clrFrom>
                <a:srgbClr val="FFFFFF"/>
              </a:clrFrom>
              <a:clrTo>
                <a:srgbClr val="FFFFFF">
                  <a:alpha val="0"/>
                </a:srgbClr>
              </a:clrTo>
            </a:clrChange>
          </a:blip>
          <a:stretch>
            <a:fillRect/>
          </a:stretch>
        </p:blipFill>
        <p:spPr>
          <a:xfrm>
            <a:off x="1600199" y="3962400"/>
            <a:ext cx="5343525" cy="2514600"/>
          </a:xfrm>
          <a:prstGeom prst="rect">
            <a:avLst/>
          </a:prstGeom>
        </p:spPr>
      </p:pic>
    </p:spTree>
    <p:extLst>
      <p:ext uri="{BB962C8B-B14F-4D97-AF65-F5344CB8AC3E}">
        <p14:creationId xmlns:p14="http://schemas.microsoft.com/office/powerpoint/2010/main" val="599263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Notes and assumptions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32</a:t>
            </a:fld>
            <a:endParaRPr lang="en-US"/>
          </a:p>
        </p:txBody>
      </p:sp>
      <p:sp>
        <p:nvSpPr>
          <p:cNvPr id="3" name="Content Placeholder 2"/>
          <p:cNvSpPr>
            <a:spLocks noGrp="1"/>
          </p:cNvSpPr>
          <p:nvPr>
            <p:ph sz="quarter" idx="1"/>
          </p:nvPr>
        </p:nvSpPr>
        <p:spPr/>
        <p:txBody>
          <a:bodyPr/>
          <a:lstStyle/>
          <a:p>
            <a:r>
              <a:rPr lang="en-US" dirty="0"/>
              <a:t>We assume the graph is connected</a:t>
            </a:r>
          </a:p>
          <a:p>
            <a:pPr lvl="1"/>
            <a:r>
              <a:rPr lang="en-US" dirty="0"/>
              <a:t>Otherwise we will only look at each connected component individually</a:t>
            </a:r>
          </a:p>
          <a:p>
            <a:r>
              <a:rPr lang="en-US" dirty="0"/>
              <a:t>A triangle cannot be bipartite</a:t>
            </a:r>
          </a:p>
          <a:p>
            <a:pPr lvl="1" algn="l"/>
            <a:r>
              <a:rPr lang="en-US" dirty="0"/>
              <a:t>In fact, any graph with an odd </a:t>
            </a:r>
            <a:br>
              <a:rPr lang="en-US" dirty="0"/>
            </a:br>
            <a:r>
              <a:rPr lang="en-US" dirty="0"/>
              <a:t>length cycle cannot be bipartite</a:t>
            </a:r>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extLst>
      <p:ext uri="{BB962C8B-B14F-4D97-AF65-F5344CB8AC3E}">
        <p14:creationId xmlns:p14="http://schemas.microsoft.com/office/powerpoint/2010/main" val="646681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Determination Algorithm </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33</a:t>
            </a:fld>
            <a:endParaRPr lang="en-US"/>
          </a:p>
        </p:txBody>
      </p:sp>
      <p:sp>
        <p:nvSpPr>
          <p:cNvPr id="3" name="Content Placeholder 2"/>
          <p:cNvSpPr>
            <a:spLocks noGrp="1"/>
          </p:cNvSpPr>
          <p:nvPr>
            <p:ph sz="quarter" idx="1"/>
          </p:nvPr>
        </p:nvSpPr>
        <p:spPr/>
        <p:txBody>
          <a:bodyPr/>
          <a:lstStyle/>
          <a:p>
            <a:r>
              <a:rPr lang="en-US"/>
              <a:t>Pick a starting vertex, color it red</a:t>
            </a:r>
          </a:p>
          <a:p>
            <a:r>
              <a:rPr lang="en-US"/>
              <a:t>Color all adjacent nodes blue</a:t>
            </a:r>
          </a:p>
          <a:p>
            <a:pPr lvl="1"/>
            <a:r>
              <a:rPr lang="en-US"/>
              <a:t>And all nodes adjacent to that red</a:t>
            </a:r>
          </a:p>
          <a:p>
            <a:pPr lvl="1"/>
            <a:r>
              <a:rPr lang="en-US"/>
              <a:t>Etc.</a:t>
            </a:r>
          </a:p>
          <a:p>
            <a:r>
              <a:rPr lang="en-US"/>
              <a:t>If you ever try coloring a red node blue, or a blue node red, then the graph is not bipartite</a:t>
            </a:r>
          </a:p>
          <a:p>
            <a:endParaRPr lang="en-US"/>
          </a:p>
          <a:p>
            <a:r>
              <a:rPr lang="en-US"/>
              <a:t>Does this algorithm sound familiar?</a:t>
            </a:r>
            <a:endParaRPr lang="en-US" dirty="0"/>
          </a:p>
        </p:txBody>
      </p:sp>
    </p:spTree>
    <p:extLst>
      <p:ext uri="{BB962C8B-B14F-4D97-AF65-F5344CB8AC3E}">
        <p14:creationId xmlns:p14="http://schemas.microsoft.com/office/powerpoint/2010/main" val="1338392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Bipartite Matching</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Bipartite Matching</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35</a:t>
            </a:fld>
            <a:endParaRPr lang="en-US"/>
          </a:p>
        </p:txBody>
      </p:sp>
      <p:sp>
        <p:nvSpPr>
          <p:cNvPr id="3" name="Content Placeholder 2"/>
          <p:cNvSpPr>
            <a:spLocks noGrp="1"/>
          </p:cNvSpPr>
          <p:nvPr>
            <p:ph sz="quarter" idx="1"/>
          </p:nvPr>
        </p:nvSpPr>
        <p:spPr/>
        <p:txBody>
          <a:bodyPr>
            <a:normAutofit/>
          </a:bodyPr>
          <a:lstStyle/>
          <a:p>
            <a:r>
              <a:rPr lang="en-US"/>
              <a:t>Given a bipartite graph G, can we find a matching M in G such that M </a:t>
            </a:r>
            <a:r>
              <a:rPr lang="en-US">
                <a:sym typeface="Symbol"/>
              </a:rPr>
              <a:t></a:t>
            </a:r>
            <a:r>
              <a:rPr lang="en-US"/>
              <a:t> E and each node appears on exactly one of M</a:t>
            </a:r>
          </a:p>
          <a:p>
            <a:pPr lvl="1" algn="l"/>
            <a:r>
              <a:rPr lang="en-US"/>
              <a:t>In other words, find a subset </a:t>
            </a:r>
            <a:br>
              <a:rPr lang="en-US"/>
            </a:br>
            <a:r>
              <a:rPr lang="en-US"/>
              <a:t>of edges that connect every </a:t>
            </a:r>
            <a:br>
              <a:rPr lang="en-US"/>
            </a:br>
            <a:r>
              <a:rPr lang="en-US"/>
              <a:t>node on the left to one (and </a:t>
            </a:r>
            <a:br>
              <a:rPr lang="en-US"/>
            </a:br>
            <a:r>
              <a:rPr lang="en-US"/>
              <a:t>only one!) node on the right</a:t>
            </a:r>
          </a:p>
          <a:p>
            <a:pPr lvl="1" algn="l"/>
            <a:r>
              <a:rPr lang="en-US"/>
              <a:t>Since the graph is bipartite, </a:t>
            </a:r>
            <a:br>
              <a:rPr lang="en-US"/>
            </a:br>
            <a:r>
              <a:rPr lang="en-US"/>
              <a:t>all edges connect one on the </a:t>
            </a:r>
            <a:br>
              <a:rPr lang="en-US"/>
            </a:br>
            <a:r>
              <a:rPr lang="en-US"/>
              <a:t>left with one on the right</a:t>
            </a:r>
          </a:p>
          <a:p>
            <a:pPr lvl="1"/>
            <a:endParaRPr lang="en-US" dirty="0"/>
          </a:p>
        </p:txBody>
      </p:sp>
      <p:pic>
        <p:nvPicPr>
          <p:cNvPr id="5" name="Picture 2" descr="C:\WINDOWS\Desktop\Oh_type\kleinberg_GIF_01to10\kleinberg_07F09.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l="7189" t="2029" r="67321" b="28994"/>
          <a:stretch>
            <a:fillRect/>
          </a:stretch>
        </p:blipFill>
        <p:spPr bwMode="auto">
          <a:xfrm>
            <a:off x="6019800" y="2836985"/>
            <a:ext cx="2667000" cy="348761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36</a:t>
            </a:fld>
            <a:endParaRPr lang="en-US"/>
          </a:p>
        </p:txBody>
      </p:sp>
      <p:sp>
        <p:nvSpPr>
          <p:cNvPr id="3" name="Content Placeholder 2"/>
          <p:cNvSpPr>
            <a:spLocks noGrp="1"/>
          </p:cNvSpPr>
          <p:nvPr>
            <p:ph sz="quarter" idx="1"/>
          </p:nvPr>
        </p:nvSpPr>
        <p:spPr/>
        <p:txBody>
          <a:bodyPr/>
          <a:lstStyle/>
          <a:p>
            <a:r>
              <a:rPr lang="en-US" dirty="0"/>
              <a:t>To solve this, we reduce it to a maximal flow problem by creating a graph G’:</a:t>
            </a:r>
          </a:p>
          <a:p>
            <a:pPr lvl="1"/>
            <a:r>
              <a:rPr lang="en-US" dirty="0"/>
              <a:t>Direct all edges from the left to the right</a:t>
            </a:r>
          </a:p>
          <a:p>
            <a:pPr lvl="1"/>
            <a:r>
              <a:rPr lang="en-US" dirty="0"/>
              <a:t>Add a source node, with edges to every node on the left side</a:t>
            </a:r>
          </a:p>
          <a:p>
            <a:pPr lvl="1"/>
            <a:r>
              <a:rPr lang="en-US" dirty="0"/>
              <a:t>Add a terminus node, with edges to every node on the right side</a:t>
            </a:r>
          </a:p>
          <a:p>
            <a:r>
              <a:rPr lang="en-US" dirty="0"/>
              <a:t>Compute maximal flow!</a:t>
            </a:r>
          </a:p>
          <a:p>
            <a:pPr lvl="1"/>
            <a:r>
              <a:rPr lang="en-US" dirty="0"/>
              <a:t>The maximal flow in G’ is the maximum matching in 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diagrammatically</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37</a:t>
            </a:fld>
            <a:endParaRPr lang="en-US"/>
          </a:p>
        </p:txBody>
      </p:sp>
      <p:pic>
        <p:nvPicPr>
          <p:cNvPr id="9" name="Picture 2" descr="C:\WINDOWS\Desktop\Oh_type\kleinberg_GIF_01to10\kleinberg_07F09.gif"/>
          <p:cNvPicPr preferRelativeResize="0">
            <a:picLocks noGrp="1" noChangeAspect="1" noChangeArrowheads="1"/>
          </p:cNvPicPr>
          <p:nvPr>
            <p:ph sz="quarter" idx="1"/>
            <p:custDataLst>
              <p:tags r:id="rId1"/>
            </p:custDataLst>
          </p:nvPr>
        </p:nvPicPr>
        <p:blipFill>
          <a:blip r:embed="rId3"/>
          <a:srcRect b="26965"/>
          <a:stretch>
            <a:fillRect/>
          </a:stretch>
        </p:blipFill>
        <p:spPr>
          <a:xfrm>
            <a:off x="457200" y="2235148"/>
            <a:ext cx="8229600" cy="2905228"/>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does this work?</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38</a:t>
            </a:fld>
            <a:endParaRPr lang="en-US"/>
          </a:p>
        </p:txBody>
      </p:sp>
      <p:sp>
        <p:nvSpPr>
          <p:cNvPr id="3" name="Content Placeholder 2"/>
          <p:cNvSpPr>
            <a:spLocks noGrp="1"/>
          </p:cNvSpPr>
          <p:nvPr>
            <p:ph sz="quarter" idx="1"/>
          </p:nvPr>
        </p:nvSpPr>
        <p:spPr/>
        <p:txBody>
          <a:bodyPr/>
          <a:lstStyle/>
          <a:p>
            <a:r>
              <a:rPr lang="en-US"/>
              <a:t>Each node on the left can be in at most one matching</a:t>
            </a:r>
          </a:p>
          <a:p>
            <a:pPr lvl="1"/>
            <a:r>
              <a:rPr lang="en-US"/>
              <a:t>This is enforced by the edge of capacity one leading into it</a:t>
            </a:r>
          </a:p>
          <a:p>
            <a:r>
              <a:rPr lang="en-US"/>
              <a:t>Likewise for each node on the right</a:t>
            </a:r>
          </a:p>
          <a:p>
            <a:r>
              <a:rPr lang="en-US"/>
              <a:t>The bottleneck will be how it flows across the bipartite “barrier”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details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39</a:t>
            </a:fld>
            <a:endParaRPr lang="en-US"/>
          </a:p>
        </p:txBody>
      </p:sp>
      <p:sp>
        <p:nvSpPr>
          <p:cNvPr id="3" name="Content Placeholder 2"/>
          <p:cNvSpPr>
            <a:spLocks noGrp="1"/>
          </p:cNvSpPr>
          <p:nvPr>
            <p:ph sz="quarter" idx="1"/>
          </p:nvPr>
        </p:nvSpPr>
        <p:spPr/>
        <p:txBody>
          <a:bodyPr/>
          <a:lstStyle/>
          <a:p>
            <a:r>
              <a:rPr lang="en-US" dirty="0"/>
              <a:t>We have transformed (in polynomial time) a bipartite matching problem into a maximal flow problem</a:t>
            </a:r>
          </a:p>
          <a:p>
            <a:r>
              <a:rPr lang="en-US" dirty="0"/>
              <a:t>Specifically, bipartite-matching ≤</a:t>
            </a:r>
            <a:r>
              <a:rPr lang="en-US" baseline="-25000" dirty="0"/>
              <a:t>p</a:t>
            </a:r>
            <a:r>
              <a:rPr lang="en-US" dirty="0"/>
              <a:t> max-flow</a:t>
            </a:r>
          </a:p>
          <a:p>
            <a:pPr lvl="1"/>
            <a:r>
              <a:rPr lang="en-US" dirty="0"/>
              <a:t>Because we can transform bipartite matching to max-flow in polynomial time</a:t>
            </a:r>
          </a:p>
          <a:p>
            <a:r>
              <a:rPr lang="en-US" dirty="0"/>
              <a:t>But is it the case that max-flow ≤</a:t>
            </a:r>
            <a:r>
              <a:rPr lang="en-US" baseline="-25000" dirty="0"/>
              <a:t>p</a:t>
            </a:r>
            <a:r>
              <a:rPr lang="en-US" dirty="0"/>
              <a:t> bipartite-matching?</a:t>
            </a:r>
          </a:p>
          <a:p>
            <a:pPr lvl="1"/>
            <a:r>
              <a:rPr lang="en-US" dirty="0"/>
              <a:t>Not so much: a solution to bipartite matching does not help us with a non-bipartite graph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Maximal Flow</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a:t>
            </a:fld>
            <a:endParaRPr lang="en-US"/>
          </a:p>
        </p:txBody>
      </p:sp>
    </p:spTree>
    <p:extLst>
      <p:ext uri="{BB962C8B-B14F-4D97-AF65-F5344CB8AC3E}">
        <p14:creationId xmlns:p14="http://schemas.microsoft.com/office/powerpoint/2010/main" val="2637970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Running time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40</a:t>
            </a:fld>
            <a:endParaRPr lang="en-US"/>
          </a:p>
        </p:txBody>
      </p:sp>
      <p:sp>
        <p:nvSpPr>
          <p:cNvPr id="3" name="Content Placeholder 2"/>
          <p:cNvSpPr>
            <a:spLocks noGrp="1"/>
          </p:cNvSpPr>
          <p:nvPr>
            <p:ph sz="quarter" idx="1"/>
          </p:nvPr>
        </p:nvSpPr>
        <p:spPr/>
        <p:txBody>
          <a:bodyPr/>
          <a:lstStyle/>
          <a:p>
            <a:r>
              <a:rPr lang="en-US" dirty="0"/>
              <a:t>Max flow runs in O(E*f)</a:t>
            </a:r>
          </a:p>
          <a:p>
            <a:pPr lvl="1"/>
            <a:r>
              <a:rPr lang="en-US" dirty="0"/>
              <a:t>But the max flow is (at most) n/2</a:t>
            </a:r>
          </a:p>
          <a:p>
            <a:pPr lvl="2"/>
            <a:r>
              <a:rPr lang="en-US" dirty="0"/>
              <a:t>If every node in the graph has flow through it, then there are n/2 units of flow moving through the graph</a:t>
            </a:r>
          </a:p>
          <a:p>
            <a:pPr lvl="1"/>
            <a:r>
              <a:rPr lang="en-US" dirty="0"/>
              <a:t>So the running time is equivalent to O(E*n)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Imperfect bipartite matchings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41</a:t>
            </a:fld>
            <a:endParaRPr lang="en-US"/>
          </a:p>
        </p:txBody>
      </p:sp>
      <p:sp>
        <p:nvSpPr>
          <p:cNvPr id="3" name="Content Placeholder 2"/>
          <p:cNvSpPr>
            <a:spLocks noGrp="1"/>
          </p:cNvSpPr>
          <p:nvPr>
            <p:ph sz="quarter" idx="1"/>
          </p:nvPr>
        </p:nvSpPr>
        <p:spPr/>
        <p:txBody>
          <a:bodyPr/>
          <a:lstStyle/>
          <a:p>
            <a:r>
              <a:rPr lang="en-US"/>
              <a:t>These exist, and the algorithm may produce them, depending on the graph</a:t>
            </a:r>
          </a:p>
          <a:p>
            <a:pPr lvl="1"/>
            <a:r>
              <a:rPr lang="en-US"/>
              <a:t>The following shows an augmenting path (in the middle) used to achieve the maximal flow on the right</a:t>
            </a:r>
            <a:endParaRPr lang="en-US" dirty="0"/>
          </a:p>
        </p:txBody>
      </p:sp>
      <p:pic>
        <p:nvPicPr>
          <p:cNvPr id="5" name="Picture 2" descr="C:\WINDOWS\Desktop\Oh_type\kleinberg_GIF_01to10\kleinberg_07F10.gif"/>
          <p:cNvPicPr preferRelativeResize="0">
            <a:picLocks noChangeAspect="1" noChangeArrowheads="1"/>
          </p:cNvPicPr>
          <p:nvPr>
            <p:custDataLst>
              <p:tags r:id="rId1"/>
            </p:custDataLst>
          </p:nvPr>
        </p:nvPicPr>
        <p:blipFill>
          <a:blip r:embed="rId3"/>
          <a:srcRect b="28753"/>
          <a:stretch>
            <a:fillRect/>
          </a:stretch>
        </p:blipFill>
        <p:spPr bwMode="auto">
          <a:xfrm>
            <a:off x="609600" y="3657600"/>
            <a:ext cx="7772400" cy="2667000"/>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a:t>Max-flow variations</a:t>
            </a:r>
          </a:p>
        </p:txBody>
      </p:sp>
      <p:sp>
        <p:nvSpPr>
          <p:cNvPr id="12" name="Text Placeholder 11"/>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Finding a Circulation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43</a:t>
            </a:fld>
            <a:endParaRPr lang="en-US"/>
          </a:p>
        </p:txBody>
      </p:sp>
      <p:sp>
        <p:nvSpPr>
          <p:cNvPr id="8" name="Content Placeholder 7"/>
          <p:cNvSpPr>
            <a:spLocks noGrp="1"/>
          </p:cNvSpPr>
          <p:nvPr>
            <p:ph sz="quarter" idx="1"/>
          </p:nvPr>
        </p:nvSpPr>
        <p:spPr/>
        <p:txBody>
          <a:bodyPr/>
          <a:lstStyle/>
          <a:p>
            <a:r>
              <a:rPr lang="en-US"/>
              <a:t>Real world applications don’t have just one source and sink</a:t>
            </a:r>
          </a:p>
          <a:p>
            <a:pPr lvl="1"/>
            <a:r>
              <a:rPr lang="en-US"/>
              <a:t>Instead there are multiple ones: power production / consumption, etc.</a:t>
            </a:r>
          </a:p>
          <a:p>
            <a:r>
              <a:rPr lang="en-US"/>
              <a:t>We designate a set S to be all the nodes that are sources</a:t>
            </a:r>
          </a:p>
          <a:p>
            <a:pPr lvl="1"/>
            <a:r>
              <a:rPr lang="en-US"/>
              <a:t>We can also view them has having negative demand</a:t>
            </a:r>
          </a:p>
          <a:p>
            <a:r>
              <a:rPr lang="en-US"/>
              <a:t>Likewise, we designate a set T to be all the nodes that are sinks</a:t>
            </a:r>
          </a:p>
          <a:p>
            <a:pPr lvl="1"/>
            <a:r>
              <a:rPr lang="en-US"/>
              <a:t>They have positive demand</a:t>
            </a:r>
          </a:p>
          <a:p>
            <a:r>
              <a:rPr lang="en-US"/>
              <a:t>Networks with multiple sources and sinks (modeled using demand) are called </a:t>
            </a:r>
            <a:r>
              <a:rPr lang="en-US" i="1"/>
              <a:t>circulation networks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Reduction to max-flow</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44</a:t>
            </a:fld>
            <a:endParaRPr lang="en-US"/>
          </a:p>
        </p:txBody>
      </p:sp>
      <p:sp>
        <p:nvSpPr>
          <p:cNvPr id="3" name="Content Placeholder 2"/>
          <p:cNvSpPr>
            <a:spLocks noGrp="1"/>
          </p:cNvSpPr>
          <p:nvPr>
            <p:ph sz="quarter" idx="1"/>
          </p:nvPr>
        </p:nvSpPr>
        <p:spPr/>
        <p:txBody>
          <a:bodyPr/>
          <a:lstStyle/>
          <a:p>
            <a:r>
              <a:rPr lang="en-US"/>
              <a:t>With a few modifications, we can make this a max-flow problem:</a:t>
            </a:r>
          </a:p>
          <a:p>
            <a:pPr lvl="1"/>
            <a:r>
              <a:rPr lang="en-US"/>
              <a:t>Create a ‘super source’ s* with edges to each node in S</a:t>
            </a:r>
          </a:p>
          <a:p>
            <a:pPr lvl="2"/>
            <a:r>
              <a:rPr lang="en-US"/>
              <a:t>The capacity of that edge is the size of the source of the node in S</a:t>
            </a:r>
          </a:p>
          <a:p>
            <a:pPr lvl="1"/>
            <a:r>
              <a:rPr lang="en-US"/>
              <a:t>Likewise with the set T</a:t>
            </a:r>
            <a:endParaRPr lang="en-US" dirty="0"/>
          </a:p>
        </p:txBody>
      </p:sp>
      <p:pic>
        <p:nvPicPr>
          <p:cNvPr id="5" name="Picture 2" descr="C:\WINDOWS\Desktop\Oh_type\kleinberg_GIF_01to10\kleinberg_07F14.gif"/>
          <p:cNvPicPr preferRelativeResize="0">
            <a:picLocks noChangeAspect="1" noChangeArrowheads="1"/>
          </p:cNvPicPr>
          <p:nvPr>
            <p:custDataLst>
              <p:tags r:id="rId1"/>
            </p:custDataLst>
          </p:nvPr>
        </p:nvPicPr>
        <p:blipFill>
          <a:blip r:embed="rId3"/>
          <a:srcRect b="12470"/>
          <a:stretch>
            <a:fillRect/>
          </a:stretch>
        </p:blipFill>
        <p:spPr bwMode="auto">
          <a:xfrm>
            <a:off x="838200" y="3810000"/>
            <a:ext cx="7315200" cy="2941637"/>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Conversion example</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45</a:t>
            </a:fld>
            <a:endParaRPr lang="en-US"/>
          </a:p>
        </p:txBody>
      </p:sp>
      <p:sp>
        <p:nvSpPr>
          <p:cNvPr id="3" name="Content Placeholder 2"/>
          <p:cNvSpPr>
            <a:spLocks noGrp="1"/>
          </p:cNvSpPr>
          <p:nvPr>
            <p:ph sz="quarter" idx="1"/>
          </p:nvPr>
        </p:nvSpPr>
        <p:spPr/>
        <p:txBody>
          <a:bodyPr/>
          <a:lstStyle/>
          <a:p>
            <a:r>
              <a:rPr lang="en-US"/>
              <a:t>Converting a graph with multiple sources and sinks to a single-source-single-sink max-flow problem:</a:t>
            </a:r>
            <a:endParaRPr lang="en-US" dirty="0"/>
          </a:p>
        </p:txBody>
      </p:sp>
      <p:pic>
        <p:nvPicPr>
          <p:cNvPr id="5" name="Picture 2" descr="C:\WINDOWS\Desktop\Oh_type\kleinberg_GIF_01to10\kleinberg_07F13.gif"/>
          <p:cNvPicPr preferRelativeResize="0">
            <a:picLocks noChangeAspect="1" noChangeArrowheads="1"/>
          </p:cNvPicPr>
          <p:nvPr>
            <p:custDataLst>
              <p:tags r:id="rId1"/>
            </p:custDataLst>
          </p:nvPr>
        </p:nvPicPr>
        <p:blipFill>
          <a:blip r:embed="rId3">
            <a:clrChange>
              <a:clrFrom>
                <a:srgbClr val="FFFFFF"/>
              </a:clrFrom>
              <a:clrTo>
                <a:srgbClr val="FFFFFF">
                  <a:alpha val="0"/>
                </a:srgbClr>
              </a:clrTo>
            </a:clrChange>
          </a:blip>
          <a:srcRect r="22549" b="22161"/>
          <a:stretch>
            <a:fillRect/>
          </a:stretch>
        </p:blipFill>
        <p:spPr bwMode="auto">
          <a:xfrm>
            <a:off x="761999" y="2971800"/>
            <a:ext cx="7712199" cy="34290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Circulation notes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46</a:t>
            </a:fld>
            <a:endParaRPr lang="en-US"/>
          </a:p>
        </p:txBody>
      </p:sp>
      <p:sp>
        <p:nvSpPr>
          <p:cNvPr id="3" name="Content Placeholder 2"/>
          <p:cNvSpPr>
            <a:spLocks noGrp="1"/>
          </p:cNvSpPr>
          <p:nvPr>
            <p:ph sz="quarter" idx="1"/>
          </p:nvPr>
        </p:nvSpPr>
        <p:spPr/>
        <p:txBody>
          <a:bodyPr/>
          <a:lstStyle/>
          <a:p>
            <a:r>
              <a:rPr lang="en-US" dirty="0"/>
              <a:t>A circulation problem is aiming for </a:t>
            </a:r>
            <a:r>
              <a:rPr lang="en-US" i="1" dirty="0"/>
              <a:t>feasibility</a:t>
            </a:r>
            <a:r>
              <a:rPr lang="en-US" dirty="0"/>
              <a:t>, not max flow</a:t>
            </a:r>
          </a:p>
          <a:p>
            <a:pPr lvl="1"/>
            <a:r>
              <a:rPr lang="en-US" dirty="0"/>
              <a:t>But we use max flow to solve it</a:t>
            </a:r>
          </a:p>
          <a:p>
            <a:r>
              <a:rPr lang="en-US" dirty="0"/>
              <a:t>We set each edge from the super-source to each individual source to be the absolute value as the individual source’s demand</a:t>
            </a:r>
          </a:p>
          <a:p>
            <a:r>
              <a:rPr lang="en-US" dirty="0"/>
              <a:t>Max-flow is then run</a:t>
            </a:r>
          </a:p>
          <a:p>
            <a:r>
              <a:rPr lang="en-US" dirty="0"/>
              <a:t>If the total amount leaving the single-source is the SAME as the capacity of each outgoing edge, then the circulation is feasible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Edge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47</a:t>
            </a:fld>
            <a:endParaRPr lang="en-US"/>
          </a:p>
        </p:txBody>
      </p:sp>
      <p:sp>
        <p:nvSpPr>
          <p:cNvPr id="3" name="Content Placeholder 2"/>
          <p:cNvSpPr>
            <a:spLocks noGrp="1"/>
          </p:cNvSpPr>
          <p:nvPr>
            <p:ph sz="quarter" idx="1"/>
          </p:nvPr>
        </p:nvSpPr>
        <p:spPr/>
        <p:txBody>
          <a:bodyPr>
            <a:normAutofit/>
          </a:bodyPr>
          <a:lstStyle/>
          <a:p>
            <a:r>
              <a:rPr lang="en-US"/>
              <a:t>So far, we have considered only the capacity of an edge: the upper bound on the flow</a:t>
            </a:r>
          </a:p>
          <a:p>
            <a:r>
              <a:rPr lang="en-US"/>
              <a:t>We also want to consider a lower bound on the flow on an edge</a:t>
            </a:r>
          </a:p>
          <a:p>
            <a:pPr lvl="1"/>
            <a:r>
              <a:rPr lang="en-US"/>
              <a:t>i.e. forcing a certain amount of flow through an edge</a:t>
            </a:r>
          </a:p>
          <a:p>
            <a:r>
              <a:rPr lang="en-US"/>
              <a:t>We will reduce this to a circulation problem</a:t>
            </a:r>
          </a:p>
          <a:p>
            <a:pPr lvl="1"/>
            <a:r>
              <a:rPr lang="en-US"/>
              <a:t>Which can then be reduced to a max-flow problem</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Handling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48</a:t>
            </a:fld>
            <a:endParaRPr lang="en-US"/>
          </a:p>
        </p:txBody>
      </p:sp>
      <p:sp>
        <p:nvSpPr>
          <p:cNvPr id="3" name="Content Placeholder 2"/>
          <p:cNvSpPr>
            <a:spLocks noGrp="1"/>
          </p:cNvSpPr>
          <p:nvPr>
            <p:ph sz="quarter" idx="1"/>
          </p:nvPr>
        </p:nvSpPr>
        <p:spPr/>
        <p:txBody>
          <a:bodyPr/>
          <a:lstStyle/>
          <a:p>
            <a:r>
              <a:rPr lang="en-US"/>
              <a:t>A lower bound forces flow across an edge</a:t>
            </a:r>
          </a:p>
          <a:p>
            <a:pPr lvl="1"/>
            <a:r>
              <a:rPr lang="en-US"/>
              <a:t>Which increases demand at the start of the edge (to compensate for the flow across the edge)</a:t>
            </a:r>
          </a:p>
          <a:p>
            <a:pPr lvl="1"/>
            <a:r>
              <a:rPr lang="en-US"/>
              <a:t>And decreases demand at the terminus of the edge (as some flow is fulfilling the demand)</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Solving a flow with lower bounds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49</a:t>
            </a:fld>
            <a:endParaRPr lang="en-US"/>
          </a:p>
        </p:txBody>
      </p:sp>
      <p:sp>
        <p:nvSpPr>
          <p:cNvPr id="3" name="Content Placeholder 2"/>
          <p:cNvSpPr>
            <a:spLocks noGrp="1"/>
          </p:cNvSpPr>
          <p:nvPr>
            <p:ph sz="quarter" idx="1"/>
          </p:nvPr>
        </p:nvSpPr>
        <p:spPr/>
        <p:txBody>
          <a:bodyPr>
            <a:normAutofit/>
          </a:bodyPr>
          <a:lstStyle/>
          <a:p>
            <a:r>
              <a:rPr lang="en-US"/>
              <a:t>Given a circulation network G, construct a new graph G’ such that for each edge e from u to v with a  lower bound l</a:t>
            </a:r>
            <a:r>
              <a:rPr lang="en-US" baseline="-25000"/>
              <a:t>e</a:t>
            </a:r>
            <a:r>
              <a:rPr lang="en-US"/>
              <a:t>:</a:t>
            </a:r>
          </a:p>
          <a:p>
            <a:pPr lvl="1"/>
            <a:r>
              <a:rPr lang="en-US"/>
              <a:t>We decrease the capacity on that edge by l</a:t>
            </a:r>
            <a:r>
              <a:rPr lang="en-US" baseline="-25000"/>
              <a:t>e</a:t>
            </a:r>
            <a:r>
              <a:rPr lang="en-US"/>
              <a:t> </a:t>
            </a:r>
          </a:p>
          <a:p>
            <a:pPr lvl="2"/>
            <a:r>
              <a:rPr lang="en-US"/>
              <a:t>As that is the flow that is moving through the edge</a:t>
            </a:r>
          </a:p>
          <a:p>
            <a:pPr lvl="1"/>
            <a:r>
              <a:rPr lang="en-US"/>
              <a:t>We increase the demand at u by l</a:t>
            </a:r>
            <a:r>
              <a:rPr lang="en-US" baseline="-25000"/>
              <a:t>e</a:t>
            </a:r>
            <a:r>
              <a:rPr lang="en-US"/>
              <a:t> </a:t>
            </a:r>
          </a:p>
          <a:p>
            <a:pPr lvl="1"/>
            <a:r>
              <a:rPr lang="en-US"/>
              <a:t>We decrease the demand at v by l</a:t>
            </a:r>
            <a:r>
              <a:rPr lang="en-US" baseline="-25000"/>
              <a:t>e</a:t>
            </a:r>
            <a:r>
              <a:rPr lang="en-US"/>
              <a:t> </a:t>
            </a:r>
          </a:p>
          <a:p>
            <a:r>
              <a:rPr lang="en-US"/>
              <a:t>Then solve G’ as a circulation problem</a:t>
            </a:r>
          </a:p>
          <a:p>
            <a:pPr lvl="1"/>
            <a:r>
              <a:rPr lang="en-US"/>
              <a:t>i.e. add a super-sink and super-terminus, and solve as a max-flow problem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Flow networks</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a:t>
            </a:fld>
            <a:endParaRPr lang="en-US"/>
          </a:p>
        </p:txBody>
      </p:sp>
      <p:sp>
        <p:nvSpPr>
          <p:cNvPr id="7" name="Content Placeholder 6"/>
          <p:cNvSpPr>
            <a:spLocks noGrp="1"/>
          </p:cNvSpPr>
          <p:nvPr>
            <p:ph sz="quarter" idx="1"/>
          </p:nvPr>
        </p:nvSpPr>
        <p:spPr/>
        <p:txBody>
          <a:bodyPr/>
          <a:lstStyle/>
          <a:p>
            <a:r>
              <a:rPr lang="en-US" dirty="0"/>
              <a:t>Consider a flow network, which is a specialized directed graph with:</a:t>
            </a:r>
          </a:p>
          <a:p>
            <a:pPr lvl="1"/>
            <a:r>
              <a:rPr lang="en-US" dirty="0"/>
              <a:t>A single source node s</a:t>
            </a:r>
          </a:p>
          <a:p>
            <a:pPr lvl="1"/>
            <a:r>
              <a:rPr lang="en-US" dirty="0"/>
              <a:t>A single terminus node t</a:t>
            </a:r>
          </a:p>
          <a:p>
            <a:pPr lvl="1"/>
            <a:r>
              <a:rPr lang="en-US" dirty="0"/>
              <a:t>Capacities on each edge</a:t>
            </a:r>
          </a:p>
          <a:p>
            <a:pPr lvl="2"/>
            <a:r>
              <a:rPr lang="en-US" dirty="0"/>
              <a:t>That must be integer!</a:t>
            </a:r>
          </a:p>
          <a:p>
            <a:r>
              <a:rPr lang="en-US" dirty="0"/>
              <a:t>What is the maximum flow you can send from s to t?</a:t>
            </a:r>
          </a:p>
        </p:txBody>
      </p:sp>
      <p:pic>
        <p:nvPicPr>
          <p:cNvPr id="9" name="Picture 2" descr="C:\WINDOWS\Desktop\Oh_type\kleinberg_GIF_01to10\kleinberg_07F02.gif"/>
          <p:cNvPicPr preferRelativeResize="0">
            <a:picLocks noGrp="1" noChangeAspect="1" noChangeArrowheads="1"/>
          </p:cNvPicPr>
          <p:nvPr>
            <p:ph sz="quarter" idx="2"/>
            <p:custDataLst>
              <p:tags r:id="rId1"/>
            </p:custDataLst>
          </p:nvPr>
        </p:nvPicPr>
        <p:blipFill>
          <a:blip r:embed="rId3"/>
          <a:srcRect b="27605"/>
          <a:stretch>
            <a:fillRect/>
          </a:stretch>
        </p:blipFill>
        <p:spPr>
          <a:xfrm>
            <a:off x="4632325" y="1768868"/>
            <a:ext cx="4041775" cy="3831438"/>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Eliminating a lower bound</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50</a:t>
            </a:fld>
            <a:endParaRPr lang="en-US"/>
          </a:p>
        </p:txBody>
      </p:sp>
      <p:sp>
        <p:nvSpPr>
          <p:cNvPr id="3" name="Content Placeholder 2"/>
          <p:cNvSpPr>
            <a:spLocks noGrp="1"/>
          </p:cNvSpPr>
          <p:nvPr>
            <p:ph sz="quarter" idx="1"/>
          </p:nvPr>
        </p:nvSpPr>
        <p:spPr/>
        <p:txBody>
          <a:bodyPr/>
          <a:lstStyle/>
          <a:p>
            <a:r>
              <a:rPr lang="en-US"/>
              <a:t>Diagrammatically…</a:t>
            </a:r>
            <a:endParaRPr lang="en-US" dirty="0"/>
          </a:p>
        </p:txBody>
      </p:sp>
      <p:grpSp>
        <p:nvGrpSpPr>
          <p:cNvPr id="8" name="Group 7"/>
          <p:cNvGrpSpPr/>
          <p:nvPr/>
        </p:nvGrpSpPr>
        <p:grpSpPr>
          <a:xfrm>
            <a:off x="762000" y="2133600"/>
            <a:ext cx="7391400" cy="3733800"/>
            <a:chOff x="762000" y="2133600"/>
            <a:chExt cx="7391400" cy="3733800"/>
          </a:xfrm>
        </p:grpSpPr>
        <p:pic>
          <p:nvPicPr>
            <p:cNvPr id="5" name="Picture 2" descr="C:\WINDOWS\Desktop\Oh_type\kleinberg_GIF_01to10\kleinberg_07F15.gif"/>
            <p:cNvPicPr preferRelativeResize="0">
              <a:picLocks noChangeAspect="1" noChangeArrowheads="1"/>
            </p:cNvPicPr>
            <p:nvPr>
              <p:custDataLst>
                <p:tags r:id="rId1"/>
              </p:custDataLst>
            </p:nvPr>
          </p:nvPicPr>
          <p:blipFill>
            <a:blip r:embed="rId3"/>
            <a:srcRect b="22093"/>
            <a:stretch>
              <a:fillRect/>
            </a:stretch>
          </p:blipFill>
          <p:spPr bwMode="auto">
            <a:xfrm>
              <a:off x="762000" y="2133600"/>
              <a:ext cx="7391400" cy="3733800"/>
            </a:xfrm>
            <a:prstGeom prst="rect">
              <a:avLst/>
            </a:prstGeom>
            <a:noFill/>
            <a:ln w="9525">
              <a:noFill/>
              <a:miter lim="800000"/>
              <a:headEnd/>
              <a:tailEnd/>
            </a:ln>
            <a:effectLst/>
          </p:spPr>
        </p:pic>
        <p:sp>
          <p:nvSpPr>
            <p:cNvPr id="6" name="Rectangle 5"/>
            <p:cNvSpPr/>
            <p:nvPr/>
          </p:nvSpPr>
          <p:spPr>
            <a:xfrm>
              <a:off x="4038600" y="2209800"/>
              <a:ext cx="190500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Summary</a:t>
            </a:r>
            <a:endParaRPr lang="en-US" dirty="0"/>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030EE116-056E-4288-B7F7-411CB7E437A9}"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did we learn?</a:t>
            </a:r>
          </a:p>
        </p:txBody>
      </p:sp>
      <p:sp>
        <p:nvSpPr>
          <p:cNvPr id="4" name="Slide Number Placeholder 3"/>
          <p:cNvSpPr>
            <a:spLocks noGrp="1"/>
          </p:cNvSpPr>
          <p:nvPr>
            <p:ph type="sldNum" sz="quarter" idx="12"/>
          </p:nvPr>
        </p:nvSpPr>
        <p:spPr/>
        <p:txBody>
          <a:bodyPr/>
          <a:lstStyle/>
          <a:p>
            <a:fld id="{030EE116-056E-4288-B7F7-411CB7E437A9}" type="slidenum">
              <a:rPr lang="en-US" smtClean="0"/>
              <a:pPr/>
              <a:t>52</a:t>
            </a:fld>
            <a:endParaRPr lang="en-US"/>
          </a:p>
        </p:txBody>
      </p:sp>
      <p:sp>
        <p:nvSpPr>
          <p:cNvPr id="6" name="Content Placeholder 5"/>
          <p:cNvSpPr>
            <a:spLocks noGrp="1"/>
          </p:cNvSpPr>
          <p:nvPr>
            <p:ph sz="quarter" idx="1"/>
          </p:nvPr>
        </p:nvSpPr>
        <p:spPr/>
        <p:txBody>
          <a:bodyPr>
            <a:normAutofit/>
          </a:bodyPr>
          <a:lstStyle/>
          <a:p>
            <a:r>
              <a:rPr lang="en-US" dirty="0"/>
              <a:t>Max-flow / min-cut</a:t>
            </a:r>
          </a:p>
          <a:p>
            <a:pPr lvl="1"/>
            <a:r>
              <a:rPr lang="en-US" dirty="0"/>
              <a:t>The problems, relationship between them, etc.</a:t>
            </a:r>
          </a:p>
          <a:p>
            <a:pPr lvl="1"/>
            <a:r>
              <a:rPr lang="en-US" dirty="0"/>
              <a:t>Ford-Fulkerson algorithm and related proofs that this approach is optimal</a:t>
            </a:r>
          </a:p>
          <a:p>
            <a:r>
              <a:rPr lang="en-US" dirty="0"/>
              <a:t>Bi-partite matching</a:t>
            </a:r>
          </a:p>
          <a:p>
            <a:pPr lvl="1"/>
            <a:r>
              <a:rPr lang="en-US" dirty="0"/>
              <a:t>First example of a reduction. Use the algorithm from one problem to solve another problem.</a:t>
            </a:r>
          </a:p>
          <a:p>
            <a:r>
              <a:rPr lang="en-US" dirty="0"/>
              <a:t>More reductions</a:t>
            </a:r>
          </a:p>
          <a:p>
            <a:pPr lvl="1"/>
            <a:r>
              <a:rPr lang="en-US" dirty="0"/>
              <a:t>Solving variations of max-flow by converting the problem into an instance of “normal</a:t>
            </a:r>
            <a:r>
              <a:rPr lang="en-US"/>
              <a:t>” max-flow.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a:t>
            </a:r>
            <a:endParaRPr lang="en-US" dirty="0"/>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3" name="Content Placeholder 2"/>
          <p:cNvSpPr>
            <a:spLocks noGrp="1"/>
          </p:cNvSpPr>
          <p:nvPr>
            <p:ph sz="quarter" idx="1"/>
          </p:nvPr>
        </p:nvSpPr>
        <p:spPr/>
        <p:txBody>
          <a:bodyPr/>
          <a:lstStyle/>
          <a:p>
            <a:r>
              <a:rPr lang="en-US" dirty="0"/>
              <a:t>Transportation networks</a:t>
            </a:r>
          </a:p>
          <a:p>
            <a:pPr lvl="1"/>
            <a:r>
              <a:rPr lang="en-US" dirty="0"/>
              <a:t>How many people can be routed?</a:t>
            </a:r>
          </a:p>
          <a:p>
            <a:r>
              <a:rPr lang="en-US" dirty="0"/>
              <a:t>Computer networks</a:t>
            </a:r>
          </a:p>
          <a:p>
            <a:r>
              <a:rPr lang="en-US" dirty="0"/>
              <a:t>Electrical distribution</a:t>
            </a:r>
          </a:p>
          <a:p>
            <a:r>
              <a:rPr lang="en-US" dirty="0"/>
              <a:t>Water distribution</a:t>
            </a:r>
          </a:p>
        </p:txBody>
      </p:sp>
      <p:sp>
        <p:nvSpPr>
          <p:cNvPr id="4" name="Content Placeholder 3"/>
          <p:cNvSpPr>
            <a:spLocks noGrp="1"/>
          </p:cNvSpPr>
          <p:nvPr>
            <p:ph sz="quarter" idx="2"/>
          </p:nvPr>
        </p:nvSpPr>
        <p:spPr/>
        <p:txBody>
          <a:bodyPr/>
          <a:lstStyle/>
          <a:p>
            <a:r>
              <a:rPr lang="en-US"/>
              <a:t>Note that all these applications have multiple sources and multiple sinks!</a:t>
            </a:r>
          </a:p>
          <a:p>
            <a:pPr lvl="1"/>
            <a:r>
              <a:rPr lang="en-US"/>
              <a:t>Whereas the flow networks we study do not, yet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Some rules</a:t>
            </a:r>
          </a:p>
        </p:txBody>
      </p:sp>
      <p:sp>
        <p:nvSpPr>
          <p:cNvPr id="5" name="Slide Number Placeholder 4"/>
          <p:cNvSpPr>
            <a:spLocks noGrp="1"/>
          </p:cNvSpPr>
          <p:nvPr>
            <p:ph type="sldNum" sz="quarter" idx="12"/>
          </p:nvPr>
        </p:nvSpPr>
        <p:spPr/>
        <p:txBody>
          <a:bodyPr/>
          <a:lstStyle/>
          <a:p>
            <a:fld id="{030EE116-056E-4288-B7F7-411CB7E437A9}" type="slidenum">
              <a:rPr lang="en-US" smtClean="0"/>
              <a:pPr/>
              <a:t>7</a:t>
            </a:fld>
            <a:endParaRPr lang="en-US"/>
          </a:p>
        </p:txBody>
      </p:sp>
      <p:sp>
        <p:nvSpPr>
          <p:cNvPr id="7" name="Content Placeholder 6"/>
          <p:cNvSpPr>
            <a:spLocks noGrp="1"/>
          </p:cNvSpPr>
          <p:nvPr>
            <p:ph sz="quarter" idx="1"/>
          </p:nvPr>
        </p:nvSpPr>
        <p:spPr/>
        <p:txBody>
          <a:bodyPr>
            <a:normAutofit/>
          </a:bodyPr>
          <a:lstStyle/>
          <a:p>
            <a:r>
              <a:rPr lang="en-US" dirty="0"/>
              <a:t>Source node has NO incoming flow</a:t>
            </a:r>
          </a:p>
          <a:p>
            <a:r>
              <a:rPr lang="en-US" dirty="0"/>
              <a:t>Terminal (sink) node has NO outgoing flow</a:t>
            </a:r>
          </a:p>
          <a:p>
            <a:endParaRPr lang="en-US" dirty="0"/>
          </a:p>
          <a:p>
            <a:r>
              <a:rPr lang="en-US" dirty="0"/>
              <a:t>Internal nodes has net zero flow</a:t>
            </a:r>
          </a:p>
          <a:p>
            <a:pPr lvl="1"/>
            <a:r>
              <a:rPr lang="en-US" dirty="0"/>
              <a:t>all units of flow going in must be going out as well</a:t>
            </a:r>
          </a:p>
          <a:p>
            <a:endParaRPr lang="en-US" dirty="0"/>
          </a:p>
          <a:p>
            <a:r>
              <a:rPr lang="en-US" dirty="0"/>
              <a:t>No edge is over capacity</a:t>
            </a:r>
          </a:p>
          <a:p>
            <a:endParaRPr lang="en-US" dirty="0"/>
          </a:p>
          <a:p>
            <a:r>
              <a:rPr lang="en-US" dirty="0"/>
              <a:t>GOAL: Find the maximum flow that can be “pushed” through the network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 notation</a:t>
            </a:r>
            <a:endParaRPr lang="en-US" dirty="0"/>
          </a:p>
        </p:txBody>
      </p:sp>
      <p:sp>
        <p:nvSpPr>
          <p:cNvPr id="4" name="Slide Number Placeholder 3"/>
          <p:cNvSpPr>
            <a:spLocks noGrp="1"/>
          </p:cNvSpPr>
          <p:nvPr>
            <p:ph type="sldNum" sz="quarter" idx="12"/>
          </p:nvPr>
        </p:nvSpPr>
        <p:spPr/>
        <p:txBody>
          <a:bodyPr/>
          <a:lstStyle/>
          <a:p>
            <a:fld id="{030EE116-056E-4288-B7F7-411CB7E437A9}" type="slidenum">
              <a:rPr lang="en-US" smtClean="0"/>
              <a:pPr/>
              <a:t>8</a:t>
            </a:fld>
            <a:endParaRPr lang="en-US"/>
          </a:p>
        </p:txBody>
      </p:sp>
      <p:sp>
        <p:nvSpPr>
          <p:cNvPr id="3" name="Content Placeholder 2"/>
          <p:cNvSpPr>
            <a:spLocks noGrp="1"/>
          </p:cNvSpPr>
          <p:nvPr>
            <p:ph sz="quarter" idx="1"/>
          </p:nvPr>
        </p:nvSpPr>
        <p:spPr/>
        <p:txBody>
          <a:bodyPr>
            <a:normAutofit/>
          </a:bodyPr>
          <a:lstStyle/>
          <a:p>
            <a:r>
              <a:rPr lang="en-US" dirty="0"/>
              <a:t>Graph G has vertices V and edges E</a:t>
            </a:r>
          </a:p>
          <a:p>
            <a:pPr lvl="1"/>
            <a:r>
              <a:rPr lang="en-US" dirty="0"/>
              <a:t>s </a:t>
            </a:r>
            <a:r>
              <a:rPr lang="en-US" dirty="0">
                <a:sym typeface="Symbol"/>
              </a:rPr>
              <a:t>V is the source</a:t>
            </a:r>
          </a:p>
          <a:p>
            <a:pPr lvl="1"/>
            <a:r>
              <a:rPr lang="en-US" dirty="0">
                <a:sym typeface="Symbol"/>
              </a:rPr>
              <a:t>t V is the sink (terminus)</a:t>
            </a:r>
            <a:endParaRPr lang="en-US" dirty="0"/>
          </a:p>
          <a:p>
            <a:r>
              <a:rPr lang="en-US" dirty="0"/>
              <a:t>f(</a:t>
            </a:r>
            <a:r>
              <a:rPr lang="en-US" dirty="0" err="1"/>
              <a:t>u,v</a:t>
            </a:r>
            <a:r>
              <a:rPr lang="en-US" dirty="0"/>
              <a:t>): the flow on the edge from u to v</a:t>
            </a:r>
          </a:p>
          <a:p>
            <a:pPr lvl="1"/>
            <a:r>
              <a:rPr lang="en-US" dirty="0"/>
              <a:t>f(</a:t>
            </a:r>
            <a:r>
              <a:rPr lang="en-US" dirty="0" err="1"/>
              <a:t>v,u</a:t>
            </a:r>
            <a:r>
              <a:rPr lang="en-US" dirty="0"/>
              <a:t>): the backflow on the edge from v to u</a:t>
            </a:r>
          </a:p>
          <a:p>
            <a:r>
              <a:rPr lang="en-US" dirty="0"/>
              <a:t>c(</a:t>
            </a:r>
            <a:r>
              <a:rPr lang="en-US" dirty="0" err="1"/>
              <a:t>u,v</a:t>
            </a:r>
            <a:r>
              <a:rPr lang="en-US" dirty="0"/>
              <a:t>): the capacity on the edge from u to v</a:t>
            </a:r>
          </a:p>
          <a:p>
            <a:r>
              <a:rPr lang="en-US" dirty="0" err="1"/>
              <a:t>c</a:t>
            </a:r>
            <a:r>
              <a:rPr lang="en-US" baseline="-25000" dirty="0" err="1"/>
              <a:t>f</a:t>
            </a:r>
            <a:r>
              <a:rPr lang="en-US" dirty="0"/>
              <a:t>(</a:t>
            </a:r>
            <a:r>
              <a:rPr lang="en-US" dirty="0" err="1"/>
              <a:t>u,v</a:t>
            </a:r>
            <a:r>
              <a:rPr lang="en-US" dirty="0"/>
              <a:t>): the </a:t>
            </a:r>
            <a:r>
              <a:rPr lang="en-US" i="1" dirty="0"/>
              <a:t>residual</a:t>
            </a:r>
            <a:r>
              <a:rPr lang="en-US" dirty="0"/>
              <a:t> capacity on the edge from u to v</a:t>
            </a:r>
          </a:p>
          <a:p>
            <a:r>
              <a:rPr lang="en-US" dirty="0"/>
              <a:t>G</a:t>
            </a:r>
            <a:r>
              <a:rPr lang="en-US" baseline="-25000" dirty="0"/>
              <a:t>f</a:t>
            </a:r>
            <a:r>
              <a:rPr lang="en-US" dirty="0"/>
              <a:t> is the graph where the edges weights are the residual capacities</a:t>
            </a:r>
          </a:p>
          <a:p>
            <a:pPr lvl="1"/>
            <a:r>
              <a:rPr lang="en-US" dirty="0"/>
              <a:t>THIS is usually the graph we actually use when running the algorithm we are about to see.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9</a:t>
            </a:fld>
            <a:endParaRPr lang="en-US"/>
          </a:p>
        </p:txBody>
      </p:sp>
      <p:sp>
        <p:nvSpPr>
          <p:cNvPr id="7" name="Content Placeholder 6"/>
          <p:cNvSpPr>
            <a:spLocks noGrp="1"/>
          </p:cNvSpPr>
          <p:nvPr>
            <p:ph sz="quarter" idx="1"/>
          </p:nvPr>
        </p:nvSpPr>
        <p:spPr/>
        <p:txBody>
          <a:bodyPr>
            <a:normAutofit/>
          </a:bodyPr>
          <a:lstStyle/>
          <a:p>
            <a:r>
              <a:rPr lang="en-US" dirty="0"/>
              <a:t>Consider the </a:t>
            </a:r>
            <a:r>
              <a:rPr lang="en-US" i="1" dirty="0"/>
              <a:t>residual</a:t>
            </a:r>
            <a:r>
              <a:rPr lang="en-US" dirty="0"/>
              <a:t> capacities</a:t>
            </a:r>
          </a:p>
          <a:p>
            <a:pPr lvl="1"/>
            <a:r>
              <a:rPr lang="en-US" dirty="0"/>
              <a:t>Meaning how much capacity is left after taking into account how much flow is going through that edge</a:t>
            </a:r>
          </a:p>
          <a:p>
            <a:r>
              <a:rPr lang="en-US" dirty="0"/>
              <a:t>Find a path from </a:t>
            </a:r>
            <a:r>
              <a:rPr lang="en-US" i="1" dirty="0"/>
              <a:t>s</a:t>
            </a:r>
            <a:r>
              <a:rPr lang="en-US" dirty="0"/>
              <a:t> to </a:t>
            </a:r>
            <a:r>
              <a:rPr lang="en-US" i="1" dirty="0"/>
              <a:t>t</a:t>
            </a:r>
            <a:r>
              <a:rPr lang="en-US" dirty="0"/>
              <a:t> such that the minimum residual capacity is greater than zero</a:t>
            </a:r>
          </a:p>
          <a:p>
            <a:pPr lvl="1"/>
            <a:r>
              <a:rPr lang="en-US" dirty="0"/>
              <a:t>Since everything is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05-sorting</Template>
  <TotalTime>40665</TotalTime>
  <Words>2713</Words>
  <Application>Microsoft Macintosh PowerPoint</Application>
  <PresentationFormat>On-screen Show (4:3)</PresentationFormat>
  <Paragraphs>340</Paragraphs>
  <Slides>52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ＭＳ Ｐゴシック</vt:lpstr>
      <vt:lpstr>Bookman Old Style</vt:lpstr>
      <vt:lpstr>Gill Sans MT</vt:lpstr>
      <vt:lpstr>Symbol</vt:lpstr>
      <vt:lpstr>Times New Roman</vt:lpstr>
      <vt:lpstr>Wingdings</vt:lpstr>
      <vt:lpstr>Wingdings 3</vt:lpstr>
      <vt:lpstr>Origin</vt:lpstr>
      <vt:lpstr>Network Flow</vt:lpstr>
      <vt:lpstr>Topics</vt:lpstr>
      <vt:lpstr>Topics in this slide-deck:</vt:lpstr>
      <vt:lpstr>Maximal Flow</vt:lpstr>
      <vt:lpstr>Flow networks</vt:lpstr>
      <vt:lpstr>Applications</vt:lpstr>
      <vt:lpstr>Some rules</vt:lpstr>
      <vt:lpstr>Algorithm notation</vt:lpstr>
      <vt:lpstr>Ford-Fulkerson: Algorithm overview</vt:lpstr>
      <vt:lpstr>Backflow</vt:lpstr>
      <vt:lpstr>Ford-Fulkerson Algorithm</vt:lpstr>
      <vt:lpstr>Running time</vt:lpstr>
      <vt:lpstr>What type of search?</vt:lpstr>
      <vt:lpstr>Our example</vt:lpstr>
      <vt:lpstr>Minimum Cut</vt:lpstr>
      <vt:lpstr>Definition: Cut</vt:lpstr>
      <vt:lpstr>Definition: Net Flow across Cut</vt:lpstr>
      <vt:lpstr>Definition: Flow-value lemma</vt:lpstr>
      <vt:lpstr>Proof: Flow-value lemma</vt:lpstr>
      <vt:lpstr>Proof: Flow-value lemma cont.</vt:lpstr>
      <vt:lpstr>Max-flow min-cut theorem</vt:lpstr>
      <vt:lpstr>Another definition: Weak Duality</vt:lpstr>
      <vt:lpstr>Another version of MaxFlow-MinCut</vt:lpstr>
      <vt:lpstr>How to determine the min cut?</vt:lpstr>
      <vt:lpstr>Reductions</vt:lpstr>
      <vt:lpstr>Algorithm for min-cut</vt:lpstr>
      <vt:lpstr>Max-flow vs. min-cut</vt:lpstr>
      <vt:lpstr>Reduction</vt:lpstr>
      <vt:lpstr>Reducing both ways</vt:lpstr>
      <vt:lpstr>Bipartite Graphs</vt:lpstr>
      <vt:lpstr>Bipartite Graphs</vt:lpstr>
      <vt:lpstr>Notes and assumptions</vt:lpstr>
      <vt:lpstr>Bipartite Determination Algorithm </vt:lpstr>
      <vt:lpstr>Bipartite Matching</vt:lpstr>
      <vt:lpstr>Bipartite Matching</vt:lpstr>
      <vt:lpstr>Reduction!</vt:lpstr>
      <vt:lpstr>Reduction, diagrammatically</vt:lpstr>
      <vt:lpstr>Why does this work?</vt:lpstr>
      <vt:lpstr>Reduction details</vt:lpstr>
      <vt:lpstr>Running time</vt:lpstr>
      <vt:lpstr>Imperfect bipartite matchings</vt:lpstr>
      <vt:lpstr>Max-flow variations</vt:lpstr>
      <vt:lpstr>Finding a Circulation</vt:lpstr>
      <vt:lpstr>Reduction to max-flow</vt:lpstr>
      <vt:lpstr>Conversion example</vt:lpstr>
      <vt:lpstr>Circulation notes</vt:lpstr>
      <vt:lpstr>Edge lower bounds</vt:lpstr>
      <vt:lpstr>Handling lower bounds</vt:lpstr>
      <vt:lpstr>Solving a flow with lower bounds</vt:lpstr>
      <vt:lpstr>Eliminating a lower bound</vt:lpstr>
      <vt:lpstr>Summary</vt:lpstr>
      <vt:lpstr>What did we learn?</vt:lpstr>
    </vt:vector>
  </TitlesOfParts>
  <Company>Home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Memory</dc:title>
  <dc:creator>Adrian &amp; Wendy</dc:creator>
  <cp:lastModifiedBy>Microsoft Office User</cp:lastModifiedBy>
  <cp:revision>921</cp:revision>
  <cp:lastPrinted>2010-03-04T14:04:20Z</cp:lastPrinted>
  <dcterms:created xsi:type="dcterms:W3CDTF">2010-03-16T00:09:25Z</dcterms:created>
  <dcterms:modified xsi:type="dcterms:W3CDTF">2021-04-19T18:30:08Z</dcterms:modified>
</cp:coreProperties>
</file>