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34"/>
  </p:notesMasterIdLst>
  <p:sldIdLst>
    <p:sldId id="292" r:id="rId3"/>
    <p:sldId id="2161" r:id="rId4"/>
    <p:sldId id="2162" r:id="rId5"/>
    <p:sldId id="2163" r:id="rId6"/>
    <p:sldId id="2164" r:id="rId7"/>
    <p:sldId id="256" r:id="rId8"/>
    <p:sldId id="257" r:id="rId9"/>
    <p:sldId id="285" r:id="rId10"/>
    <p:sldId id="284" r:id="rId11"/>
    <p:sldId id="258" r:id="rId12"/>
    <p:sldId id="287" r:id="rId13"/>
    <p:sldId id="261" r:id="rId14"/>
    <p:sldId id="262" r:id="rId15"/>
    <p:sldId id="263" r:id="rId16"/>
    <p:sldId id="278" r:id="rId17"/>
    <p:sldId id="276" r:id="rId18"/>
    <p:sldId id="275" r:id="rId19"/>
    <p:sldId id="277" r:id="rId20"/>
    <p:sldId id="279" r:id="rId21"/>
    <p:sldId id="280" r:id="rId22"/>
    <p:sldId id="281" r:id="rId23"/>
    <p:sldId id="282" r:id="rId24"/>
    <p:sldId id="291" r:id="rId25"/>
    <p:sldId id="272" r:id="rId26"/>
    <p:sldId id="264" r:id="rId27"/>
    <p:sldId id="265" r:id="rId28"/>
    <p:sldId id="289" r:id="rId29"/>
    <p:sldId id="273" r:id="rId30"/>
    <p:sldId id="271" r:id="rId31"/>
    <p:sldId id="274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3649-359F-4C17-B5C8-379D8F5FBE1C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6C55-3FA0-4441-89BB-416B06CB26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75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366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9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gives back sentiments</a:t>
            </a:r>
          </a:p>
          <a:p>
            <a:r>
              <a:rPr lang="hu-HU" dirty="0"/>
              <a:t>No problem found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80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85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6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0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57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009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1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507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580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3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207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908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9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89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1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2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64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1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There is one for every common scenario</a:t>
            </a:r>
          </a:p>
          <a:p>
            <a:r>
              <a:rPr lang="hu-HU" dirty="0"/>
              <a:t>Classify: Provide categories and free form text, gives back unknown or one of the categories</a:t>
            </a:r>
          </a:p>
          <a:p>
            <a:r>
              <a:rPr lang="hu-HU" dirty="0"/>
              <a:t>Extract: Provide a noun and free form text. Gives back the extracted list of entities. E.g.: Names, Locations</a:t>
            </a:r>
          </a:p>
          <a:p>
            <a:r>
              <a:rPr lang="hu-HU" dirty="0"/>
              <a:t>Translate: Provide a target language and free form text. Gives back the translated text</a:t>
            </a:r>
          </a:p>
          <a:p>
            <a:r>
              <a:rPr lang="hu-HU" dirty="0"/>
              <a:t>Reply: Provide free form text (email as context), gives back a suggested reply text.</a:t>
            </a:r>
          </a:p>
          <a:p>
            <a:r>
              <a:rPr lang="hu-HU" dirty="0"/>
              <a:t>Sentiment: Provide free form text, gives back one of Povitive, Neutral, Negative</a:t>
            </a:r>
          </a:p>
          <a:p>
            <a:r>
              <a:rPr lang="hu-HU" dirty="0"/>
              <a:t>Summarize: Provide free-form text, gives back a best effort summarized version of it.</a:t>
            </a:r>
          </a:p>
          <a:p>
            <a:r>
              <a:rPr lang="hu-HU" dirty="0"/>
              <a:t>SummaarizeRecord: Provide a Dataverse record id as context and gives back a summarization of said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51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71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9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5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0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5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1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5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3" cy="1609608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68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4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16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07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i-builder/credit-management" TargetMode="External"/><Relationship Id="rId3" Type="http://schemas.openxmlformats.org/officeDocument/2006/relationships/hyperlink" Target="https://learn.microsoft.com/en-us/power-platform/power-fx/reference/function-ai" TargetMode="External"/><Relationship Id="rId7" Type="http://schemas.openxmlformats.org/officeDocument/2006/relationships/hyperlink" Target="https://go.microsoft.com/fwlink/?linkid=208513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apps/developer/data-platform/tutorial-write-plug-in" TargetMode="External"/><Relationship Id="rId5" Type="http://schemas.openxmlformats.org/officeDocument/2006/relationships/hyperlink" Target="https://learn.microsoft.com/en-us/power-apps/developer/model-driven-apps/clientapi/reference/xrm-webapi/online/execute" TargetMode="External"/><Relationship Id="rId4" Type="http://schemas.openxmlformats.org/officeDocument/2006/relationships/hyperlink" Target="https://learn.microsoft.com/en-us/power-apps/developer/data-platform/webapi/reference/actions?view=dataverse-latest" TargetMode="External"/><Relationship Id="rId9" Type="http://schemas.openxmlformats.org/officeDocument/2006/relationships/hyperlink" Target="https://en.wikipedia.org/wiki/IETF_language_ta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onthejjas/DataverseAIAction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as.odor@systemfarmer.h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www.linkedin.com/in/odor-andras" TargetMode="External"/><Relationship Id="rId4" Type="http://schemas.openxmlformats.org/officeDocument/2006/relationships/hyperlink" Target="mailto:csonthejjas@g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E7A131CE-A76C-CC55-C5BE-1A387D2BF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 descr="A green circle with white symbols&#10;&#10;Description automatically generated">
            <a:extLst>
              <a:ext uri="{FF2B5EF4-FFF2-40B4-BE49-F238E27FC236}">
                <a16:creationId xmlns:a16="http://schemas.microsoft.com/office/drawing/2014/main" id="{7D1047AF-FAEE-3786-6694-0B29A4CF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620" y="4953000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Available AI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AIClassify</a:t>
            </a:r>
          </a:p>
          <a:p>
            <a:r>
              <a:rPr lang="hu-HU" dirty="0"/>
              <a:t>AIExtract</a:t>
            </a:r>
          </a:p>
          <a:p>
            <a:r>
              <a:rPr lang="hu-HU" dirty="0"/>
              <a:t>AITranslate</a:t>
            </a:r>
          </a:p>
          <a:p>
            <a:r>
              <a:rPr lang="hu-HU" dirty="0"/>
              <a:t>AIReply</a:t>
            </a:r>
          </a:p>
          <a:p>
            <a:r>
              <a:rPr lang="hu-HU" dirty="0"/>
              <a:t>AISentiment</a:t>
            </a:r>
          </a:p>
          <a:p>
            <a:r>
              <a:rPr lang="hu-HU" dirty="0"/>
              <a:t>AISummarize</a:t>
            </a:r>
          </a:p>
          <a:p>
            <a:r>
              <a:rPr lang="hu-HU" dirty="0"/>
              <a:t>AISummarizeRecord</a:t>
            </a:r>
          </a:p>
          <a:p>
            <a:endParaRPr lang="hu-HU" dirty="0"/>
          </a:p>
          <a:p>
            <a:r>
              <a:rPr lang="hu-HU" dirty="0"/>
              <a:t>Ready to use actions without any training or configuration.</a:t>
            </a:r>
          </a:p>
          <a:p>
            <a:pPr marL="0" indent="0">
              <a:buNone/>
            </a:pPr>
            <a:endParaRPr lang="hu-HU" sz="11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2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AI 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Other available unbound AI actions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AnalyzeSentiment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DetectLanguage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ExtractKeyPhrases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ExtractTextEntities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RecognizeText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All the above expects a trained model as parameter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82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Dataverse connector in PA</a:t>
            </a:r>
          </a:p>
          <a:p>
            <a:pPr lvl="1"/>
            <a:r>
              <a:rPr lang="hu-HU" dirty="0"/>
              <a:t>PowerFX in Canvas Apps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574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Dataverse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7D8-D66F-EB04-63B7-E23318E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3" y="664391"/>
            <a:ext cx="3856774" cy="23526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Select Dataverse connector and Perform unbound action</a:t>
            </a:r>
          </a:p>
          <a:p>
            <a:r>
              <a:rPr lang="hu-HU" dirty="0">
                <a:solidFill>
                  <a:srgbClr val="FFFFFF"/>
                </a:solidFill>
              </a:rPr>
              <a:t>Filter for AI</a:t>
            </a:r>
          </a:p>
          <a:p>
            <a:r>
              <a:rPr lang="hu-HU" dirty="0">
                <a:solidFill>
                  <a:srgbClr val="FFFFFF"/>
                </a:solidFill>
              </a:rPr>
              <a:t>Easy to use, most of them have 1 parameter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F8D2C-B6A3-FF17-2E14-8060BB52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" y="3586970"/>
            <a:ext cx="3776481" cy="2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Canvas App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PowerFX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Add the Power Fx Environemnt object as datasource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Supports multiple environments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Default name is Environment, you can rename it</a:t>
            </a:r>
          </a:p>
          <a:p>
            <a:r>
              <a:rPr lang="hu-HU" dirty="0">
                <a:solidFill>
                  <a:schemeClr val="bg1"/>
                </a:solidFill>
              </a:rPr>
              <a:t>Create PA Flow and let it handle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71C7-2B55-9ED5-9BC9-F36F21E3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6" y="609600"/>
            <a:ext cx="4167946" cy="278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1FEAF-6A3D-0A47-775C-A542BD72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9" y="3589867"/>
            <a:ext cx="4431267" cy="20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hu-HU" dirty="0"/>
              <a:t>AISentiment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59"/>
            <a:ext cx="8596668" cy="467100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AISentiment(Text)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do the sentiment analyzis on.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(AnalyzedSentiment)</a:t>
            </a:r>
          </a:p>
          <a:p>
            <a:pPr lvl="1"/>
            <a:r>
              <a:rPr lang="hu-HU" dirty="0"/>
              <a:t>Sentiment values are Positive, Negative, Neutral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Seems accurate</a:t>
            </a:r>
          </a:p>
          <a:p>
            <a:endParaRPr lang="hu-HU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04CC858B-CAF3-353B-2917-304D0328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140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 fontScale="90000"/>
          </a:bodyPr>
          <a:lstStyle/>
          <a:p>
            <a:r>
              <a:rPr lang="hu-HU" dirty="0"/>
              <a:t>AIClassify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8"/>
            <a:ext cx="8596668" cy="51676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AIClassify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Categories)</a:t>
            </a:r>
          </a:p>
          <a:p>
            <a:r>
              <a:rPr lang="en-US" dirty="0"/>
              <a:t>Text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The text to classify based on the provided categories</a:t>
            </a:r>
          </a:p>
          <a:p>
            <a:r>
              <a:rPr lang="en-US" dirty="0"/>
              <a:t>Categories </a:t>
            </a:r>
            <a:r>
              <a:rPr lang="en-US" i="1" dirty="0"/>
              <a:t>(string collection)</a:t>
            </a:r>
          </a:p>
          <a:p>
            <a:pPr lvl="1"/>
            <a:r>
              <a:rPr lang="en-US" dirty="0"/>
              <a:t>The collection of categories/tags to choose from</a:t>
            </a:r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en-US" i="1" dirty="0"/>
              <a:t>(Classification)</a:t>
            </a:r>
          </a:p>
          <a:p>
            <a:pPr lvl="1"/>
            <a:r>
              <a:rPr lang="en-US" dirty="0"/>
              <a:t>Classification value can be „Unclear” or one of the provided categories</a:t>
            </a:r>
          </a:p>
          <a:p>
            <a:endParaRPr lang="en-US" dirty="0"/>
          </a:p>
          <a:p>
            <a:r>
              <a:rPr lang="en-US" dirty="0"/>
              <a:t>Findings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accurate</a:t>
            </a:r>
            <a:endParaRPr lang="en-US" dirty="0"/>
          </a:p>
          <a:p>
            <a:pPr lvl="1"/>
            <a:r>
              <a:rPr lang="en-US" dirty="0"/>
              <a:t>Can’t be used for more granular sentiment analysis</a:t>
            </a:r>
          </a:p>
          <a:p>
            <a:pPr lvl="1"/>
            <a:r>
              <a:rPr lang="en-US" dirty="0"/>
              <a:t>Sometimes returned category is prefixed with various things, like „</a:t>
            </a:r>
            <a:r>
              <a:rPr lang="en-US" i="1" dirty="0"/>
              <a:t>Category:”</a:t>
            </a:r>
            <a:r>
              <a:rPr lang="hu-HU" i="1" dirty="0"/>
              <a:t>. </a:t>
            </a:r>
            <a:r>
              <a:rPr lang="en-US" dirty="0"/>
              <a:t>Needs extra validation.</a:t>
            </a:r>
            <a:endParaRPr lang="hu-HU" dirty="0"/>
          </a:p>
          <a:p>
            <a:pPr lvl="1"/>
            <a:r>
              <a:rPr lang="en-US" dirty="0"/>
              <a:t>Sometimes it gives back really strange results.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01B13FA2-74B6-49F3-80FD-2DC7B5D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54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hu-HU" dirty="0"/>
              <a:t>AIExtract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519"/>
            <a:ext cx="8596668" cy="466084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AIExtract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Entity)</a:t>
            </a:r>
          </a:p>
          <a:p>
            <a:r>
              <a:rPr lang="en-US" dirty="0"/>
              <a:t>Text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The text to extract entities from</a:t>
            </a:r>
          </a:p>
          <a:p>
            <a:r>
              <a:rPr lang="en-US" dirty="0"/>
              <a:t>Entity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Type of entities to extract from the 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Returns </a:t>
            </a:r>
            <a:r>
              <a:rPr lang="en-US" i="1" dirty="0"/>
              <a:t>(</a:t>
            </a:r>
            <a:r>
              <a:rPr lang="en-US" i="1" dirty="0" err="1"/>
              <a:t>ExtractedData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Collection of the extracted entities. Can contain zero or more items.</a:t>
            </a:r>
          </a:p>
          <a:p>
            <a:endParaRPr lang="en-US" dirty="0"/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Still in development</a:t>
            </a:r>
          </a:p>
          <a:p>
            <a:pPr lvl="1"/>
            <a:r>
              <a:rPr lang="en-US" dirty="0"/>
              <a:t>Looks like it </a:t>
            </a:r>
            <a:r>
              <a:rPr lang="en-US" dirty="0" err="1"/>
              <a:t>doesn</a:t>
            </a:r>
            <a:r>
              <a:rPr lang="hu-HU" dirty="0"/>
              <a:t>’</a:t>
            </a:r>
            <a:r>
              <a:rPr lang="en-US" dirty="0"/>
              <a:t>t work at all. Always gives back empty collection.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Badge Cross with solid fill">
            <a:extLst>
              <a:ext uri="{FF2B5EF4-FFF2-40B4-BE49-F238E27FC236}">
                <a16:creationId xmlns:a16="http://schemas.microsoft.com/office/drawing/2014/main" id="{57305B2B-3605-B0D2-949F-93E74CD0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74043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AIReply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8"/>
            <a:ext cx="8596668" cy="4625285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AIReply(Text)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respond to. Can be an email, a review comment, etc...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(PreparedResponse)</a:t>
            </a:r>
          </a:p>
          <a:p>
            <a:pPr lvl="1"/>
            <a:r>
              <a:rPr lang="hu-HU" dirty="0"/>
              <a:t>Gives back a suggested reply text.</a:t>
            </a:r>
          </a:p>
          <a:p>
            <a:pPr lvl="1"/>
            <a:endParaRPr lang="hu-HU" dirty="0"/>
          </a:p>
          <a:p>
            <a:r>
              <a:rPr lang="hu-HU" dirty="0"/>
              <a:t>Findings </a:t>
            </a:r>
          </a:p>
          <a:p>
            <a:pPr lvl="1"/>
            <a:r>
              <a:rPr lang="hu-HU" dirty="0"/>
              <a:t>Sometimes it repeats back some talking points, without a real suggested answer.</a:t>
            </a:r>
          </a:p>
          <a:p>
            <a:pPr lvl="1"/>
            <a:r>
              <a:rPr lang="hu-HU" dirty="0"/>
              <a:t>If text is too long, it echos back original text.</a:t>
            </a:r>
          </a:p>
          <a:p>
            <a:endParaRPr lang="hu-HU" dirty="0"/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8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940"/>
          </a:xfrm>
        </p:spPr>
        <p:txBody>
          <a:bodyPr/>
          <a:lstStyle/>
          <a:p>
            <a:r>
              <a:rPr lang="hu-HU" dirty="0"/>
              <a:t>AISummarize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9"/>
            <a:ext cx="8596668" cy="46481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summarize.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Summarized text. 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Summarization seems accurate. </a:t>
            </a:r>
          </a:p>
          <a:p>
            <a:pPr lvl="1"/>
            <a:r>
              <a:rPr lang="hu-HU" dirty="0"/>
              <a:t>Can reduce text size considerably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B117B120-4F1D-EA6D-AFAA-D042D1F4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920" y="73027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8DF-81BD-5C4E-9D78-AA36E9BC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58" y="250414"/>
            <a:ext cx="10328776" cy="1306674"/>
          </a:xfrm>
        </p:spPr>
        <p:txBody>
          <a:bodyPr>
            <a:normAutofit/>
          </a:bodyPr>
          <a:lstStyle/>
          <a:p>
            <a:r>
              <a:rPr lang="en-US" sz="4400" dirty="0"/>
              <a:t>Hungary Power Platform User Group</a:t>
            </a:r>
            <a:br>
              <a:rPr lang="en-US" sz="4400" dirty="0"/>
            </a:br>
            <a:r>
              <a:rPr lang="en-US" sz="4400" dirty="0"/>
              <a:t>April 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227F0-F6CE-56D0-57A6-15E1326F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545" y="2613326"/>
            <a:ext cx="3125337" cy="7100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2024.04.29.</a:t>
            </a:r>
          </a:p>
          <a:p>
            <a:r>
              <a:rPr lang="en-US" sz="2000" dirty="0"/>
              <a:t>Start: </a:t>
            </a:r>
            <a:r>
              <a:rPr lang="en-US" sz="2000" b="1" dirty="0"/>
              <a:t>18:10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54684D7-5E0F-C595-EB65-D28102312788}"/>
              </a:ext>
            </a:extLst>
          </p:cNvPr>
          <p:cNvSpPr txBox="1">
            <a:spLocks/>
          </p:cNvSpPr>
          <p:nvPr/>
        </p:nvSpPr>
        <p:spPr>
          <a:xfrm>
            <a:off x="694074" y="3426010"/>
            <a:ext cx="3806806" cy="86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code: 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420376-2C7A-883C-9150-9C7132AEDF07}"/>
              </a:ext>
            </a:extLst>
          </p:cNvPr>
          <p:cNvSpPr txBox="1">
            <a:spLocks/>
          </p:cNvSpPr>
          <p:nvPr/>
        </p:nvSpPr>
        <p:spPr>
          <a:xfrm>
            <a:off x="694074" y="4386792"/>
            <a:ext cx="3806806" cy="86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Host: Mate Toth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0CDC09-11F3-346E-4F28-6FD4CEF1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457" y="1946163"/>
            <a:ext cx="4055731" cy="4334440"/>
          </a:xfrm>
          <a:prstGeom prst="rect">
            <a:avLst/>
          </a:prstGeom>
        </p:spPr>
      </p:pic>
      <p:pic>
        <p:nvPicPr>
          <p:cNvPr id="10" name="Picture 9" descr="A blue and grey logo&#10;&#10;Description automatically generated">
            <a:extLst>
              <a:ext uri="{FF2B5EF4-FFF2-40B4-BE49-F238E27FC236}">
                <a16:creationId xmlns:a16="http://schemas.microsoft.com/office/drawing/2014/main" id="{2CADFD71-53A3-040F-1F6A-62D1A2F8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79" y="5878850"/>
            <a:ext cx="2194654" cy="49409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6F02B95-E6DD-B4A2-6F0C-9B62BB88FEED}"/>
              </a:ext>
            </a:extLst>
          </p:cNvPr>
          <p:cNvSpPr txBox="1">
            <a:spLocks/>
          </p:cNvSpPr>
          <p:nvPr/>
        </p:nvSpPr>
        <p:spPr>
          <a:xfrm>
            <a:off x="3668506" y="5438776"/>
            <a:ext cx="3125337" cy="3386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Szponzor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:</a:t>
            </a:r>
          </a:p>
        </p:txBody>
      </p:sp>
      <p:pic>
        <p:nvPicPr>
          <p:cNvPr id="13" name="Picture 1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3903C8C6-3354-DC68-D311-B09330C8C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4" y="5797484"/>
            <a:ext cx="2743200" cy="64922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D0E558E-AA53-E9A5-DEED-8E0ED52D4C89}"/>
              </a:ext>
            </a:extLst>
          </p:cNvPr>
          <p:cNvSpPr txBox="1">
            <a:spLocks/>
          </p:cNvSpPr>
          <p:nvPr/>
        </p:nvSpPr>
        <p:spPr>
          <a:xfrm>
            <a:off x="495245" y="5459653"/>
            <a:ext cx="3125337" cy="3386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Helyszín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&amp;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Szponzor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692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AISummarizeRecord(EntityLogicalName, Id, IsMergedCatchupAndSummary)</a:t>
            </a:r>
          </a:p>
          <a:p>
            <a:r>
              <a:rPr lang="hu-HU" dirty="0"/>
              <a:t>EntityLogicalName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Logical name of the provided entity record</a:t>
            </a:r>
          </a:p>
          <a:p>
            <a:r>
              <a:rPr lang="hu-HU" dirty="0"/>
              <a:t>Id </a:t>
            </a:r>
            <a:r>
              <a:rPr lang="hu-HU" i="1" dirty="0"/>
              <a:t>(string)</a:t>
            </a:r>
          </a:p>
          <a:p>
            <a:pPr lvl="1"/>
            <a:r>
              <a:rPr lang="hu-HU" i="1" dirty="0"/>
              <a:t>GUID string of the record in question</a:t>
            </a:r>
          </a:p>
          <a:p>
            <a:r>
              <a:rPr lang="hu-HU" dirty="0"/>
              <a:t>IsMergedCatchupAndSummary</a:t>
            </a:r>
            <a:r>
              <a:rPr lang="hu-HU" i="1" dirty="0"/>
              <a:t> (bool)</a:t>
            </a:r>
          </a:p>
          <a:p>
            <a:pPr lvl="1"/>
            <a:r>
              <a:rPr lang="hu-HU" dirty="0"/>
              <a:t>Include in the summary what has changed on the record</a:t>
            </a:r>
          </a:p>
          <a:p>
            <a:pPr lvl="1"/>
            <a:r>
              <a:rPr lang="hu-HU" dirty="0"/>
              <a:t>Only works for </a:t>
            </a:r>
            <a:r>
              <a:rPr lang="hu-HU" b="1" dirty="0"/>
              <a:t>lead </a:t>
            </a:r>
            <a:r>
              <a:rPr lang="hu-HU" dirty="0"/>
              <a:t>and </a:t>
            </a:r>
            <a:r>
              <a:rPr lang="hu-HU" b="1" dirty="0"/>
              <a:t>opportunity </a:t>
            </a:r>
            <a:r>
              <a:rPr lang="hu-HU" dirty="0"/>
              <a:t>entities right now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Summaraized key information about the passed record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dirty="0"/>
              <a:t>Findings</a:t>
            </a:r>
            <a:endParaRPr lang="hu-HU" i="1" dirty="0"/>
          </a:p>
          <a:p>
            <a:pPr lvl="1"/>
            <a:r>
              <a:rPr lang="hu-HU" dirty="0"/>
              <a:t>As per documentation </a:t>
            </a:r>
            <a:r>
              <a:rPr lang="hu-HU" i="1" dirty="0"/>
              <a:t>IsMergedCatchupAndSummary </a:t>
            </a:r>
            <a:r>
              <a:rPr lang="hu-HU" dirty="0"/>
              <a:t>flag only works for lead and opportuntiy entities at this time</a:t>
            </a:r>
          </a:p>
          <a:p>
            <a:pPr lvl="1"/>
            <a:r>
              <a:rPr lang="hu-HU" dirty="0"/>
              <a:t>It seems like it only works at all for lead and opportunity entites.</a:t>
            </a:r>
          </a:p>
          <a:p>
            <a:pPr lvl="1"/>
            <a:r>
              <a:rPr lang="hu-HU" dirty="0"/>
              <a:t>So, no other base- or custom entities are supported yet</a:t>
            </a:r>
          </a:p>
          <a:p>
            <a:pPr lvl="1"/>
            <a:r>
              <a:rPr lang="hu-HU" dirty="0"/>
              <a:t>Returning format uses bullet points with dash(-) character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AITranslate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AITranslate(Text, TargetLanguage)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Text to translate</a:t>
            </a:r>
          </a:p>
          <a:p>
            <a:r>
              <a:rPr lang="hu-HU" dirty="0"/>
              <a:t>TargetLanguage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Code of the target language</a:t>
            </a:r>
          </a:p>
          <a:p>
            <a:pPr lvl="1"/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(TranslatedText )</a:t>
            </a:r>
          </a:p>
          <a:p>
            <a:pPr lvl="1"/>
            <a:r>
              <a:rPr lang="hu-HU" dirty="0"/>
              <a:t>Translated text to target language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Valid language codes are the IETF BCP 47 language tags</a:t>
            </a:r>
          </a:p>
          <a:p>
            <a:pPr lvl="1"/>
            <a:r>
              <a:rPr lang="hu-HU" dirty="0"/>
              <a:t>Seems like it doesnt work properly in PowerFX</a:t>
            </a:r>
          </a:p>
          <a:p>
            <a:pPr lvl="1"/>
            <a:r>
              <a:rPr lang="hu-HU" dirty="0"/>
              <a:t>Regardless of defined </a:t>
            </a:r>
            <a:r>
              <a:rPr lang="hu-HU" i="1" dirty="0"/>
              <a:t>TargetLanguage, </a:t>
            </a:r>
            <a:r>
              <a:rPr lang="hu-HU" dirty="0"/>
              <a:t>it returns English translation/text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408" y="749949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2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AI Builder connector</a:t>
            </a:r>
          </a:p>
          <a:p>
            <a:pPr lvl="1"/>
            <a:r>
              <a:rPr lang="hu-HU" dirty="0"/>
              <a:t>OrganizationRequest in plugin steps and Custom API</a:t>
            </a:r>
          </a:p>
          <a:p>
            <a:pPr lvl="1"/>
            <a:r>
              <a:rPr lang="hu-HU" dirty="0"/>
              <a:t>Client-side SDK from webresources, PCF controls</a:t>
            </a:r>
          </a:p>
          <a:p>
            <a:pPr lvl="1"/>
            <a:r>
              <a:rPr lang="hu-HU" dirty="0"/>
              <a:t>WebAPI calls from external sources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11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 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AI Builder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0839-69B1-7245-FF47-A71E9DA4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7" y="1388989"/>
            <a:ext cx="4424103" cy="1747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You can use the exact same models from the AI Builder Connector, but with additional context</a:t>
            </a:r>
          </a:p>
          <a:p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78D1-49A9-0C91-EA69-DA6235AF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0" y="3464834"/>
            <a:ext cx="4435797" cy="14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Server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Plugins, Custom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DDE07-7E6D-7D40-88AB-00A8B6A9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26" y="342899"/>
            <a:ext cx="3561303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Parameterize on the fly, or extend the OrganizationRequest base class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Org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50E6D8-D9F8-C4AF-1716-4004BF33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01" y="5163670"/>
            <a:ext cx="4544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Client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Create request object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Xrm.WebApi.online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F4F9F-2045-0192-D4AC-E2B7E358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1" y="1561811"/>
            <a:ext cx="5464963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At its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Its just a HTTP call against the Dataverse Web API</a:t>
            </a:r>
          </a:p>
          <a:p>
            <a:r>
              <a:rPr lang="hu-HU" dirty="0">
                <a:solidFill>
                  <a:srgbClr val="FFFFFF"/>
                </a:solidFill>
              </a:rPr>
              <a:t>POST with the parameters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58EA-DB8A-3182-53EC-85AD62DE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0" y="1216387"/>
            <a:ext cx="4559429" cy="2148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D3ADF-834C-DFDE-B9AA-4998C094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09" y="4131712"/>
            <a:ext cx="7306119" cy="20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Licencing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used undelying models live under AI Builder</a:t>
            </a:r>
          </a:p>
          <a:p>
            <a:r>
              <a:rPr lang="hu-HU" dirty="0"/>
              <a:t>AI Builder credits aquired trough Entitlements or Add-on packs</a:t>
            </a:r>
          </a:p>
          <a:p>
            <a:r>
              <a:rPr lang="hu-HU" dirty="0"/>
              <a:t>Cost determined by processed data amount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14EF-DA44-358E-CCC1-B649EB6E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8" y="3726130"/>
            <a:ext cx="9189720" cy="1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98" y="1689047"/>
            <a:ext cx="4100406" cy="24096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Contra</a:t>
            </a:r>
          </a:p>
          <a:p>
            <a:r>
              <a:rPr lang="en-US" dirty="0"/>
              <a:t>No customization, no additional context</a:t>
            </a:r>
          </a:p>
          <a:p>
            <a:r>
              <a:rPr lang="en-US" dirty="0"/>
              <a:t>Still in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0FEF6-6469-BEBE-ECDC-6B52F840937A}"/>
              </a:ext>
            </a:extLst>
          </p:cNvPr>
          <p:cNvSpPr txBox="1">
            <a:spLocks/>
          </p:cNvSpPr>
          <p:nvPr/>
        </p:nvSpPr>
        <p:spPr>
          <a:xfrm>
            <a:off x="867795" y="1689047"/>
            <a:ext cx="4100406" cy="251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</a:t>
            </a:r>
          </a:p>
          <a:p>
            <a:r>
              <a:rPr lang="en-US" dirty="0"/>
              <a:t>Pre-trained and configured models</a:t>
            </a:r>
          </a:p>
          <a:p>
            <a:r>
              <a:rPr lang="en-US" dirty="0"/>
              <a:t>Can be used instantly</a:t>
            </a:r>
          </a:p>
          <a:p>
            <a:r>
              <a:rPr lang="en-US" dirty="0"/>
              <a:t>Part of the Dataverse Web API</a:t>
            </a:r>
          </a:p>
          <a:p>
            <a:r>
              <a:rPr lang="en-US" dirty="0"/>
              <a:t>Can be implemented in a wide </a:t>
            </a:r>
            <a:r>
              <a:rPr lang="en-US" dirty="0" err="1"/>
              <a:t>varienty</a:t>
            </a:r>
            <a:r>
              <a:rPr lang="en-US" dirty="0"/>
              <a:t> of ways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CB3E9-5F43-2204-F9BE-8743D723BCA0}"/>
              </a:ext>
            </a:extLst>
          </p:cNvPr>
          <p:cNvSpPr txBox="1">
            <a:spLocks/>
          </p:cNvSpPr>
          <p:nvPr/>
        </p:nvSpPr>
        <p:spPr>
          <a:xfrm>
            <a:off x="867793" y="4584002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AISentiment</a:t>
            </a:r>
            <a:endParaRPr lang="en-US" dirty="0"/>
          </a:p>
          <a:p>
            <a:r>
              <a:rPr lang="en-US" dirty="0" err="1"/>
              <a:t>AISummarize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AIExtract</a:t>
            </a:r>
            <a:endParaRPr lang="en-US" dirty="0"/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123D622A-EA41-CD11-79A3-935E6AF3C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5366" y="4584535"/>
            <a:ext cx="397482" cy="397482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574E36A3-7523-76EE-A9A9-1FCD667C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4974089"/>
            <a:ext cx="397482" cy="397482"/>
          </a:xfrm>
          <a:prstGeom prst="rect">
            <a:avLst/>
          </a:prstGeom>
        </p:spPr>
      </p:pic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1818A9C4-BFE4-E157-CBED-E2A88B3C0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592642"/>
            <a:ext cx="397482" cy="397482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6DD17E62-148A-676B-9592-D3319B19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976376"/>
            <a:ext cx="397482" cy="3974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2CE368-433D-3217-EA6B-528D4A8203B5}"/>
              </a:ext>
            </a:extLst>
          </p:cNvPr>
          <p:cNvSpPr txBox="1">
            <a:spLocks/>
          </p:cNvSpPr>
          <p:nvPr/>
        </p:nvSpPr>
        <p:spPr>
          <a:xfrm>
            <a:off x="4968201" y="4609106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AISummarizeRecord</a:t>
            </a:r>
            <a:endParaRPr lang="en-US" dirty="0"/>
          </a:p>
          <a:p>
            <a:r>
              <a:rPr lang="en-US" dirty="0" err="1"/>
              <a:t>AIClassify</a:t>
            </a:r>
            <a:endParaRPr lang="en-US" dirty="0"/>
          </a:p>
          <a:p>
            <a:r>
              <a:rPr lang="en-US" dirty="0" err="1"/>
              <a:t>AITranslate</a:t>
            </a:r>
            <a:endParaRPr lang="en-US" dirty="0"/>
          </a:p>
          <a:p>
            <a:r>
              <a:rPr lang="en-US" dirty="0" err="1"/>
              <a:t>AIReply</a:t>
            </a:r>
            <a:endParaRPr lang="en-US" dirty="0"/>
          </a:p>
          <a:p>
            <a:endParaRPr lang="en-US" dirty="0"/>
          </a:p>
        </p:txBody>
      </p:sp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BA65F230-166A-FF4C-4905-110919973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7" y="5773116"/>
            <a:ext cx="397482" cy="397482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8E4B805B-E78D-2D1D-C49B-40941C10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375634"/>
            <a:ext cx="397482" cy="397482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8A3C5D17-A826-6BD2-D163-6BB8B7F52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773116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88BC-ACC2-FF6F-BC02-A90D973B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Experts Live Europe – </a:t>
            </a:r>
            <a:r>
              <a:rPr lang="en-US" dirty="0" err="1"/>
              <a:t>Budapesten</a:t>
            </a:r>
            <a:r>
              <a:rPr lang="en-US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F2643-38CC-CC16-BFA9-849988B3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6786"/>
            <a:ext cx="7735380" cy="41820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9786F-E02D-AAA2-4CEB-A30D8E980814}"/>
              </a:ext>
            </a:extLst>
          </p:cNvPr>
          <p:cNvSpPr txBox="1"/>
          <p:nvPr/>
        </p:nvSpPr>
        <p:spPr>
          <a:xfrm>
            <a:off x="8738558" y="4223262"/>
            <a:ext cx="3096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20% off: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HPPUG-20-2024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Valid until Sep 1!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F021A8D-D5CB-D313-AA65-1FCC2EFA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0980" y="1522141"/>
            <a:ext cx="1745140" cy="18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Trial and error</a:t>
            </a:r>
          </a:p>
          <a:p>
            <a:r>
              <a:rPr lang="en-US" dirty="0"/>
              <a:t>Power FX documentation: </a:t>
            </a:r>
            <a:r>
              <a:rPr lang="en-US" dirty="0">
                <a:hlinkClick r:id="rId3"/>
              </a:rPr>
              <a:t>https://learn.microsoft.com/en-us/power-platform/power-fx/reference/function-ai</a:t>
            </a:r>
            <a:endParaRPr lang="en-US" dirty="0"/>
          </a:p>
          <a:p>
            <a:r>
              <a:rPr lang="en-US" dirty="0"/>
              <a:t>Dataverse Actions reference: </a:t>
            </a:r>
            <a:r>
              <a:rPr lang="en-US" dirty="0">
                <a:hlinkClick r:id="rId4"/>
              </a:rPr>
              <a:t>https://learn.microsoft.com/en-us/power-apps/developer/data-platform/webapi/reference/actions?view=dataverse-latest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action call: </a:t>
            </a:r>
            <a:r>
              <a:rPr lang="en-US" dirty="0">
                <a:hlinkClick r:id="rId5"/>
              </a:rPr>
              <a:t>https://learn.microsoft.com/en-us/power-apps/developer/model-driven-apps/clientapi/reference/xrm-webapi/online/execute</a:t>
            </a:r>
            <a:endParaRPr lang="en-US" dirty="0"/>
          </a:p>
          <a:p>
            <a:r>
              <a:rPr lang="en-US" dirty="0"/>
              <a:t>Get started with plugins: </a:t>
            </a:r>
            <a:r>
              <a:rPr lang="en-US" dirty="0">
                <a:hlinkClick r:id="rId6"/>
              </a:rPr>
              <a:t>https://learn.microsoft.com/en-us/power-apps/developer/data-platform/tutorial-write-plug-in</a:t>
            </a:r>
            <a:endParaRPr lang="en-US" dirty="0"/>
          </a:p>
          <a:p>
            <a:r>
              <a:rPr lang="en-US" dirty="0"/>
              <a:t>Power Apps Licensing: </a:t>
            </a:r>
            <a:r>
              <a:rPr lang="en-US" dirty="0">
                <a:hlinkClick r:id="rId7"/>
              </a:rPr>
              <a:t>https://go.microsoft.com/fwlink/?linkid=2085130</a:t>
            </a:r>
            <a:endParaRPr lang="en-US" dirty="0"/>
          </a:p>
          <a:p>
            <a:r>
              <a:rPr lang="en-US" dirty="0"/>
              <a:t>AI Builder credit management: </a:t>
            </a:r>
            <a:r>
              <a:rPr lang="en-US" dirty="0">
                <a:hlinkClick r:id="rId8"/>
              </a:rPr>
              <a:t>https://learn.microsoft.com/en-us/ai-builder/credit-management</a:t>
            </a:r>
            <a:endParaRPr lang="en-US" dirty="0"/>
          </a:p>
          <a:p>
            <a:r>
              <a:rPr lang="en-US" dirty="0"/>
              <a:t>Language tags: </a:t>
            </a:r>
            <a:r>
              <a:rPr lang="en-US" dirty="0">
                <a:hlinkClick r:id="rId9"/>
              </a:rPr>
              <a:t>https://en.wikipedia.org/wiki/IETF_language_tag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repo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https://github.com/csonthejjas/DataverseAIActions</a:t>
            </a:r>
            <a:br>
              <a:rPr lang="hu-HU" sz="1800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325CE-3966-EDDB-ADD1-29294E3C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930400"/>
            <a:ext cx="4694534" cy="44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74C-B219-0B2F-B38F-4B89D5D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Experts Live Europe – Giveaway soon!</a:t>
            </a:r>
          </a:p>
        </p:txBody>
      </p:sp>
      <p:pic>
        <p:nvPicPr>
          <p:cNvPr id="5" name="Content Placeholder 4" descr="A building with a bridge in the background&#10;&#10;Description automatically generated">
            <a:extLst>
              <a:ext uri="{FF2B5EF4-FFF2-40B4-BE49-F238E27FC236}">
                <a16:creationId xmlns:a16="http://schemas.microsoft.com/office/drawing/2014/main" id="{26FB9FF2-D3C7-20A4-B086-F80CF222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786"/>
            <a:ext cx="7735380" cy="4182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05755-E9DE-6240-689F-DB945C147CA6}"/>
              </a:ext>
            </a:extLst>
          </p:cNvPr>
          <p:cNvSpPr txBox="1"/>
          <p:nvPr/>
        </p:nvSpPr>
        <p:spPr>
          <a:xfrm>
            <a:off x="8738558" y="4223262"/>
            <a:ext cx="30968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 full conference ticket up for grabs!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8DF226F-84B8-CF6C-FDF6-F76D3925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158" y="2002305"/>
            <a:ext cx="1745140" cy="18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8EA1A-3A88-C98C-1F79-CF748C18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Our session today: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0CB0567-976B-D8E0-5215-EAD72D1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0EEED1-FDEB-4D82-37D2-2AB0073B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Dataverse AI Functions</a:t>
            </a:r>
          </a:p>
          <a:p>
            <a:pPr marL="0" indent="0">
              <a:buNone/>
            </a:pPr>
            <a:r>
              <a:rPr lang="en-US" sz="2000"/>
              <a:t>Presenter: Andras Odor</a:t>
            </a:r>
          </a:p>
        </p:txBody>
      </p:sp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F073FF69-1A85-4494-8756-0DD392D8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768-68E3-347C-0D22-05453F6C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Dataverse AI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4F86-E4EA-FCCA-19A6-D23680779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94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7513-4C7E-8085-A8E8-EAC599B8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4873214"/>
            <a:ext cx="6424440" cy="1574548"/>
          </a:xfrm>
        </p:spPr>
        <p:txBody>
          <a:bodyPr>
            <a:normAutofit/>
          </a:bodyPr>
          <a:lstStyle/>
          <a:p>
            <a:r>
              <a:rPr lang="hu-HU" dirty="0">
                <a:hlinkClick r:id="rId3"/>
              </a:rPr>
              <a:t>andras.odor@systemfarmer.hu</a:t>
            </a:r>
            <a:endParaRPr lang="hu-HU" dirty="0"/>
          </a:p>
          <a:p>
            <a:r>
              <a:rPr lang="hu-HU" dirty="0">
                <a:hlinkClick r:id="rId4"/>
              </a:rPr>
              <a:t>csonthejjas@gmail.com</a:t>
            </a:r>
            <a:endParaRPr lang="hu-HU" dirty="0"/>
          </a:p>
          <a:p>
            <a:r>
              <a:rPr lang="hu-HU" dirty="0">
                <a:hlinkClick r:id="rId5"/>
              </a:rPr>
              <a:t>https://www.linkedin.com/in/odor-andras</a:t>
            </a:r>
            <a:endParaRPr lang="hu-HU" dirty="0"/>
          </a:p>
          <a:p>
            <a:r>
              <a:rPr lang="hu-HU" dirty="0"/>
              <a:t>I dont do social media...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12427-6BB4-F606-2ACA-52D52E6BCBD7}"/>
              </a:ext>
            </a:extLst>
          </p:cNvPr>
          <p:cNvSpPr txBox="1">
            <a:spLocks/>
          </p:cNvSpPr>
          <p:nvPr/>
        </p:nvSpPr>
        <p:spPr>
          <a:xfrm>
            <a:off x="2849562" y="882650"/>
            <a:ext cx="6424440" cy="2546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Ódor András</a:t>
            </a:r>
          </a:p>
          <a:p>
            <a:r>
              <a:rPr lang="hu-HU" dirty="0"/>
              <a:t>Systemfarmer Zrt.</a:t>
            </a:r>
          </a:p>
          <a:p>
            <a:r>
              <a:rPr lang="hu-HU" dirty="0"/>
              <a:t>MS certified consultant, developer, architect.</a:t>
            </a:r>
          </a:p>
          <a:p>
            <a:r>
              <a:rPr lang="hu-HU" dirty="0"/>
              <a:t>Doing Dynamics / Power Platform for 8 years</a:t>
            </a:r>
          </a:p>
          <a:p>
            <a:r>
              <a:rPr lang="hu-HU" dirty="0"/>
              <a:t>Mostly D365 Sales and Marketing Applications</a:t>
            </a:r>
          </a:p>
          <a:p>
            <a:r>
              <a:rPr lang="hu-HU" dirty="0"/>
              <a:t>No-code + Low-code + Pro-code </a:t>
            </a:r>
          </a:p>
          <a:p>
            <a:r>
              <a:rPr lang="hu-HU" dirty="0"/>
              <a:t>Favorite Pokemon: Psyduck</a:t>
            </a:r>
          </a:p>
        </p:txBody>
      </p:sp>
      <p:pic>
        <p:nvPicPr>
          <p:cNvPr id="24" name="Picture 23" descr="A cartoon of a yellow bird&#10;&#10;Description automatically generated">
            <a:extLst>
              <a:ext uri="{FF2B5EF4-FFF2-40B4-BE49-F238E27FC236}">
                <a16:creationId xmlns:a16="http://schemas.microsoft.com/office/drawing/2014/main" id="{F74B272D-CAE8-EE0D-B17F-DEC61E9204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91" t="8234" r="2041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73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7F7-A673-329A-B646-7D0009DF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09600"/>
            <a:ext cx="8397702" cy="1320800"/>
          </a:xfrm>
        </p:spPr>
        <p:txBody>
          <a:bodyPr>
            <a:normAutofit/>
          </a:bodyPr>
          <a:lstStyle/>
          <a:p>
            <a:r>
              <a:rPr lang="hu-HU" dirty="0"/>
              <a:t>Agenda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4ADA-FF58-206C-8A08-0AE2923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60589"/>
            <a:ext cx="8397702" cy="3880773"/>
          </a:xfrm>
        </p:spPr>
        <p:txBody>
          <a:bodyPr>
            <a:normAutofit/>
          </a:bodyPr>
          <a:lstStyle/>
          <a:p>
            <a:r>
              <a:rPr lang="hu-HU" dirty="0"/>
              <a:t>Dataverse actions</a:t>
            </a:r>
          </a:p>
          <a:p>
            <a:r>
              <a:rPr lang="hu-HU" dirty="0"/>
              <a:t>Available AI Actions</a:t>
            </a:r>
          </a:p>
          <a:p>
            <a:r>
              <a:rPr lang="hu-HU" dirty="0"/>
              <a:t>Ways to use them</a:t>
            </a:r>
          </a:p>
          <a:p>
            <a:r>
              <a:rPr lang="hu-HU" dirty="0"/>
              <a:t>How do they work</a:t>
            </a:r>
          </a:p>
          <a:p>
            <a:r>
              <a:rPr lang="hu-HU" dirty="0"/>
              <a:t>Costs</a:t>
            </a:r>
          </a:p>
          <a:p>
            <a:r>
              <a:rPr lang="hu-HU" dirty="0"/>
              <a:t>Pro &amp; Con</a:t>
            </a:r>
          </a:p>
          <a:p>
            <a:endParaRPr lang="hu-HU" dirty="0"/>
          </a:p>
          <a:p>
            <a:r>
              <a:rPr lang="hu-HU" dirty="0"/>
              <a:t>Q&amp;A and demo all the way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Dataverse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Processes exposed on the Web API of Dynamics</a:t>
            </a:r>
          </a:p>
          <a:p>
            <a:r>
              <a:rPr lang="en-US" dirty="0"/>
              <a:t>Usually implement more complex operations then CRUD</a:t>
            </a:r>
          </a:p>
          <a:p>
            <a:r>
              <a:rPr lang="en-US" dirty="0"/>
              <a:t>Bound and Unbound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912D50-04C9-0837-23A5-8D4DB04DC57A}"/>
              </a:ext>
            </a:extLst>
          </p:cNvPr>
          <p:cNvSpPr txBox="1">
            <a:spLocks/>
          </p:cNvSpPr>
          <p:nvPr/>
        </p:nvSpPr>
        <p:spPr>
          <a:xfrm>
            <a:off x="677334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Bound</a:t>
            </a:r>
          </a:p>
          <a:p>
            <a:r>
              <a:rPr lang="en-US" dirty="0"/>
              <a:t>Only operates within the context of an entity type and record</a:t>
            </a:r>
          </a:p>
          <a:p>
            <a:r>
              <a:rPr lang="en-US" dirty="0"/>
              <a:t>E.g.: </a:t>
            </a:r>
            <a:r>
              <a:rPr lang="en-US" dirty="0" err="1"/>
              <a:t>AddToQueue</a:t>
            </a:r>
            <a:r>
              <a:rPr lang="en-US" dirty="0"/>
              <a:t> (queue record)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856AA-EB48-8362-2B9D-0A5503FD8AED}"/>
              </a:ext>
            </a:extLst>
          </p:cNvPr>
          <p:cNvSpPr txBox="1">
            <a:spLocks/>
          </p:cNvSpPr>
          <p:nvPr/>
        </p:nvSpPr>
        <p:spPr>
          <a:xfrm>
            <a:off x="4975668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Unbound</a:t>
            </a:r>
          </a:p>
          <a:p>
            <a:r>
              <a:rPr lang="en-US" dirty="0"/>
              <a:t>As name suggests, not bound any to entity types</a:t>
            </a:r>
          </a:p>
          <a:p>
            <a:r>
              <a:rPr lang="en-US" dirty="0"/>
              <a:t>Operates only with the provided parameters</a:t>
            </a:r>
          </a:p>
          <a:p>
            <a:r>
              <a:rPr lang="en-US" dirty="0"/>
              <a:t>E.g.: Merge</a:t>
            </a:r>
          </a:p>
          <a:p>
            <a:r>
              <a:rPr lang="en-US" dirty="0"/>
              <a:t>AI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6313</TotalTime>
  <Words>1328</Words>
  <Application>Microsoft Office PowerPoint</Application>
  <PresentationFormat>Widescreen</PresentationFormat>
  <Paragraphs>268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Aptos</vt:lpstr>
      <vt:lpstr>Aptos Display</vt:lpstr>
      <vt:lpstr>Arial</vt:lpstr>
      <vt:lpstr>Courier New</vt:lpstr>
      <vt:lpstr>Segoe UI</vt:lpstr>
      <vt:lpstr>Trebuchet MS</vt:lpstr>
      <vt:lpstr>Wingdings 3</vt:lpstr>
      <vt:lpstr>Facet</vt:lpstr>
      <vt:lpstr>office theme</vt:lpstr>
      <vt:lpstr>PowerPoint Presentation</vt:lpstr>
      <vt:lpstr>Hungary Power Platform User Group April Meetup</vt:lpstr>
      <vt:lpstr>Experts Live Europe – Budapesten!</vt:lpstr>
      <vt:lpstr>Experts Live Europe – Giveaway soon!</vt:lpstr>
      <vt:lpstr>Our session today:</vt:lpstr>
      <vt:lpstr>Dataverse AI Actions</vt:lpstr>
      <vt:lpstr>PowerPoint Presentation</vt:lpstr>
      <vt:lpstr>Agenda</vt:lpstr>
      <vt:lpstr>Dataverse Actions</vt:lpstr>
      <vt:lpstr>Available AI Actions</vt:lpstr>
      <vt:lpstr>Other AI Actions</vt:lpstr>
      <vt:lpstr>Ways to use them</vt:lpstr>
      <vt:lpstr>Power Automate Dataverse connector</vt:lpstr>
      <vt:lpstr>Canvas App PowerFX</vt:lpstr>
      <vt:lpstr>AISentiment </vt:lpstr>
      <vt:lpstr>AIClassify </vt:lpstr>
      <vt:lpstr>AIExtract </vt:lpstr>
      <vt:lpstr>AIReply</vt:lpstr>
      <vt:lpstr>AISummarize</vt:lpstr>
      <vt:lpstr>AISummarizeRecord</vt:lpstr>
      <vt:lpstr>AISummarizeRecord</vt:lpstr>
      <vt:lpstr>AITranslate</vt:lpstr>
      <vt:lpstr>Other Ways to use them</vt:lpstr>
      <vt:lpstr>Power Automate  AI Builder</vt:lpstr>
      <vt:lpstr>Server Side Plugins, Custom API</vt:lpstr>
      <vt:lpstr>Client Side JavaScript</vt:lpstr>
      <vt:lpstr>At its core</vt:lpstr>
      <vt:lpstr>Licencing</vt:lpstr>
      <vt:lpstr>Summary</vt:lpstr>
      <vt:lpstr>Sources</vt:lpstr>
      <vt:lpstr>Git repo https://github.com/csonthejjas/DataverseAIActions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AI Actions</dc:title>
  <dc:creator>András ÓDOR</dc:creator>
  <cp:lastModifiedBy>András ÓDOR</cp:lastModifiedBy>
  <cp:revision>17</cp:revision>
  <dcterms:created xsi:type="dcterms:W3CDTF">2024-04-22T15:56:29Z</dcterms:created>
  <dcterms:modified xsi:type="dcterms:W3CDTF">2024-04-30T06:59:03Z</dcterms:modified>
</cp:coreProperties>
</file>