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F591A-EC0B-4A55-82E4-A2A40B034CB7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1769D-D3FD-4DA5-93DC-E690A8F2E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0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Mozilla Root Store Policy (MSRP) https://www.mozilla.org/en-US/about/governance/policies/security-group/certs/policy/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1769D-D3FD-4DA5-93DC-E690A8F2EE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43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0C5C6-23FA-42A7-9639-D2AE2A4F3C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E48D9-2B0E-481D-9553-E007B8817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29E81-00CA-4CE7-83CA-206D25249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BB173-5ED1-4F98-BC8D-251ADA6D7C9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01589-94F6-4AD3-8BCF-3AA1AAD28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08C69-24FB-4646-9009-A477E502B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D32F-E9C5-487F-A2FF-CE9C3B8FA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65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6EB0C-623A-4C2F-A7FF-A5021A3A4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B145BD-7A95-48D0-ACFA-D73FCCCCB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5791F-E68A-405C-8C6F-8EDE51C6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BB173-5ED1-4F98-BC8D-251ADA6D7C9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26AF9-AF0E-4523-90AC-DEB913039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26607-63EF-4031-937D-62A98BFB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D32F-E9C5-487F-A2FF-CE9C3B8FA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74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E79B8D-4C10-425A-B580-726DCA308A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7CDF2D-1C6B-4EE8-BE7D-138307B2A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4AB8A-A350-450B-A8AD-D63406407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BB173-5ED1-4F98-BC8D-251ADA6D7C9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903D0-EBFD-4E60-813B-8E3D00ACE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96D72-379D-4799-9B54-1EB06D304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D32F-E9C5-487F-A2FF-CE9C3B8FA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7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ABBF1-2778-4DEB-942C-FC7DCBDC9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95E88-ADC9-4A6C-B401-5852D4528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A6789-D978-48FF-B1E1-9E67FA013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BB173-5ED1-4F98-BC8D-251ADA6D7C9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704CF-0DF2-4D73-A9CD-4A602E19D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66378-0D04-4113-BDA2-3899BC735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D32F-E9C5-487F-A2FF-CE9C3B8FA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0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6D744-B7B9-4762-B867-6DD08289C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5CF6B-8B54-4682-9E63-06254947B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456AF-C09A-4B35-B53F-C41D2D16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BB173-5ED1-4F98-BC8D-251ADA6D7C9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59927-52D2-49B0-99A1-4856E917E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04740-17D0-4BF5-9643-C080CE44B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D32F-E9C5-487F-A2FF-CE9C3B8FA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60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79BE7-FA48-46D0-B353-CC02A743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5D074-AD64-4AF2-93CE-DE83B5F3E4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DC7640-22BF-4958-B201-DDFAA3134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2C419-7E23-41EB-9A44-6DC1BF4FD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BB173-5ED1-4F98-BC8D-251ADA6D7C9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C5780-0A4C-4ED3-B48B-B355A50E3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9C64C-D6CD-471B-9C1E-B1251CBE3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D32F-E9C5-487F-A2FF-CE9C3B8FA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7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CB70-6D61-4A31-A957-3D0ED9A70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81FA8-5AEC-43E3-BFFC-E077E42AE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44539B-15F3-4A08-86FC-6F9F20C13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2E0C3D-CE84-4A8E-8C5A-F5583DD9E2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47060E-D2F2-4F61-BFF8-E23DBCAEF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7B8D33-DED7-4983-A72F-9A11FD1E5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BB173-5ED1-4F98-BC8D-251ADA6D7C9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A61511-071F-4FC3-8A79-37E848453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930B6E-1C8E-4E21-8400-15665EC28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D32F-E9C5-487F-A2FF-CE9C3B8FA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56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8DCC5-FAE9-4915-A9EE-E8C60757B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13BD53-6DC9-4B3F-9AA2-4B9E4D806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BB173-5ED1-4F98-BC8D-251ADA6D7C9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81262F-E423-4993-8D29-41026724D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7B23C9-3C8B-44F2-B522-B71720030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D32F-E9C5-487F-A2FF-CE9C3B8FA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19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207047-DD43-4A80-8C21-B158778DC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BB173-5ED1-4F98-BC8D-251ADA6D7C9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5465B6-0844-4C12-AB63-0633CFFD5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CDA89-A909-47B0-8213-F8DBE2719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D32F-E9C5-487F-A2FF-CE9C3B8FA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62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606FC-4DA4-4551-AE48-8DE68C62C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05659-31FF-42DA-8CDD-D9FAD5E6A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B0227-3E00-46E9-82A0-4BBA269A8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DE39F-3625-4636-8115-C34CA2313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BB173-5ED1-4F98-BC8D-251ADA6D7C9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95062-4BCE-476B-B440-1E866E3C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C32ED-8636-48CA-B108-6AE6FC3BC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D32F-E9C5-487F-A2FF-CE9C3B8FA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9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41892-1C18-4AB4-9645-8A9FC0B45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19DF28-9616-4176-BB91-C75D3E5DD0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B108A-CDEC-4F67-B2EA-784405A91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617B3-99A8-4420-A7C5-351538812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BB173-5ED1-4F98-BC8D-251ADA6D7C9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F9B91-A207-45C6-9E74-CD008130B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B8E84-3182-4DF3-931F-47EA0F15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D32F-E9C5-487F-A2FF-CE9C3B8FA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49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E6CBBB-EA13-4C63-A013-9947BEDA5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F19B7-F5EE-4195-84E3-2F0931C39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90126-D944-4E2B-A619-F153F7339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BB173-5ED1-4F98-BC8D-251ADA6D7C9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18256-3AD0-4C04-A21F-5EA8179529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BF7B9-D512-4C44-A566-AF6CAE8BD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FD32F-E9C5-487F-A2FF-CE9C3B8FA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77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sosto-pk/tls-suppress-intermediate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sosto-pk/tls-suppress-intermediat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draft-ietf-emu-eap-tls13" TargetMode="External"/><Relationship Id="rId2" Type="http://schemas.openxmlformats.org/officeDocument/2006/relationships/hyperlink" Target="https://datatracker.ietf.org/doc/html/draft-ietf-emu-eaptlscer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10.1145/3386367.3431305" TargetMode="External"/><Relationship Id="rId2" Type="http://schemas.openxmlformats.org/officeDocument/2006/relationships/hyperlink" Target="https://ia.cr/2020/07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cloudflare.com/sizing-up-post-quantum-signatures/" TargetMode="External"/><Relationship Id="rId4" Type="http://schemas.openxmlformats.org/officeDocument/2006/relationships/hyperlink" Target="https://ia.cr/2019/1447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40B47-0433-45C8-8CBB-09D23D269E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600" dirty="0"/>
              <a:t>draft-kampanakis-tls-scas-latest-00   </a:t>
            </a:r>
            <a:r>
              <a:rPr lang="en-US" sz="3100" dirty="0"/>
              <a:t>(was draft-</a:t>
            </a:r>
            <a:r>
              <a:rPr lang="en-US" sz="3100" dirty="0" err="1"/>
              <a:t>thomson</a:t>
            </a:r>
            <a:r>
              <a:rPr lang="en-US" sz="3100" dirty="0"/>
              <a:t>-</a:t>
            </a:r>
            <a:r>
              <a:rPr lang="en-US" sz="3100" dirty="0" err="1"/>
              <a:t>tls</a:t>
            </a:r>
            <a:r>
              <a:rPr lang="en-US" sz="3100" dirty="0"/>
              <a:t>-sic)</a:t>
            </a:r>
            <a:br>
              <a:rPr lang="en-US" sz="3100" dirty="0"/>
            </a:br>
            <a:r>
              <a:rPr lang="en-US" sz="3300" dirty="0">
                <a:hlinkClick r:id="rId2"/>
              </a:rPr>
              <a:t>https://github.com/csosto-pk/tls-suppress-intermediates</a:t>
            </a:r>
            <a:r>
              <a:rPr lang="en-US" sz="3300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D8FEE6-9A94-4EAE-973D-46C047994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9198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M. Thomson (Mozilla)</a:t>
            </a:r>
          </a:p>
          <a:p>
            <a:pPr algn="l"/>
            <a:r>
              <a:rPr lang="en-US" dirty="0"/>
              <a:t>P. Kampanakis (AWS)</a:t>
            </a:r>
          </a:p>
          <a:p>
            <a:pPr algn="l"/>
            <a:r>
              <a:rPr lang="en-US" dirty="0"/>
              <a:t>C. Bytheway (AWS)</a:t>
            </a:r>
          </a:p>
          <a:p>
            <a:pPr algn="l"/>
            <a:r>
              <a:rPr lang="en-US" dirty="0"/>
              <a:t>B. Westerbaan (</a:t>
            </a:r>
            <a:r>
              <a:rPr lang="en-US" dirty="0" err="1"/>
              <a:t>Clouflare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2276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29CD1-3EEE-41BB-9F4C-D8AAF7894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1202B-E91F-4341-9190-1C8F56F9E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What is the recommended TBD3-time?</a:t>
            </a:r>
          </a:p>
          <a:p>
            <a:endParaRPr lang="en-US" dirty="0"/>
          </a:p>
          <a:p>
            <a:r>
              <a:rPr lang="en-US" dirty="0"/>
              <a:t>What if there is a failure, or should we assume no failure </a:t>
            </a:r>
          </a:p>
          <a:p>
            <a:pPr lvl="1"/>
            <a:r>
              <a:rPr lang="en-US" dirty="0"/>
              <a:t>Connection re-try without ICA suppression</a:t>
            </a:r>
          </a:p>
          <a:p>
            <a:pPr lvl="1"/>
            <a:r>
              <a:rPr lang="en-US" dirty="0"/>
              <a:t>Connection re-establishment impact on security</a:t>
            </a:r>
          </a:p>
          <a:p>
            <a:pPr lvl="2"/>
            <a:r>
              <a:rPr lang="en-US" dirty="0"/>
              <a:t>Could the fallback logic allows for downgrade style of attacks?</a:t>
            </a:r>
          </a:p>
          <a:p>
            <a:pPr lvl="2"/>
            <a:r>
              <a:rPr lang="en-US" dirty="0"/>
              <a:t>Active attack analysis. </a:t>
            </a:r>
          </a:p>
          <a:p>
            <a:endParaRPr lang="en-US" dirty="0"/>
          </a:p>
          <a:p>
            <a:r>
              <a:rPr lang="en-US" dirty="0"/>
              <a:t>Who maintains the list of ICAs?</a:t>
            </a:r>
          </a:p>
          <a:p>
            <a:pPr lvl="1"/>
            <a:r>
              <a:rPr lang="en-US" dirty="0"/>
              <a:t>Client / browser</a:t>
            </a:r>
          </a:p>
          <a:p>
            <a:pPr lvl="1"/>
            <a:r>
              <a:rPr lang="en-US" dirty="0"/>
              <a:t>CCADB or other public repo</a:t>
            </a:r>
          </a:p>
          <a:p>
            <a:endParaRPr lang="en-US" dirty="0"/>
          </a:p>
          <a:p>
            <a:r>
              <a:rPr lang="en-US" dirty="0" err="1"/>
              <a:t>WebPKI</a:t>
            </a:r>
            <a:r>
              <a:rPr lang="en-US" dirty="0"/>
              <a:t>: MSRP 2.8 may require constrained intermediates, so we may not need to send Constrained ICAs.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99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8F6DC-D24A-4324-8502-CF9D2C933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Comments &amp; 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33F2B-A9D1-4AB6-98FA-92D48D41A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Challenges for </a:t>
            </a:r>
            <a:r>
              <a:rPr lang="en-US" dirty="0" err="1"/>
              <a:t>WebPKI</a:t>
            </a:r>
            <a:endParaRPr lang="en-US" dirty="0"/>
          </a:p>
          <a:p>
            <a:pPr lvl="1"/>
            <a:r>
              <a:rPr lang="en-US" dirty="0"/>
              <a:t>We believe addressing them is possible. </a:t>
            </a:r>
          </a:p>
          <a:p>
            <a:pPr lvl="1"/>
            <a:r>
              <a:rPr lang="en-US"/>
              <a:t>But also, </a:t>
            </a:r>
            <a:r>
              <a:rPr lang="en-US" dirty="0"/>
              <a:t>let’s not forget, TLS is not just for the Web.</a:t>
            </a:r>
          </a:p>
          <a:p>
            <a:pPr lvl="1"/>
            <a:endParaRPr lang="en-US" dirty="0"/>
          </a:p>
          <a:p>
            <a:r>
              <a:rPr lang="en-US" dirty="0"/>
              <a:t>Feedback on the draft in TLS WG or git repo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hlinkClick r:id="rId2"/>
              </a:rPr>
              <a:t>https://github.com/csosto-pk/tls-suppress-intermediates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Consider it for WG adoption after NIST announces its Round 3 picks. </a:t>
            </a:r>
          </a:p>
        </p:txBody>
      </p:sp>
    </p:spTree>
    <p:extLst>
      <p:ext uri="{BB962C8B-B14F-4D97-AF65-F5344CB8AC3E}">
        <p14:creationId xmlns:p14="http://schemas.microsoft.com/office/powerpoint/2010/main" val="1942971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ACA0C-A10B-45F9-83EA-A498F633C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TLS is heavy in auth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C76E5-E4A5-4668-8822-F0297AF9F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TLS includes </a:t>
            </a:r>
          </a:p>
          <a:p>
            <a:pPr lvl="1"/>
            <a:r>
              <a:rPr lang="en-US" dirty="0"/>
              <a:t>(x+1) Sigs + (x+1) Public Keys, where x is the # of ICAs in the chain</a:t>
            </a:r>
          </a:p>
          <a:p>
            <a:pPr lvl="1"/>
            <a:r>
              <a:rPr lang="en-US" dirty="0"/>
              <a:t>1 </a:t>
            </a:r>
            <a:r>
              <a:rPr lang="en-US" dirty="0" err="1"/>
              <a:t>CertificateVerify</a:t>
            </a:r>
            <a:r>
              <a:rPr lang="en-US" dirty="0"/>
              <a:t> signature </a:t>
            </a:r>
          </a:p>
          <a:p>
            <a:pPr lvl="1"/>
            <a:r>
              <a:rPr lang="en-US" dirty="0"/>
              <a:t>2 or more SCT signatures (</a:t>
            </a:r>
            <a:r>
              <a:rPr lang="en-US" dirty="0" err="1"/>
              <a:t>WebPKI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1 OCSP signature (sometimes)</a:t>
            </a:r>
          </a:p>
          <a:p>
            <a:r>
              <a:rPr lang="en-US" dirty="0"/>
              <a:t>Issues</a:t>
            </a:r>
          </a:p>
          <a:p>
            <a:pPr lvl="1"/>
            <a:r>
              <a:rPr lang="en-US" dirty="0"/>
              <a:t>Post-quantum Signature and Public Key sizes </a:t>
            </a:r>
          </a:p>
          <a:p>
            <a:pPr lvl="2"/>
            <a:r>
              <a:rPr lang="en-US" dirty="0"/>
              <a:t>can lead to 10+ KB auth data size increases in TLS which causes performance issues.</a:t>
            </a:r>
          </a:p>
          <a:p>
            <a:pPr lvl="2"/>
            <a:r>
              <a:rPr lang="en-US" dirty="0"/>
              <a:t>will introduce at least one rout-trip in QUIC due to amplification protection </a:t>
            </a:r>
          </a:p>
          <a:p>
            <a:pPr lvl="1"/>
            <a:r>
              <a:rPr lang="en-US" dirty="0">
                <a:hlinkClick r:id="rId2"/>
              </a:rPr>
              <a:t>draft-</a:t>
            </a:r>
            <a:r>
              <a:rPr lang="en-US" dirty="0" err="1">
                <a:hlinkClick r:id="rId2"/>
              </a:rPr>
              <a:t>ietf</a:t>
            </a:r>
            <a:r>
              <a:rPr lang="en-US" dirty="0">
                <a:hlinkClick r:id="rId2"/>
              </a:rPr>
              <a:t>-emu-</a:t>
            </a:r>
            <a:r>
              <a:rPr lang="en-US" dirty="0" err="1">
                <a:hlinkClick r:id="rId2"/>
              </a:rPr>
              <a:t>eaptlscert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draft-ietf-emu-eap-tls13</a:t>
            </a:r>
            <a:endParaRPr lang="en-US" dirty="0"/>
          </a:p>
          <a:p>
            <a:pPr lvl="1"/>
            <a:r>
              <a:rPr lang="en-US" dirty="0"/>
              <a:t>Wi-SUN Field Area Networks, IEEE 802.15.4 mesh networks </a:t>
            </a:r>
          </a:p>
        </p:txBody>
      </p:sp>
    </p:spTree>
    <p:extLst>
      <p:ext uri="{BB962C8B-B14F-4D97-AF65-F5344CB8AC3E}">
        <p14:creationId xmlns:p14="http://schemas.microsoft.com/office/powerpoint/2010/main" val="3673348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7C199-AD42-4CD2-AEE1-783DA8D43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certificate chains slow down TLS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1D829-ABAD-46A3-A441-A9FE2D7DD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sz="2400" dirty="0">
                <a:hlinkClick r:id="rId2"/>
              </a:rPr>
              <a:t>ia.cr/2020/071</a:t>
            </a:r>
            <a:r>
              <a:rPr lang="en-US" sz="2400" dirty="0"/>
              <a:t>, </a:t>
            </a:r>
            <a:r>
              <a:rPr lang="en-US" sz="2400" dirty="0">
                <a:hlinkClick r:id="rId3"/>
              </a:rPr>
              <a:t>dl.acm.org/</a:t>
            </a:r>
            <a:r>
              <a:rPr lang="en-US" sz="2400" dirty="0" err="1">
                <a:hlinkClick r:id="rId3"/>
              </a:rPr>
              <a:t>doi</a:t>
            </a:r>
            <a:r>
              <a:rPr lang="en-US" sz="2400" dirty="0">
                <a:hlinkClick r:id="rId3"/>
              </a:rPr>
              <a:t>/10.1145/3386367.3431305</a:t>
            </a:r>
            <a:r>
              <a:rPr lang="en-US" sz="2400" dirty="0"/>
              <a:t> show that </a:t>
            </a:r>
          </a:p>
          <a:p>
            <a:pPr marL="1276310" lvl="1" indent="-285750"/>
            <a:r>
              <a:rPr lang="en-US" dirty="0"/>
              <a:t>cert chains exceeding TCP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initcwnd</a:t>
            </a:r>
            <a:r>
              <a:rPr lang="en-US" dirty="0"/>
              <a:t> slow down the handshake (round-trips)</a:t>
            </a:r>
          </a:p>
          <a:p>
            <a:pPr marL="1276310" lvl="1" indent="-285750"/>
            <a:endParaRPr lang="en-US" dirty="0"/>
          </a:p>
          <a:p>
            <a:pPr marL="285750" indent="-285750"/>
            <a:r>
              <a:rPr lang="en-US" sz="2400" dirty="0">
                <a:hlinkClick r:id="rId4"/>
              </a:rPr>
              <a:t>ia.cr/2019/1447</a:t>
            </a:r>
            <a:r>
              <a:rPr lang="en-US" sz="2400" dirty="0"/>
              <a:t> shows that </a:t>
            </a:r>
          </a:p>
          <a:p>
            <a:pPr marL="1276310" lvl="1" indent="-285750"/>
            <a:r>
              <a:rPr lang="en-US" dirty="0"/>
              <a:t>Big certificate chains (even smaller than the TCP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initcwnd</a:t>
            </a:r>
            <a:r>
              <a:rPr lang="en-US" dirty="0"/>
              <a:t>) slow down the handshake in lossy conditions. </a:t>
            </a:r>
          </a:p>
          <a:p>
            <a:pPr marL="1276310" lvl="1" indent="-285750"/>
            <a:endParaRPr lang="en-US" dirty="0"/>
          </a:p>
          <a:p>
            <a:pPr marL="285750" indent="-285750"/>
            <a:r>
              <a:rPr lang="en-US" sz="2400" dirty="0">
                <a:hlinkClick r:id="rId5"/>
              </a:rPr>
              <a:t>Cloudflare Blog</a:t>
            </a:r>
            <a:r>
              <a:rPr lang="en-US" sz="2400" dirty="0"/>
              <a:t> shows that &gt;9</a:t>
            </a:r>
            <a:r>
              <a:rPr lang="el-GR" sz="2400" dirty="0"/>
              <a:t>-10</a:t>
            </a:r>
            <a:r>
              <a:rPr lang="en-US" sz="2400" dirty="0"/>
              <a:t>KB cert chains (even with 30MSS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initcwnd</a:t>
            </a:r>
            <a:r>
              <a:rPr lang="en-US" sz="2400" dirty="0"/>
              <a:t>) leads to double digit slowdown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180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57F88-AB3C-4567-A78A-BFF241DD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PQ TLS authentication data (in KB)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66F1B-E79F-454F-9168-97E2535B1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16E00BF-AACD-4704-9529-1B9B930CE9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6027372"/>
              </p:ext>
            </p:extLst>
          </p:nvPr>
        </p:nvGraphicFramePr>
        <p:xfrm>
          <a:off x="1517129" y="1613535"/>
          <a:ext cx="8705461" cy="47755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253985252"/>
                    </a:ext>
                  </a:extLst>
                </a:gridCol>
                <a:gridCol w="1530020">
                  <a:extLst>
                    <a:ext uri="{9D8B030D-6E8A-4147-A177-3AD203B41FA5}">
                      <a16:colId xmlns:a16="http://schemas.microsoft.com/office/drawing/2014/main" val="4261449279"/>
                    </a:ext>
                  </a:extLst>
                </a:gridCol>
                <a:gridCol w="1607574">
                  <a:extLst>
                    <a:ext uri="{9D8B030D-6E8A-4147-A177-3AD203B41FA5}">
                      <a16:colId xmlns:a16="http://schemas.microsoft.com/office/drawing/2014/main" val="1669244666"/>
                    </a:ext>
                  </a:extLst>
                </a:gridCol>
                <a:gridCol w="1418854">
                  <a:extLst>
                    <a:ext uri="{9D8B030D-6E8A-4147-A177-3AD203B41FA5}">
                      <a16:colId xmlns:a16="http://schemas.microsoft.com/office/drawing/2014/main" val="1433315777"/>
                    </a:ext>
                  </a:extLst>
                </a:gridCol>
                <a:gridCol w="2396413">
                  <a:extLst>
                    <a:ext uri="{9D8B030D-6E8A-4147-A177-3AD203B41FA5}">
                      <a16:colId xmlns:a16="http://schemas.microsoft.com/office/drawing/2014/main" val="4217571057"/>
                    </a:ext>
                  </a:extLst>
                </a:gridCol>
              </a:tblGrid>
              <a:tr h="3725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ICAs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ICAs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NIST PQ Signature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094615"/>
                  </a:ext>
                </a:extLst>
              </a:tr>
              <a:tr h="367486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TLS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(no SCTs,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no OCSP staples)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8.77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11.94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15.12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Dilithium-2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941987"/>
                  </a:ext>
                </a:extLst>
              </a:tr>
              <a:tr h="3674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3.76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5.31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Falcon-512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615826"/>
                  </a:ext>
                </a:extLst>
              </a:tr>
              <a:tr h="3674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sng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89.12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sng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133.64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sng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178.16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sngStrike" dirty="0">
                          <a:latin typeface="+mn-lt"/>
                        </a:rPr>
                        <a:t>Rainbow-I(</a:t>
                      </a:r>
                      <a:r>
                        <a:rPr lang="en-US" sz="1800" strike="sngStrike" dirty="0" err="1">
                          <a:latin typeface="+mn-lt"/>
                        </a:rPr>
                        <a:t>cz</a:t>
                      </a:r>
                      <a:r>
                        <a:rPr lang="en-US" sz="1800" strike="sngStrike" dirty="0"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735652"/>
                  </a:ext>
                </a:extLst>
              </a:tr>
              <a:tr h="3674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20.44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26.73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33.02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SPHINCS</a:t>
                      </a:r>
                      <a:r>
                        <a:rPr lang="en-US" sz="1800" baseline="30000" dirty="0">
                          <a:latin typeface="+mn-lt"/>
                        </a:rPr>
                        <a:t>+</a:t>
                      </a:r>
                      <a:r>
                        <a:rPr lang="en-US" sz="1800" dirty="0">
                          <a:latin typeface="+mn-lt"/>
                        </a:rPr>
                        <a:t>-128s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822024"/>
                  </a:ext>
                </a:extLst>
              </a:tr>
              <a:tr h="367486">
                <a:tc rowSpan="4">
                  <a:txBody>
                    <a:bodyPr/>
                    <a:lstStyle/>
                    <a:p>
                      <a:pPr algn="ctr"/>
                      <a:r>
                        <a:rPr lang="en-US" sz="2000" strike="noStrike" dirty="0"/>
                        <a:t>Web </a:t>
                      </a:r>
                    </a:p>
                    <a:p>
                      <a:pPr algn="ctr"/>
                      <a:r>
                        <a:rPr lang="en-US" sz="2000" strike="noStrike" dirty="0"/>
                        <a:t>(SCTs, </a:t>
                      </a:r>
                    </a:p>
                    <a:p>
                      <a:pPr algn="ctr"/>
                      <a:r>
                        <a:rPr lang="en-US" sz="2000" strike="noStrike" dirty="0"/>
                        <a:t>no OCSP staples)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12.40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15.57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18.75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Dilithium-2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427874"/>
                  </a:ext>
                </a:extLst>
              </a:tr>
              <a:tr h="3674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4.76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6.31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7.85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Falcon-512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481239"/>
                  </a:ext>
                </a:extLst>
              </a:tr>
              <a:tr h="3674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sng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89.21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sng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133.74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sng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178.26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sngStrike" dirty="0">
                          <a:latin typeface="+mn-lt"/>
                        </a:rPr>
                        <a:t>Rainbow-I(</a:t>
                      </a:r>
                      <a:r>
                        <a:rPr lang="en-US" sz="1800" strike="sngStrike" dirty="0" err="1">
                          <a:latin typeface="+mn-lt"/>
                        </a:rPr>
                        <a:t>cz</a:t>
                      </a:r>
                      <a:r>
                        <a:rPr lang="en-US" sz="1800" strike="sngStrike" dirty="0"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644443"/>
                  </a:ext>
                </a:extLst>
              </a:tr>
              <a:tr h="3674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32.22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38.51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44.80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SPHINCS</a:t>
                      </a:r>
                      <a:r>
                        <a:rPr lang="en-US" sz="1800" baseline="30000" dirty="0">
                          <a:latin typeface="+mn-lt"/>
                        </a:rPr>
                        <a:t>+</a:t>
                      </a:r>
                      <a:r>
                        <a:rPr lang="en-US" sz="1800" dirty="0">
                          <a:latin typeface="+mn-lt"/>
                        </a:rPr>
                        <a:t>-128s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612618"/>
                  </a:ext>
                </a:extLst>
              </a:tr>
              <a:tr h="160775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Web 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(SCTs, OCSP staples)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14.82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17.99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21.17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Dilithium-2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606949"/>
                  </a:ext>
                </a:extLst>
              </a:tr>
              <a:tr h="2049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5.43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Falcon-512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031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sng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89.28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sng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133.80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sng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178.33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sngStrike" dirty="0">
                          <a:latin typeface="+mn-lt"/>
                        </a:rPr>
                        <a:t>Rainbow-I(</a:t>
                      </a:r>
                      <a:r>
                        <a:rPr lang="en-US" sz="1800" strike="sngStrike" dirty="0" err="1">
                          <a:latin typeface="+mn-lt"/>
                        </a:rPr>
                        <a:t>cz</a:t>
                      </a:r>
                      <a:r>
                        <a:rPr lang="en-US" sz="1800" strike="sngStrike" dirty="0"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299473"/>
                  </a:ext>
                </a:extLst>
              </a:tr>
              <a:tr h="160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40.08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46.37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52.66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SPHINCS</a:t>
                      </a:r>
                      <a:r>
                        <a:rPr lang="en-US" sz="1800" baseline="30000" dirty="0">
                          <a:latin typeface="+mn-lt"/>
                        </a:rPr>
                        <a:t>+</a:t>
                      </a:r>
                      <a:r>
                        <a:rPr lang="en-US" sz="1800" dirty="0">
                          <a:latin typeface="+mn-lt"/>
                        </a:rPr>
                        <a:t>-128s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93370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73F7034-FBEB-4007-B008-EDAA90272E98}"/>
              </a:ext>
            </a:extLst>
          </p:cNvPr>
          <p:cNvSpPr/>
          <p:nvPr/>
        </p:nvSpPr>
        <p:spPr>
          <a:xfrm>
            <a:off x="5173429" y="2035761"/>
            <a:ext cx="2309722" cy="390198"/>
          </a:xfrm>
          <a:prstGeom prst="roundRect">
            <a:avLst/>
          </a:prstGeom>
          <a:noFill/>
          <a:ln w="254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1DB4F67-A4BB-4EB6-A537-B3313FB819C6}"/>
              </a:ext>
            </a:extLst>
          </p:cNvPr>
          <p:cNvSpPr/>
          <p:nvPr/>
        </p:nvSpPr>
        <p:spPr>
          <a:xfrm>
            <a:off x="3702303" y="3175992"/>
            <a:ext cx="3780848" cy="696212"/>
          </a:xfrm>
          <a:prstGeom prst="roundRect">
            <a:avLst/>
          </a:prstGeom>
          <a:noFill/>
          <a:ln w="254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6C7971C-9DFA-42BD-BA0F-1D2B43691CDF}"/>
              </a:ext>
            </a:extLst>
          </p:cNvPr>
          <p:cNvSpPr/>
          <p:nvPr/>
        </p:nvSpPr>
        <p:spPr>
          <a:xfrm>
            <a:off x="3702302" y="4622237"/>
            <a:ext cx="3780847" cy="696212"/>
          </a:xfrm>
          <a:prstGeom prst="roundRect">
            <a:avLst/>
          </a:prstGeom>
          <a:noFill/>
          <a:ln w="254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FD6A545-67A6-411D-981B-5CCC403CC1CC}"/>
              </a:ext>
            </a:extLst>
          </p:cNvPr>
          <p:cNvSpPr/>
          <p:nvPr/>
        </p:nvSpPr>
        <p:spPr>
          <a:xfrm>
            <a:off x="3702302" y="6043600"/>
            <a:ext cx="3780846" cy="390198"/>
          </a:xfrm>
          <a:prstGeom prst="roundRect">
            <a:avLst/>
          </a:prstGeom>
          <a:noFill/>
          <a:ln w="254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772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0EB22-C688-404D-8072-55C2D28E2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9803"/>
          </a:xfrm>
        </p:spPr>
        <p:txBody>
          <a:bodyPr>
            <a:noAutofit/>
          </a:bodyPr>
          <a:lstStyle/>
          <a:p>
            <a:r>
              <a:rPr lang="en-US" sz="2800" dirty="0"/>
              <a:t>QUIC Amplification Protection with PQ (HTTP/3, with SCTs, no OCSP)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51EF3-976A-4319-AB5A-8B2E935DA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418EE55-54B2-42D8-8835-D8CDC5D812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3701134"/>
              </p:ext>
            </p:extLst>
          </p:nvPr>
        </p:nvGraphicFramePr>
        <p:xfrm>
          <a:off x="317628" y="1401727"/>
          <a:ext cx="11258552" cy="5316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288">
                  <a:extLst>
                    <a:ext uri="{9D8B030D-6E8A-4147-A177-3AD203B41FA5}">
                      <a16:colId xmlns:a16="http://schemas.microsoft.com/office/drawing/2014/main" val="4261449279"/>
                    </a:ext>
                  </a:extLst>
                </a:gridCol>
                <a:gridCol w="1427093">
                  <a:extLst>
                    <a:ext uri="{9D8B030D-6E8A-4147-A177-3AD203B41FA5}">
                      <a16:colId xmlns:a16="http://schemas.microsoft.com/office/drawing/2014/main" val="2888471886"/>
                    </a:ext>
                  </a:extLst>
                </a:gridCol>
                <a:gridCol w="1289189">
                  <a:extLst>
                    <a:ext uri="{9D8B030D-6E8A-4147-A177-3AD203B41FA5}">
                      <a16:colId xmlns:a16="http://schemas.microsoft.com/office/drawing/2014/main" val="1669244666"/>
                    </a:ext>
                  </a:extLst>
                </a:gridCol>
                <a:gridCol w="1503159">
                  <a:extLst>
                    <a:ext uri="{9D8B030D-6E8A-4147-A177-3AD203B41FA5}">
                      <a16:colId xmlns:a16="http://schemas.microsoft.com/office/drawing/2014/main" val="1678932570"/>
                    </a:ext>
                  </a:extLst>
                </a:gridCol>
                <a:gridCol w="1336142">
                  <a:extLst>
                    <a:ext uri="{9D8B030D-6E8A-4147-A177-3AD203B41FA5}">
                      <a16:colId xmlns:a16="http://schemas.microsoft.com/office/drawing/2014/main" val="1433315777"/>
                    </a:ext>
                  </a:extLst>
                </a:gridCol>
                <a:gridCol w="1503159">
                  <a:extLst>
                    <a:ext uri="{9D8B030D-6E8A-4147-A177-3AD203B41FA5}">
                      <a16:colId xmlns:a16="http://schemas.microsoft.com/office/drawing/2014/main" val="1853010732"/>
                    </a:ext>
                  </a:extLst>
                </a:gridCol>
                <a:gridCol w="2954522">
                  <a:extLst>
                    <a:ext uri="{9D8B030D-6E8A-4147-A177-3AD203B41FA5}">
                      <a16:colId xmlns:a16="http://schemas.microsoft.com/office/drawing/2014/main" val="4217571057"/>
                    </a:ext>
                  </a:extLst>
                </a:gridCol>
              </a:tblGrid>
              <a:tr h="442157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 ICA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 ICAs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 ICAs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NIST PQ Algorithms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2094615"/>
                  </a:ext>
                </a:extLst>
              </a:tr>
              <a:tr h="81629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Initial Client Data (B)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Server Response Data (KB)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Initial Client Data (B)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Server Response Data (KB)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Initial Client Data (B)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Server Response Data (KB)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612624"/>
                  </a:ext>
                </a:extLst>
              </a:tr>
              <a:tr h="48467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13.32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16.49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19.66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(X25519 + Kyber-512) &amp; </a:t>
                      </a:r>
                    </a:p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Dilithium-2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87941987"/>
                  </a:ext>
                </a:extLst>
              </a:tr>
              <a:tr h="48467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(X25519 + Kyber-512) &amp; </a:t>
                      </a:r>
                    </a:p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Falcon-512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16615826"/>
                  </a:ext>
                </a:extLst>
              </a:tr>
              <a:tr h="46766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(X25519 + ntruhps2048509) &amp; 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Falcon-512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72735652"/>
                  </a:ext>
                </a:extLst>
              </a:tr>
              <a:tr h="48467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(X25519 + </a:t>
                      </a:r>
                      <a:r>
                        <a:rPr lang="en-US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Light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Saber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 &amp; Falcon-512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20822024"/>
                  </a:ext>
                </a:extLst>
              </a:tr>
              <a:tr h="48467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1434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1434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1434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(X25519 + Kyber-768) &amp; </a:t>
                      </a:r>
                    </a:p>
                    <a:p>
                      <a:pPr algn="r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Falcon-512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06812332"/>
                  </a:ext>
                </a:extLst>
              </a:tr>
              <a:tr h="59101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1181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1181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1181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defTabSz="60957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(X25519 + ntruhps2048677) &amp; </a:t>
                      </a:r>
                      <a:b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Falcon-512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25550032"/>
                  </a:ext>
                </a:extLst>
              </a:tr>
              <a:tr h="48467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(X25519 + Saber) &amp; </a:t>
                      </a:r>
                    </a:p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Falcon-512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77976627"/>
                  </a:ext>
                </a:extLst>
              </a:tr>
              <a:tr h="48467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(X25519 + Kyber-1024) &amp; </a:t>
                      </a:r>
                    </a:p>
                    <a:p>
                      <a:pPr algn="r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Falcon-512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20871856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9D1C5E-75DC-416A-BF8C-0BECDCE88C13}"/>
              </a:ext>
            </a:extLst>
          </p:cNvPr>
          <p:cNvSpPr/>
          <p:nvPr/>
        </p:nvSpPr>
        <p:spPr>
          <a:xfrm>
            <a:off x="2244814" y="2784185"/>
            <a:ext cx="806304" cy="3908749"/>
          </a:xfrm>
          <a:prstGeom prst="roundRect">
            <a:avLst/>
          </a:prstGeom>
          <a:noFill/>
          <a:ln w="254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6DD6259-07FB-41E3-B27B-331AB360D290}"/>
              </a:ext>
            </a:extLst>
          </p:cNvPr>
          <p:cNvSpPr/>
          <p:nvPr/>
        </p:nvSpPr>
        <p:spPr>
          <a:xfrm>
            <a:off x="5052131" y="2791541"/>
            <a:ext cx="793820" cy="3908748"/>
          </a:xfrm>
          <a:prstGeom prst="roundRect">
            <a:avLst/>
          </a:prstGeom>
          <a:noFill/>
          <a:ln w="254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54AF762-C151-4512-9E24-853966EBE2B8}"/>
              </a:ext>
            </a:extLst>
          </p:cNvPr>
          <p:cNvSpPr/>
          <p:nvPr/>
        </p:nvSpPr>
        <p:spPr>
          <a:xfrm>
            <a:off x="7889765" y="2784185"/>
            <a:ext cx="793820" cy="3923460"/>
          </a:xfrm>
          <a:prstGeom prst="roundRect">
            <a:avLst/>
          </a:prstGeom>
          <a:noFill/>
          <a:ln w="254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666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631AC-E146-451F-A529-CC458B705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ICA suppression in TLS 1.3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EEB9C-9103-4B08-9AF3-2CFB20667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Pre-acquire ICAs and </a:t>
            </a:r>
          </a:p>
          <a:p>
            <a:r>
              <a:rPr lang="en-US" dirty="0"/>
              <a:t>Ask the peer to not send ICAs by using </a:t>
            </a:r>
            <a:r>
              <a:rPr lang="en-US" dirty="0" err="1"/>
              <a:t>tlsflag</a:t>
            </a:r>
            <a:r>
              <a:rPr lang="en-US" dirty="0"/>
              <a:t> TBD1 in </a:t>
            </a:r>
          </a:p>
          <a:p>
            <a:pPr lvl="1"/>
            <a:r>
              <a:rPr lang="en-US" dirty="0" err="1"/>
              <a:t>ClientHello</a:t>
            </a:r>
            <a:r>
              <a:rPr lang="en-US" dirty="0"/>
              <a:t> (server auth)</a:t>
            </a:r>
          </a:p>
          <a:p>
            <a:pPr lvl="1"/>
            <a:r>
              <a:rPr lang="en-US" dirty="0" err="1"/>
              <a:t>CertificateRequest</a:t>
            </a:r>
            <a:r>
              <a:rPr lang="en-US" dirty="0"/>
              <a:t> (mutual auth)</a:t>
            </a:r>
          </a:p>
          <a:p>
            <a:r>
              <a:rPr lang="en-US" dirty="0"/>
              <a:t>Why</a:t>
            </a:r>
          </a:p>
          <a:p>
            <a:pPr lvl="1"/>
            <a:r>
              <a:rPr lang="en-US" dirty="0"/>
              <a:t>Low hanging fruit</a:t>
            </a:r>
          </a:p>
          <a:p>
            <a:pPr lvl="1"/>
            <a:r>
              <a:rPr lang="en-US" dirty="0"/>
              <a:t>Saves x Sigs + x Public Keys, where x is the # of ICAs in the chain</a:t>
            </a:r>
          </a:p>
          <a:p>
            <a:pPr lvl="2"/>
            <a:r>
              <a:rPr lang="en-US" dirty="0"/>
              <a:t>~3.2 / 1.6 KB for 1 ICA with NIST Round 3’s two leanest PQ Sig finalists</a:t>
            </a:r>
          </a:p>
          <a:p>
            <a:pPr lvl="2"/>
            <a:r>
              <a:rPr lang="en-US" dirty="0"/>
              <a:t>~6.4 / 3.1 KB for 2 ICAs with NIST Round 3’s two leanest PQ Sig finalists</a:t>
            </a:r>
          </a:p>
          <a:p>
            <a:pPr lvl="2"/>
            <a:r>
              <a:rPr lang="en-US" dirty="0"/>
              <a:t>TLS (including Web) auth data within 9-11KB </a:t>
            </a:r>
            <a:r>
              <a:rPr lang="en-US" sz="1800" dirty="0"/>
              <a:t>(for NIST Round 3’s two leanest PQ Sig finalists)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569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57F88-AB3C-4567-A78A-BFF241DD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PQ TLS authentication data w/o ICAs (in KB)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66F1B-E79F-454F-9168-97E2535B1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16E00BF-AACD-4704-9529-1B9B930CE9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0078225"/>
              </p:ext>
            </p:extLst>
          </p:nvPr>
        </p:nvGraphicFramePr>
        <p:xfrm>
          <a:off x="1517129" y="1613535"/>
          <a:ext cx="8705461" cy="47755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253985252"/>
                    </a:ext>
                  </a:extLst>
                </a:gridCol>
                <a:gridCol w="1530020">
                  <a:extLst>
                    <a:ext uri="{9D8B030D-6E8A-4147-A177-3AD203B41FA5}">
                      <a16:colId xmlns:a16="http://schemas.microsoft.com/office/drawing/2014/main" val="4261449279"/>
                    </a:ext>
                  </a:extLst>
                </a:gridCol>
                <a:gridCol w="1607574">
                  <a:extLst>
                    <a:ext uri="{9D8B030D-6E8A-4147-A177-3AD203B41FA5}">
                      <a16:colId xmlns:a16="http://schemas.microsoft.com/office/drawing/2014/main" val="1669244666"/>
                    </a:ext>
                  </a:extLst>
                </a:gridCol>
                <a:gridCol w="1418854">
                  <a:extLst>
                    <a:ext uri="{9D8B030D-6E8A-4147-A177-3AD203B41FA5}">
                      <a16:colId xmlns:a16="http://schemas.microsoft.com/office/drawing/2014/main" val="1433315777"/>
                    </a:ext>
                  </a:extLst>
                </a:gridCol>
                <a:gridCol w="2396413">
                  <a:extLst>
                    <a:ext uri="{9D8B030D-6E8A-4147-A177-3AD203B41FA5}">
                      <a16:colId xmlns:a16="http://schemas.microsoft.com/office/drawing/2014/main" val="4217571057"/>
                    </a:ext>
                  </a:extLst>
                </a:gridCol>
              </a:tblGrid>
              <a:tr h="3725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ICAs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ICAs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NIST PQ Signature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094615"/>
                  </a:ext>
                </a:extLst>
              </a:tr>
              <a:tr h="367486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TLS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(no SCTs,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no OCSP staples)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Dilithium-2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941987"/>
                  </a:ext>
                </a:extLst>
              </a:tr>
              <a:tr h="3674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Falcon-512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615826"/>
                  </a:ext>
                </a:extLst>
              </a:tr>
              <a:tr h="3674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44.59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44.59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sng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44.59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sngStrike" dirty="0">
                          <a:latin typeface="+mn-lt"/>
                        </a:rPr>
                        <a:t>Rainbow-I(</a:t>
                      </a:r>
                      <a:r>
                        <a:rPr lang="en-US" sz="1800" strike="sngStrike" dirty="0" err="1">
                          <a:latin typeface="+mn-lt"/>
                        </a:rPr>
                        <a:t>cz</a:t>
                      </a:r>
                      <a:r>
                        <a:rPr lang="en-US" sz="1800" strike="sngStrike" dirty="0"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735652"/>
                  </a:ext>
                </a:extLst>
              </a:tr>
              <a:tr h="3674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SPHINCS</a:t>
                      </a:r>
                      <a:r>
                        <a:rPr lang="en-US" sz="1800" baseline="30000" dirty="0">
                          <a:latin typeface="+mn-lt"/>
                        </a:rPr>
                        <a:t>+</a:t>
                      </a:r>
                      <a:r>
                        <a:rPr lang="en-US" sz="1800" dirty="0">
                          <a:latin typeface="+mn-lt"/>
                        </a:rPr>
                        <a:t>-128s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822024"/>
                  </a:ext>
                </a:extLst>
              </a:tr>
              <a:tr h="367486">
                <a:tc rowSpan="4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Web </a:t>
                      </a:r>
                    </a:p>
                    <a:p>
                      <a:pPr algn="ctr"/>
                      <a:r>
                        <a:rPr lang="en-US" sz="2000" dirty="0"/>
                        <a:t>(SCTs, </a:t>
                      </a:r>
                    </a:p>
                    <a:p>
                      <a:pPr algn="ctr"/>
                      <a:r>
                        <a:rPr lang="en-US" sz="2000" dirty="0"/>
                        <a:t>no OCSP staples)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Dilithium-2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427874"/>
                  </a:ext>
                </a:extLst>
              </a:tr>
              <a:tr h="3674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Falcon-512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481239"/>
                  </a:ext>
                </a:extLst>
              </a:tr>
              <a:tr h="3674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sng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44.69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44.69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44.69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sngStrike" dirty="0">
                          <a:latin typeface="+mn-lt"/>
                        </a:rPr>
                        <a:t>Rainbow-I(</a:t>
                      </a:r>
                      <a:r>
                        <a:rPr lang="en-US" sz="1800" strike="sngStrike" dirty="0" err="1">
                          <a:latin typeface="+mn-lt"/>
                        </a:rPr>
                        <a:t>cz</a:t>
                      </a:r>
                      <a:r>
                        <a:rPr lang="en-US" sz="1800" strike="sngStrike" dirty="0"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644443"/>
                  </a:ext>
                </a:extLst>
              </a:tr>
              <a:tr h="3674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25.93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25.93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25.93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SPHINCS</a:t>
                      </a:r>
                      <a:r>
                        <a:rPr lang="en-US" sz="1800" baseline="30000" dirty="0">
                          <a:latin typeface="+mn-lt"/>
                        </a:rPr>
                        <a:t>+</a:t>
                      </a:r>
                      <a:r>
                        <a:rPr lang="en-US" sz="1800" dirty="0">
                          <a:latin typeface="+mn-lt"/>
                        </a:rPr>
                        <a:t>-128s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612618"/>
                  </a:ext>
                </a:extLst>
              </a:tr>
              <a:tr h="160775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Web 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(SCTs, OCSP staples)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Dilithium-2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606949"/>
                  </a:ext>
                </a:extLst>
              </a:tr>
              <a:tr h="2049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Falcon-512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031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sng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44.74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sng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44.74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44.74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sngStrike" dirty="0">
                          <a:latin typeface="+mn-lt"/>
                        </a:rPr>
                        <a:t>Rainbow-I(</a:t>
                      </a:r>
                      <a:r>
                        <a:rPr lang="en-US" sz="1800" strike="sngStrike" dirty="0" err="1">
                          <a:latin typeface="+mn-lt"/>
                        </a:rPr>
                        <a:t>cz</a:t>
                      </a:r>
                      <a:r>
                        <a:rPr lang="en-US" sz="1800" strike="sngStrike" dirty="0"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299473"/>
                  </a:ext>
                </a:extLst>
              </a:tr>
              <a:tr h="160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31.82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31.82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31.82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SPHINCS</a:t>
                      </a:r>
                      <a:r>
                        <a:rPr lang="en-US" sz="1800" baseline="30000" dirty="0">
                          <a:latin typeface="+mn-lt"/>
                        </a:rPr>
                        <a:t>+</a:t>
                      </a:r>
                      <a:r>
                        <a:rPr lang="en-US" sz="1800" dirty="0">
                          <a:latin typeface="+mn-lt"/>
                        </a:rPr>
                        <a:t>-128s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93370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738E284-CD59-4506-AD42-2ACB6036D3A6}"/>
              </a:ext>
            </a:extLst>
          </p:cNvPr>
          <p:cNvSpPr/>
          <p:nvPr/>
        </p:nvSpPr>
        <p:spPr>
          <a:xfrm>
            <a:off x="3399453" y="3502089"/>
            <a:ext cx="4292081" cy="727788"/>
          </a:xfrm>
          <a:prstGeom prst="roundRect">
            <a:avLst/>
          </a:prstGeom>
          <a:noFill/>
          <a:ln w="254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B398BC2-FF55-4A90-9E82-1C014382A4EB}"/>
              </a:ext>
            </a:extLst>
          </p:cNvPr>
          <p:cNvSpPr/>
          <p:nvPr/>
        </p:nvSpPr>
        <p:spPr>
          <a:xfrm>
            <a:off x="3399453" y="2060803"/>
            <a:ext cx="4292081" cy="727788"/>
          </a:xfrm>
          <a:prstGeom prst="roundRect">
            <a:avLst/>
          </a:prstGeom>
          <a:noFill/>
          <a:ln w="254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025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0EB22-C688-404D-8072-55C2D28E2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9803"/>
          </a:xfrm>
        </p:spPr>
        <p:txBody>
          <a:bodyPr>
            <a:noAutofit/>
          </a:bodyPr>
          <a:lstStyle/>
          <a:p>
            <a:r>
              <a:rPr lang="en-US" sz="2400" dirty="0"/>
              <a:t>QUIC Amplification Protection with PQ and w/o ICAs (HTTP/3, with SCTs, no OCSP)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51EF3-976A-4319-AB5A-8B2E935DA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418EE55-54B2-42D8-8835-D8CDC5D812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5363865"/>
              </p:ext>
            </p:extLst>
          </p:nvPr>
        </p:nvGraphicFramePr>
        <p:xfrm>
          <a:off x="317628" y="1401727"/>
          <a:ext cx="11258552" cy="5316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288">
                  <a:extLst>
                    <a:ext uri="{9D8B030D-6E8A-4147-A177-3AD203B41FA5}">
                      <a16:colId xmlns:a16="http://schemas.microsoft.com/office/drawing/2014/main" val="4261449279"/>
                    </a:ext>
                  </a:extLst>
                </a:gridCol>
                <a:gridCol w="1427093">
                  <a:extLst>
                    <a:ext uri="{9D8B030D-6E8A-4147-A177-3AD203B41FA5}">
                      <a16:colId xmlns:a16="http://schemas.microsoft.com/office/drawing/2014/main" val="2888471886"/>
                    </a:ext>
                  </a:extLst>
                </a:gridCol>
                <a:gridCol w="1289189">
                  <a:extLst>
                    <a:ext uri="{9D8B030D-6E8A-4147-A177-3AD203B41FA5}">
                      <a16:colId xmlns:a16="http://schemas.microsoft.com/office/drawing/2014/main" val="1669244666"/>
                    </a:ext>
                  </a:extLst>
                </a:gridCol>
                <a:gridCol w="1503159">
                  <a:extLst>
                    <a:ext uri="{9D8B030D-6E8A-4147-A177-3AD203B41FA5}">
                      <a16:colId xmlns:a16="http://schemas.microsoft.com/office/drawing/2014/main" val="1678932570"/>
                    </a:ext>
                  </a:extLst>
                </a:gridCol>
                <a:gridCol w="1336142">
                  <a:extLst>
                    <a:ext uri="{9D8B030D-6E8A-4147-A177-3AD203B41FA5}">
                      <a16:colId xmlns:a16="http://schemas.microsoft.com/office/drawing/2014/main" val="1433315777"/>
                    </a:ext>
                  </a:extLst>
                </a:gridCol>
                <a:gridCol w="1503159">
                  <a:extLst>
                    <a:ext uri="{9D8B030D-6E8A-4147-A177-3AD203B41FA5}">
                      <a16:colId xmlns:a16="http://schemas.microsoft.com/office/drawing/2014/main" val="1853010732"/>
                    </a:ext>
                  </a:extLst>
                </a:gridCol>
                <a:gridCol w="2954522">
                  <a:extLst>
                    <a:ext uri="{9D8B030D-6E8A-4147-A177-3AD203B41FA5}">
                      <a16:colId xmlns:a16="http://schemas.microsoft.com/office/drawing/2014/main" val="4217571057"/>
                    </a:ext>
                  </a:extLst>
                </a:gridCol>
              </a:tblGrid>
              <a:tr h="442157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 ICA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 ICAs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 ICAs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NIST PQ Algorithms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2094615"/>
                  </a:ext>
                </a:extLst>
              </a:tr>
              <a:tr h="81629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Initial Client Data (B)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Server Response Data (KB)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Initial Client Data (B)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Server Response Data (KB)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Initial Client Data (B)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Server Response Data (KB)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612624"/>
                  </a:ext>
                </a:extLst>
              </a:tr>
              <a:tr h="48467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5.59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(X25519 + Kyber-512) &amp; </a:t>
                      </a:r>
                    </a:p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Dilithium-2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87941987"/>
                  </a:ext>
                </a:extLst>
              </a:tr>
              <a:tr h="48467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3.21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3.21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3.21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(X25519 + Kyber-512) &amp; </a:t>
                      </a:r>
                    </a:p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Falcon-512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16615826"/>
                  </a:ext>
                </a:extLst>
              </a:tr>
              <a:tr h="46766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3.21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3.21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3.21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(X25519 + ntruhps2048509) &amp; 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Falcon-512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72735652"/>
                  </a:ext>
                </a:extLst>
              </a:tr>
              <a:tr h="48467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3.21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3.21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3.21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(X25519 + </a:t>
                      </a:r>
                      <a:r>
                        <a:rPr lang="en-US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Light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Saber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 &amp; Falcon-512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20822024"/>
                  </a:ext>
                </a:extLst>
              </a:tr>
              <a:tr h="48467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1434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1434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1434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(X25519 + Kyber-768) &amp; </a:t>
                      </a:r>
                    </a:p>
                    <a:p>
                      <a:pPr algn="r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Falcon-512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06812332"/>
                  </a:ext>
                </a:extLst>
              </a:tr>
              <a:tr h="59101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1181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1181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1181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r" defTabSz="60957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(X25519 + ntruhps2048677) &amp; </a:t>
                      </a:r>
                      <a:b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Falcon-512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25550032"/>
                  </a:ext>
                </a:extLst>
              </a:tr>
              <a:tr h="48467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(X25519 + Saber) &amp; </a:t>
                      </a:r>
                    </a:p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Falcon-512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77976627"/>
                  </a:ext>
                </a:extLst>
              </a:tr>
              <a:tr h="48467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(X25519 + Kyber-1024) &amp; </a:t>
                      </a:r>
                    </a:p>
                    <a:p>
                      <a:pPr algn="r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Falcon-512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20871856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9D1C5E-75DC-416A-BF8C-0BECDCE88C13}"/>
              </a:ext>
            </a:extLst>
          </p:cNvPr>
          <p:cNvSpPr/>
          <p:nvPr/>
        </p:nvSpPr>
        <p:spPr>
          <a:xfrm>
            <a:off x="2244814" y="3256384"/>
            <a:ext cx="763503" cy="3436550"/>
          </a:xfrm>
          <a:prstGeom prst="roundRect">
            <a:avLst/>
          </a:prstGeom>
          <a:noFill/>
          <a:ln w="254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6DD6259-07FB-41E3-B27B-331AB360D290}"/>
              </a:ext>
            </a:extLst>
          </p:cNvPr>
          <p:cNvSpPr/>
          <p:nvPr/>
        </p:nvSpPr>
        <p:spPr>
          <a:xfrm>
            <a:off x="5052131" y="3263737"/>
            <a:ext cx="763503" cy="3436551"/>
          </a:xfrm>
          <a:prstGeom prst="roundRect">
            <a:avLst/>
          </a:prstGeom>
          <a:noFill/>
          <a:ln w="254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54AF762-C151-4512-9E24-853966EBE2B8}"/>
              </a:ext>
            </a:extLst>
          </p:cNvPr>
          <p:cNvSpPr/>
          <p:nvPr/>
        </p:nvSpPr>
        <p:spPr>
          <a:xfrm>
            <a:off x="7889765" y="3256383"/>
            <a:ext cx="763503" cy="3451261"/>
          </a:xfrm>
          <a:prstGeom prst="roundRect">
            <a:avLst/>
          </a:prstGeom>
          <a:noFill/>
          <a:ln w="254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D17788E-7C50-47E1-95CF-D59FF277DE39}"/>
              </a:ext>
            </a:extLst>
          </p:cNvPr>
          <p:cNvSpPr/>
          <p:nvPr/>
        </p:nvSpPr>
        <p:spPr>
          <a:xfrm>
            <a:off x="2244814" y="2784185"/>
            <a:ext cx="806304" cy="360231"/>
          </a:xfrm>
          <a:prstGeom prst="roundRect">
            <a:avLst/>
          </a:prstGeom>
          <a:noFill/>
          <a:ln w="254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079378-5DDC-4D2C-95DE-0854D6EE32AB}"/>
              </a:ext>
            </a:extLst>
          </p:cNvPr>
          <p:cNvSpPr/>
          <p:nvPr/>
        </p:nvSpPr>
        <p:spPr>
          <a:xfrm>
            <a:off x="5052131" y="2791541"/>
            <a:ext cx="793820" cy="360231"/>
          </a:xfrm>
          <a:prstGeom prst="roundRect">
            <a:avLst/>
          </a:prstGeom>
          <a:noFill/>
          <a:ln w="254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DB12D8C-1AD0-4CDA-815B-D66AA83895F5}"/>
              </a:ext>
            </a:extLst>
          </p:cNvPr>
          <p:cNvSpPr/>
          <p:nvPr/>
        </p:nvSpPr>
        <p:spPr>
          <a:xfrm>
            <a:off x="7889765" y="2784185"/>
            <a:ext cx="793820" cy="361587"/>
          </a:xfrm>
          <a:prstGeom prst="roundRect">
            <a:avLst/>
          </a:prstGeom>
          <a:noFill/>
          <a:ln w="254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09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707C1-9F6D-44F1-A046-652D61128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ICA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08635-98E7-4659-B7D7-54829508F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WebPKI</a:t>
            </a:r>
            <a:r>
              <a:rPr lang="en-US" dirty="0"/>
              <a:t>: Total 1-2K ICAs / ~1-2 MBs compressed. </a:t>
            </a:r>
          </a:p>
          <a:p>
            <a:endParaRPr lang="en-US" dirty="0"/>
          </a:p>
          <a:p>
            <a:r>
              <a:rPr lang="en-US" dirty="0"/>
              <a:t>Request suppression only if ICA list is TBD3-time fresh</a:t>
            </a:r>
          </a:p>
          <a:p>
            <a:endParaRPr lang="en-US" dirty="0"/>
          </a:p>
          <a:p>
            <a:r>
              <a:rPr lang="en-US" dirty="0"/>
              <a:t>Send all ICAs regardless of </a:t>
            </a:r>
            <a:r>
              <a:rPr lang="en-US" dirty="0" err="1"/>
              <a:t>tlsflag</a:t>
            </a:r>
            <a:r>
              <a:rPr lang="en-US" dirty="0"/>
              <a:t>, if your </a:t>
            </a:r>
          </a:p>
          <a:p>
            <a:pPr lvl="1"/>
            <a:r>
              <a:rPr lang="en-US" dirty="0"/>
              <a:t>chain contains Constrained ICAs</a:t>
            </a:r>
          </a:p>
          <a:p>
            <a:pPr lvl="1"/>
            <a:r>
              <a:rPr lang="en-US" dirty="0"/>
              <a:t>ICAs may not exist in the peer ICA list (e.g. private PKI ICA change)</a:t>
            </a:r>
          </a:p>
          <a:p>
            <a:endParaRPr lang="en-US" dirty="0"/>
          </a:p>
          <a:p>
            <a:r>
              <a:rPr lang="en-US" dirty="0"/>
              <a:t>Precedent</a:t>
            </a:r>
          </a:p>
          <a:p>
            <a:pPr lvl="1"/>
            <a:r>
              <a:rPr lang="en-US" dirty="0"/>
              <a:t>Mozilla already uses an ICA Pre-load list (to prevent outages)</a:t>
            </a:r>
          </a:p>
          <a:p>
            <a:pPr lvl="1"/>
            <a:r>
              <a:rPr lang="en-US" dirty="0"/>
              <a:t>Browsers build and distribute revocation lists already</a:t>
            </a:r>
          </a:p>
          <a:p>
            <a:pPr lvl="1"/>
            <a:r>
              <a:rPr lang="en-US" dirty="0"/>
              <a:t>draft-</a:t>
            </a:r>
            <a:r>
              <a:rPr lang="en-US" dirty="0" err="1"/>
              <a:t>ietf</a:t>
            </a:r>
            <a:r>
              <a:rPr lang="en-US" dirty="0"/>
              <a:t>-</a:t>
            </a:r>
            <a:r>
              <a:rPr lang="en-US" dirty="0" err="1"/>
              <a:t>tls-ctls</a:t>
            </a:r>
            <a:r>
              <a:rPr lang="en-US" dirty="0"/>
              <a:t> also uses a compression certificate </a:t>
            </a:r>
            <a:r>
              <a:rPr lang="en-US" dirty="0" err="1"/>
              <a:t>dictionar</a:t>
            </a:r>
            <a:r>
              <a:rPr lang="en-US" dirty="0"/>
              <a:t>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47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5117</TotalTime>
  <Words>1135</Words>
  <Application>Microsoft Office PowerPoint</Application>
  <PresentationFormat>Widescreen</PresentationFormat>
  <Paragraphs>338</Paragraphs>
  <Slides>11</Slides>
  <Notes>1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draft-kampanakis-tls-scas-latest-00   (was draft-thomson-tls-sic) https://github.com/csosto-pk/tls-suppress-intermediates </vt:lpstr>
      <vt:lpstr>Problem: TLS is heavy in auth data</vt:lpstr>
      <vt:lpstr>Big certificate chains slow down TLS </vt:lpstr>
      <vt:lpstr>PQ TLS authentication data (in KB)</vt:lpstr>
      <vt:lpstr>QUIC Amplification Protection with PQ (HTTP/3, with SCTs, no OCSP)</vt:lpstr>
      <vt:lpstr>ICA suppression in TLS 1.3</vt:lpstr>
      <vt:lpstr>PQ TLS authentication data w/o ICAs (in KB)</vt:lpstr>
      <vt:lpstr>QUIC Amplification Protection with PQ and w/o ICAs (HTTP/3, with SCTs, no OCSP)</vt:lpstr>
      <vt:lpstr>About ICA lists</vt:lpstr>
      <vt:lpstr>Open Questions</vt:lpstr>
      <vt:lpstr>Closing Comments &amp; 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draft-kampanakis-tls-scas-latest</dc:title>
  <dc:creator>Kampanakis, Panos</dc:creator>
  <cp:lastModifiedBy>Kampanakis, Panos</cp:lastModifiedBy>
  <cp:revision>99</cp:revision>
  <dcterms:created xsi:type="dcterms:W3CDTF">2022-03-07T19:03:05Z</dcterms:created>
  <dcterms:modified xsi:type="dcterms:W3CDTF">2022-03-16T05:05:55Z</dcterms:modified>
</cp:coreProperties>
</file>