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6" r:id="rId4"/>
    <p:sldId id="258" r:id="rId5"/>
    <p:sldId id="260" r:id="rId6"/>
    <p:sldId id="261" r:id="rId7"/>
    <p:sldId id="263" r:id="rId8"/>
    <p:sldId id="264"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225" autoAdjust="0"/>
  </p:normalViewPr>
  <p:slideViewPr>
    <p:cSldViewPr snapToGrid="0">
      <p:cViewPr varScale="1">
        <p:scale>
          <a:sx n="63" d="100"/>
          <a:sy n="63" d="100"/>
        </p:scale>
        <p:origin x="1426" y="6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2F591A-EC0B-4A55-82E4-A2A40B034CB7}" type="datetimeFigureOut">
              <a:rPr lang="en-US" smtClean="0"/>
              <a:t>3/22/2022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61769D-D3FD-4DA5-93DC-E690A8F2EEE2}" type="slidenum">
              <a:rPr lang="en-US" smtClean="0"/>
              <a:t>‹#›</a:t>
            </a:fld>
            <a:endParaRPr lang="en-US"/>
          </a:p>
        </p:txBody>
      </p:sp>
    </p:spTree>
    <p:extLst>
      <p:ext uri="{BB962C8B-B14F-4D97-AF65-F5344CB8AC3E}">
        <p14:creationId xmlns:p14="http://schemas.microsoft.com/office/powerpoint/2010/main" val="358650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atatracker.ietf.org/doc/html/draft-ietf-emu-eap-tls13#ref-I-D.ietf-emu-eaptlscert"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datatracker.ietf.org/doc/html/rfc3748#section-3.1"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t>draft-ietf-emu-eap-tls13</a:t>
            </a:r>
            <a:r>
              <a:rPr lang="el-GR" sz="1100" b="1" dirty="0"/>
              <a:t> </a:t>
            </a:r>
            <a:endParaRPr lang="en-US" sz="1100" b="1" dirty="0"/>
          </a:p>
          <a:p>
            <a:endParaRPr lang="el-GR" sz="1100" dirty="0"/>
          </a:p>
          <a:p>
            <a:r>
              <a:rPr lang="en-US" sz="1100" dirty="0"/>
              <a:t>Including </a:t>
            </a:r>
            <a:r>
              <a:rPr lang="en-US" sz="1100" dirty="0" err="1"/>
              <a:t>ContentType</a:t>
            </a:r>
            <a:r>
              <a:rPr lang="en-US" sz="1100" dirty="0"/>
              <a:t> (1 byte), </a:t>
            </a:r>
            <a:r>
              <a:rPr lang="en-US" sz="1100" dirty="0" err="1"/>
              <a:t>ProtocolVersion</a:t>
            </a:r>
            <a:r>
              <a:rPr lang="en-US" sz="1100" dirty="0"/>
              <a:t> (2 bytes), and length (2 bytes) headers a single TLS record may be up to 16645 octets in length. EAP-TLS fragmentation support is provided through addition of a flags octet within the EAP-Response and EAP-Request packets, as well as a (conditional) TLS Message Length field of four octets. Implementations MUST NOT set the L bit in unfragmented messages, but MUST accept unfragmented messages with and without the L bit set. Some EAP implementations and access networks may limit the number of EAP packet exchanges that can be handled. To avoid fragmentation, it is RECOMMENDED to keep the sizes of EAP-TLS peer, EAP-TLS server, and trust anchor certificates small and the length of the certificate chains short. In addition, it is RECOMMENDED to use mechanisms that reduce the sizes of Certificate messages. For a detailed discussion on reducing message sizes to prevent fragmentation, see [</a:t>
            </a:r>
            <a:r>
              <a:rPr lang="en-US" sz="1100" dirty="0">
                <a:hlinkClick r:id="rId3"/>
              </a:rPr>
              <a:t>I-</a:t>
            </a:r>
            <a:r>
              <a:rPr lang="en-US" sz="1100" dirty="0" err="1">
                <a:hlinkClick r:id="rId3"/>
              </a:rPr>
              <a:t>D.ietf</a:t>
            </a:r>
            <a:r>
              <a:rPr lang="en-US" sz="1100" dirty="0">
                <a:hlinkClick r:id="rId3"/>
              </a:rPr>
              <a:t>-emu-</a:t>
            </a:r>
            <a:r>
              <a:rPr lang="en-US" sz="1100" dirty="0" err="1">
                <a:hlinkClick r:id="rId3"/>
              </a:rPr>
              <a:t>eaptlscert</a:t>
            </a:r>
            <a:r>
              <a:rPr lang="en-US" sz="1100" dirty="0"/>
              <a:t>]. </a:t>
            </a:r>
            <a:endParaRPr lang="el-GR" sz="1100" dirty="0"/>
          </a:p>
          <a:p>
            <a:endParaRPr lang="el-GR" sz="1100" dirty="0"/>
          </a:p>
          <a:p>
            <a:r>
              <a:rPr lang="en-US" sz="1100" b="1" dirty="0"/>
              <a:t>draft-</a:t>
            </a:r>
            <a:r>
              <a:rPr lang="en-US" sz="1100" b="1" dirty="0" err="1"/>
              <a:t>ietf</a:t>
            </a:r>
            <a:r>
              <a:rPr lang="en-US" sz="1100" b="1" dirty="0"/>
              <a:t>-emu-</a:t>
            </a:r>
            <a:r>
              <a:rPr lang="en-US" sz="1100" b="1" dirty="0" err="1"/>
              <a:t>eaptlscert</a:t>
            </a:r>
            <a:endParaRPr lang="en-US" sz="1100" b="1" dirty="0"/>
          </a:p>
          <a:p>
            <a:endParaRPr lang="el-GR" sz="1100" dirty="0"/>
          </a:p>
          <a:p>
            <a:r>
              <a:rPr lang="en-US" sz="1100" dirty="0"/>
              <a:t>Unlike the use of TLS on the web, where typically only the TLS server is authenticated; EAP-TLS deployments typically authenticate both the EAP peer and the EAP server. Also, from deployment experience, EAP peers typically have longer certificate chains than servers. This is because EAP peers often follow organizational hierarchies and tend to have many intermediate certificates. Thus, EAP-TLS authentication usually involves exchange of </a:t>
            </a:r>
          </a:p>
          <a:p>
            <a:endParaRPr lang="el-GR" sz="1100" dirty="0"/>
          </a:p>
          <a:p>
            <a:endParaRPr lang="el-GR" sz="1100" dirty="0"/>
          </a:p>
          <a:p>
            <a:r>
              <a:rPr lang="en-US" sz="1100" dirty="0">
                <a:hlinkClick r:id="rId4"/>
              </a:rPr>
              <a:t>Section 3.1 of [RFC3748]</a:t>
            </a:r>
            <a:r>
              <a:rPr lang="en-US" sz="1100" dirty="0"/>
              <a:t> states that EAP implementations can assume a Maximum Transmission Unit (MTU) of at least 1020 octets from lower layers. The EAP fragment size in typical deployments is just 1020 - 1500 octets (since the maximum Ethernet frame size is ~ 1500 bytes). Thus, EAP-TLS authentication needs to be fragmented into many smaller packets for transportation over the lower layers. Such fragmentation not only can negatively affect the latency, but also results in other challenges. For example, some EAP authenticator (access point) implementations will drop an EAP session if it has not finished after 40 - 50 round-trips. This is a major problem and means that in many situations, the EAP peer cannot perform network access authentication even though both the sides have valid credentials for successful authentication and key derivation.</a:t>
            </a:r>
          </a:p>
        </p:txBody>
      </p:sp>
      <p:sp>
        <p:nvSpPr>
          <p:cNvPr id="4" name="Slide Number Placeholder 3"/>
          <p:cNvSpPr>
            <a:spLocks noGrp="1"/>
          </p:cNvSpPr>
          <p:nvPr>
            <p:ph type="sldNum" sz="quarter" idx="5"/>
          </p:nvPr>
        </p:nvSpPr>
        <p:spPr/>
        <p:txBody>
          <a:bodyPr/>
          <a:lstStyle/>
          <a:p>
            <a:fld id="{7F61769D-D3FD-4DA5-93DC-E690A8F2EEE2}" type="slidenum">
              <a:rPr lang="en-US" smtClean="0"/>
              <a:t>2</a:t>
            </a:fld>
            <a:endParaRPr lang="en-US"/>
          </a:p>
        </p:txBody>
      </p:sp>
    </p:spTree>
    <p:extLst>
      <p:ext uri="{BB962C8B-B14F-4D97-AF65-F5344CB8AC3E}">
        <p14:creationId xmlns:p14="http://schemas.microsoft.com/office/powerpoint/2010/main" val="275758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Mozilla Root Store Policy (MSRP) https://www.mozilla.org/en-US/about/governance/policies/security-group/certs/policy/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MSRP 2.8 may require constrained intermediates, so we may not need to send Constrained ICAs.</a:t>
            </a:r>
          </a:p>
          <a:p>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Additional bullet scenario for second bullet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Send ICAs regardless of </a:t>
            </a:r>
            <a:r>
              <a:rPr lang="en-US" sz="1100" dirty="0" err="1"/>
              <a:t>tlsflag</a:t>
            </a:r>
            <a:r>
              <a:rPr lang="en-US" sz="1100" dirty="0"/>
              <a:t>, if your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ICAs may not exist in the peer ICA list (e.g. private PKI ICA change)</a:t>
            </a:r>
          </a:p>
          <a:p>
            <a:endParaRPr lang="en-US" sz="1100" dirty="0"/>
          </a:p>
        </p:txBody>
      </p:sp>
      <p:sp>
        <p:nvSpPr>
          <p:cNvPr id="4" name="Slide Number Placeholder 3"/>
          <p:cNvSpPr>
            <a:spLocks noGrp="1"/>
          </p:cNvSpPr>
          <p:nvPr>
            <p:ph type="sldNum" sz="quarter" idx="5"/>
          </p:nvPr>
        </p:nvSpPr>
        <p:spPr/>
        <p:txBody>
          <a:bodyPr/>
          <a:lstStyle/>
          <a:p>
            <a:fld id="{7F61769D-D3FD-4DA5-93DC-E690A8F2EEE2}" type="slidenum">
              <a:rPr lang="en-US" smtClean="0"/>
              <a:t>7</a:t>
            </a:fld>
            <a:endParaRPr lang="en-US"/>
          </a:p>
        </p:txBody>
      </p:sp>
    </p:spTree>
    <p:extLst>
      <p:ext uri="{BB962C8B-B14F-4D97-AF65-F5344CB8AC3E}">
        <p14:creationId xmlns:p14="http://schemas.microsoft.com/office/powerpoint/2010/main" val="3461386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61769D-D3FD-4DA5-93DC-E690A8F2EEE2}" type="slidenum">
              <a:rPr lang="en-US" smtClean="0"/>
              <a:t>8</a:t>
            </a:fld>
            <a:endParaRPr lang="en-US"/>
          </a:p>
        </p:txBody>
      </p:sp>
    </p:spTree>
    <p:extLst>
      <p:ext uri="{BB962C8B-B14F-4D97-AF65-F5344CB8AC3E}">
        <p14:creationId xmlns:p14="http://schemas.microsoft.com/office/powerpoint/2010/main" val="3265243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could push this draft as Experimental so it is not mandatory for </a:t>
            </a:r>
            <a:r>
              <a:rPr lang="en-US" dirty="0" err="1"/>
              <a:t>WebPKI</a:t>
            </a:r>
            <a:r>
              <a:rPr lang="en-US" dirty="0"/>
              <a:t>.</a:t>
            </a:r>
          </a:p>
        </p:txBody>
      </p:sp>
      <p:sp>
        <p:nvSpPr>
          <p:cNvPr id="4" name="Slide Number Placeholder 3"/>
          <p:cNvSpPr>
            <a:spLocks noGrp="1"/>
          </p:cNvSpPr>
          <p:nvPr>
            <p:ph type="sldNum" sz="quarter" idx="5"/>
          </p:nvPr>
        </p:nvSpPr>
        <p:spPr/>
        <p:txBody>
          <a:bodyPr/>
          <a:lstStyle/>
          <a:p>
            <a:fld id="{7F61769D-D3FD-4DA5-93DC-E690A8F2EEE2}" type="slidenum">
              <a:rPr lang="en-US" smtClean="0"/>
              <a:t>9</a:t>
            </a:fld>
            <a:endParaRPr lang="en-US"/>
          </a:p>
        </p:txBody>
      </p:sp>
    </p:spTree>
    <p:extLst>
      <p:ext uri="{BB962C8B-B14F-4D97-AF65-F5344CB8AC3E}">
        <p14:creationId xmlns:p14="http://schemas.microsoft.com/office/powerpoint/2010/main" val="1332762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0C5C6-23FA-42A7-9639-D2AE2A4F3C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5E48D9-2B0E-481D-9553-E007B8817C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729E81-00CA-4CE7-83CA-206D25249A50}"/>
              </a:ext>
            </a:extLst>
          </p:cNvPr>
          <p:cNvSpPr>
            <a:spLocks noGrp="1"/>
          </p:cNvSpPr>
          <p:nvPr>
            <p:ph type="dt" sz="half" idx="10"/>
          </p:nvPr>
        </p:nvSpPr>
        <p:spPr/>
        <p:txBody>
          <a:bodyPr/>
          <a:lstStyle/>
          <a:p>
            <a:fld id="{0CBBB173-5ED1-4F98-BC8D-251ADA6D7C96}" type="datetimeFigureOut">
              <a:rPr lang="en-US" smtClean="0"/>
              <a:t>3/22/2022</a:t>
            </a:fld>
            <a:endParaRPr lang="en-US"/>
          </a:p>
        </p:txBody>
      </p:sp>
      <p:sp>
        <p:nvSpPr>
          <p:cNvPr id="5" name="Footer Placeholder 4">
            <a:extLst>
              <a:ext uri="{FF2B5EF4-FFF2-40B4-BE49-F238E27FC236}">
                <a16:creationId xmlns:a16="http://schemas.microsoft.com/office/drawing/2014/main" id="{14A01589-94F6-4AD3-8BCF-3AA1AAD287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708C69-24FB-4646-9009-A477E502BB21}"/>
              </a:ext>
            </a:extLst>
          </p:cNvPr>
          <p:cNvSpPr>
            <a:spLocks noGrp="1"/>
          </p:cNvSpPr>
          <p:nvPr>
            <p:ph type="sldNum" sz="quarter" idx="12"/>
          </p:nvPr>
        </p:nvSpPr>
        <p:spPr/>
        <p:txBody>
          <a:bodyPr/>
          <a:lstStyle/>
          <a:p>
            <a:fld id="{691FD32F-E9C5-487F-A2FF-CE9C3B8FAD8E}" type="slidenum">
              <a:rPr lang="en-US" smtClean="0"/>
              <a:t>‹#›</a:t>
            </a:fld>
            <a:endParaRPr lang="en-US"/>
          </a:p>
        </p:txBody>
      </p:sp>
    </p:spTree>
    <p:extLst>
      <p:ext uri="{BB962C8B-B14F-4D97-AF65-F5344CB8AC3E}">
        <p14:creationId xmlns:p14="http://schemas.microsoft.com/office/powerpoint/2010/main" val="2884565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6EB0C-623A-4C2F-A7FF-A5021A3A4B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B145BD-7A95-48D0-ACFA-D73FCCCCB5C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35791F-E68A-405C-8C6F-8EDE51C6B8F0}"/>
              </a:ext>
            </a:extLst>
          </p:cNvPr>
          <p:cNvSpPr>
            <a:spLocks noGrp="1"/>
          </p:cNvSpPr>
          <p:nvPr>
            <p:ph type="dt" sz="half" idx="10"/>
          </p:nvPr>
        </p:nvSpPr>
        <p:spPr/>
        <p:txBody>
          <a:bodyPr/>
          <a:lstStyle/>
          <a:p>
            <a:fld id="{0CBBB173-5ED1-4F98-BC8D-251ADA6D7C96}" type="datetimeFigureOut">
              <a:rPr lang="en-US" smtClean="0"/>
              <a:t>3/22/2022</a:t>
            </a:fld>
            <a:endParaRPr lang="en-US"/>
          </a:p>
        </p:txBody>
      </p:sp>
      <p:sp>
        <p:nvSpPr>
          <p:cNvPr id="5" name="Footer Placeholder 4">
            <a:extLst>
              <a:ext uri="{FF2B5EF4-FFF2-40B4-BE49-F238E27FC236}">
                <a16:creationId xmlns:a16="http://schemas.microsoft.com/office/drawing/2014/main" id="{9B226AF9-AF0E-4523-90AC-DEB9130391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D26607-63EF-4031-937D-62A98BFBFCA0}"/>
              </a:ext>
            </a:extLst>
          </p:cNvPr>
          <p:cNvSpPr>
            <a:spLocks noGrp="1"/>
          </p:cNvSpPr>
          <p:nvPr>
            <p:ph type="sldNum" sz="quarter" idx="12"/>
          </p:nvPr>
        </p:nvSpPr>
        <p:spPr/>
        <p:txBody>
          <a:bodyPr/>
          <a:lstStyle/>
          <a:p>
            <a:fld id="{691FD32F-E9C5-487F-A2FF-CE9C3B8FAD8E}" type="slidenum">
              <a:rPr lang="en-US" smtClean="0"/>
              <a:t>‹#›</a:t>
            </a:fld>
            <a:endParaRPr lang="en-US"/>
          </a:p>
        </p:txBody>
      </p:sp>
    </p:spTree>
    <p:extLst>
      <p:ext uri="{BB962C8B-B14F-4D97-AF65-F5344CB8AC3E}">
        <p14:creationId xmlns:p14="http://schemas.microsoft.com/office/powerpoint/2010/main" val="2832674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E79B8D-4C10-425A-B580-726DCA308A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7CDF2D-1C6B-4EE8-BE7D-138307B2AA3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C4AB8A-A350-450B-A8AD-D6340640744E}"/>
              </a:ext>
            </a:extLst>
          </p:cNvPr>
          <p:cNvSpPr>
            <a:spLocks noGrp="1"/>
          </p:cNvSpPr>
          <p:nvPr>
            <p:ph type="dt" sz="half" idx="10"/>
          </p:nvPr>
        </p:nvSpPr>
        <p:spPr/>
        <p:txBody>
          <a:bodyPr/>
          <a:lstStyle/>
          <a:p>
            <a:fld id="{0CBBB173-5ED1-4F98-BC8D-251ADA6D7C96}" type="datetimeFigureOut">
              <a:rPr lang="en-US" smtClean="0"/>
              <a:t>3/22/2022</a:t>
            </a:fld>
            <a:endParaRPr lang="en-US"/>
          </a:p>
        </p:txBody>
      </p:sp>
      <p:sp>
        <p:nvSpPr>
          <p:cNvPr id="5" name="Footer Placeholder 4">
            <a:extLst>
              <a:ext uri="{FF2B5EF4-FFF2-40B4-BE49-F238E27FC236}">
                <a16:creationId xmlns:a16="http://schemas.microsoft.com/office/drawing/2014/main" id="{417903D0-EBFD-4E60-813B-8E3D00ACE1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896D72-379D-4799-9B54-1EB06D3043FD}"/>
              </a:ext>
            </a:extLst>
          </p:cNvPr>
          <p:cNvSpPr>
            <a:spLocks noGrp="1"/>
          </p:cNvSpPr>
          <p:nvPr>
            <p:ph type="sldNum" sz="quarter" idx="12"/>
          </p:nvPr>
        </p:nvSpPr>
        <p:spPr/>
        <p:txBody>
          <a:bodyPr/>
          <a:lstStyle/>
          <a:p>
            <a:fld id="{691FD32F-E9C5-487F-A2FF-CE9C3B8FAD8E}" type="slidenum">
              <a:rPr lang="en-US" smtClean="0"/>
              <a:t>‹#›</a:t>
            </a:fld>
            <a:endParaRPr lang="en-US"/>
          </a:p>
        </p:txBody>
      </p:sp>
    </p:spTree>
    <p:extLst>
      <p:ext uri="{BB962C8B-B14F-4D97-AF65-F5344CB8AC3E}">
        <p14:creationId xmlns:p14="http://schemas.microsoft.com/office/powerpoint/2010/main" val="461674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ABBF1-2778-4DEB-942C-FC7DCBDC9C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495E88-ADC9-4A6C-B401-5852D45288C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9A6789-D978-48FF-B1E1-9E67FA013407}"/>
              </a:ext>
            </a:extLst>
          </p:cNvPr>
          <p:cNvSpPr>
            <a:spLocks noGrp="1"/>
          </p:cNvSpPr>
          <p:nvPr>
            <p:ph type="dt" sz="half" idx="10"/>
          </p:nvPr>
        </p:nvSpPr>
        <p:spPr/>
        <p:txBody>
          <a:bodyPr/>
          <a:lstStyle/>
          <a:p>
            <a:fld id="{0CBBB173-5ED1-4F98-BC8D-251ADA6D7C96}" type="datetimeFigureOut">
              <a:rPr lang="en-US" smtClean="0"/>
              <a:t>3/22/2022</a:t>
            </a:fld>
            <a:endParaRPr lang="en-US"/>
          </a:p>
        </p:txBody>
      </p:sp>
      <p:sp>
        <p:nvSpPr>
          <p:cNvPr id="5" name="Footer Placeholder 4">
            <a:extLst>
              <a:ext uri="{FF2B5EF4-FFF2-40B4-BE49-F238E27FC236}">
                <a16:creationId xmlns:a16="http://schemas.microsoft.com/office/drawing/2014/main" id="{E5F704CF-0DF2-4D73-A9CD-4A602E19D5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066378-0D04-4113-BDA2-3899BC73528A}"/>
              </a:ext>
            </a:extLst>
          </p:cNvPr>
          <p:cNvSpPr>
            <a:spLocks noGrp="1"/>
          </p:cNvSpPr>
          <p:nvPr>
            <p:ph type="sldNum" sz="quarter" idx="12"/>
          </p:nvPr>
        </p:nvSpPr>
        <p:spPr/>
        <p:txBody>
          <a:bodyPr/>
          <a:lstStyle/>
          <a:p>
            <a:fld id="{691FD32F-E9C5-487F-A2FF-CE9C3B8FAD8E}" type="slidenum">
              <a:rPr lang="en-US" smtClean="0"/>
              <a:t>‹#›</a:t>
            </a:fld>
            <a:endParaRPr lang="en-US"/>
          </a:p>
        </p:txBody>
      </p:sp>
    </p:spTree>
    <p:extLst>
      <p:ext uri="{BB962C8B-B14F-4D97-AF65-F5344CB8AC3E}">
        <p14:creationId xmlns:p14="http://schemas.microsoft.com/office/powerpoint/2010/main" val="157260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6D744-B7B9-4762-B867-6DD08289CD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95CF6B-8B54-4682-9E63-06254947B5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8456AF-C09A-4B35-B53F-C41D2D16C8CA}"/>
              </a:ext>
            </a:extLst>
          </p:cNvPr>
          <p:cNvSpPr>
            <a:spLocks noGrp="1"/>
          </p:cNvSpPr>
          <p:nvPr>
            <p:ph type="dt" sz="half" idx="10"/>
          </p:nvPr>
        </p:nvSpPr>
        <p:spPr/>
        <p:txBody>
          <a:bodyPr/>
          <a:lstStyle/>
          <a:p>
            <a:fld id="{0CBBB173-5ED1-4F98-BC8D-251ADA6D7C96}" type="datetimeFigureOut">
              <a:rPr lang="en-US" smtClean="0"/>
              <a:t>3/22/2022</a:t>
            </a:fld>
            <a:endParaRPr lang="en-US"/>
          </a:p>
        </p:txBody>
      </p:sp>
      <p:sp>
        <p:nvSpPr>
          <p:cNvPr id="5" name="Footer Placeholder 4">
            <a:extLst>
              <a:ext uri="{FF2B5EF4-FFF2-40B4-BE49-F238E27FC236}">
                <a16:creationId xmlns:a16="http://schemas.microsoft.com/office/drawing/2014/main" id="{39059927-52D2-49B0-99A1-4856E917E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C04740-17D0-4BF5-9643-C080CE44B6CF}"/>
              </a:ext>
            </a:extLst>
          </p:cNvPr>
          <p:cNvSpPr>
            <a:spLocks noGrp="1"/>
          </p:cNvSpPr>
          <p:nvPr>
            <p:ph type="sldNum" sz="quarter" idx="12"/>
          </p:nvPr>
        </p:nvSpPr>
        <p:spPr/>
        <p:txBody>
          <a:bodyPr/>
          <a:lstStyle/>
          <a:p>
            <a:fld id="{691FD32F-E9C5-487F-A2FF-CE9C3B8FAD8E}" type="slidenum">
              <a:rPr lang="en-US" smtClean="0"/>
              <a:t>‹#›</a:t>
            </a:fld>
            <a:endParaRPr lang="en-US"/>
          </a:p>
        </p:txBody>
      </p:sp>
    </p:spTree>
    <p:extLst>
      <p:ext uri="{BB962C8B-B14F-4D97-AF65-F5344CB8AC3E}">
        <p14:creationId xmlns:p14="http://schemas.microsoft.com/office/powerpoint/2010/main" val="3817460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79BE7-FA48-46D0-B353-CC02A74340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D5D074-AD64-4AF2-93CE-DE83B5F3E4D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DC7640-22BF-4958-B201-DDFAA313445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B2C419-7E23-41EB-9A44-6DC1BF4FD235}"/>
              </a:ext>
            </a:extLst>
          </p:cNvPr>
          <p:cNvSpPr>
            <a:spLocks noGrp="1"/>
          </p:cNvSpPr>
          <p:nvPr>
            <p:ph type="dt" sz="half" idx="10"/>
          </p:nvPr>
        </p:nvSpPr>
        <p:spPr/>
        <p:txBody>
          <a:bodyPr/>
          <a:lstStyle/>
          <a:p>
            <a:fld id="{0CBBB173-5ED1-4F98-BC8D-251ADA6D7C96}" type="datetimeFigureOut">
              <a:rPr lang="en-US" smtClean="0"/>
              <a:t>3/22/2022</a:t>
            </a:fld>
            <a:endParaRPr lang="en-US"/>
          </a:p>
        </p:txBody>
      </p:sp>
      <p:sp>
        <p:nvSpPr>
          <p:cNvPr id="6" name="Footer Placeholder 5">
            <a:extLst>
              <a:ext uri="{FF2B5EF4-FFF2-40B4-BE49-F238E27FC236}">
                <a16:creationId xmlns:a16="http://schemas.microsoft.com/office/drawing/2014/main" id="{D69C5780-0A4C-4ED3-B48B-B355A50E3D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59C64C-D6CD-471B-9C1E-B1251CBE3F9E}"/>
              </a:ext>
            </a:extLst>
          </p:cNvPr>
          <p:cNvSpPr>
            <a:spLocks noGrp="1"/>
          </p:cNvSpPr>
          <p:nvPr>
            <p:ph type="sldNum" sz="quarter" idx="12"/>
          </p:nvPr>
        </p:nvSpPr>
        <p:spPr/>
        <p:txBody>
          <a:bodyPr/>
          <a:lstStyle/>
          <a:p>
            <a:fld id="{691FD32F-E9C5-487F-A2FF-CE9C3B8FAD8E}" type="slidenum">
              <a:rPr lang="en-US" smtClean="0"/>
              <a:t>‹#›</a:t>
            </a:fld>
            <a:endParaRPr lang="en-US"/>
          </a:p>
        </p:txBody>
      </p:sp>
    </p:spTree>
    <p:extLst>
      <p:ext uri="{BB962C8B-B14F-4D97-AF65-F5344CB8AC3E}">
        <p14:creationId xmlns:p14="http://schemas.microsoft.com/office/powerpoint/2010/main" val="718375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CB70-6D61-4A31-A957-3D0ED9A709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581FA8-5AEC-43E3-BFFC-E077E42AE7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944539B-15F3-4A08-86FC-6F9F20C13E6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2E0C3D-CE84-4A8E-8C5A-F5583DD9E2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A47060E-D2F2-4F61-BFF8-E23DBCAEF8D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7B8D33-DED7-4983-A72F-9A11FD1E557A}"/>
              </a:ext>
            </a:extLst>
          </p:cNvPr>
          <p:cNvSpPr>
            <a:spLocks noGrp="1"/>
          </p:cNvSpPr>
          <p:nvPr>
            <p:ph type="dt" sz="half" idx="10"/>
          </p:nvPr>
        </p:nvSpPr>
        <p:spPr/>
        <p:txBody>
          <a:bodyPr/>
          <a:lstStyle/>
          <a:p>
            <a:fld id="{0CBBB173-5ED1-4F98-BC8D-251ADA6D7C96}" type="datetimeFigureOut">
              <a:rPr lang="en-US" smtClean="0"/>
              <a:t>3/22/2022</a:t>
            </a:fld>
            <a:endParaRPr lang="en-US"/>
          </a:p>
        </p:txBody>
      </p:sp>
      <p:sp>
        <p:nvSpPr>
          <p:cNvPr id="8" name="Footer Placeholder 7">
            <a:extLst>
              <a:ext uri="{FF2B5EF4-FFF2-40B4-BE49-F238E27FC236}">
                <a16:creationId xmlns:a16="http://schemas.microsoft.com/office/drawing/2014/main" id="{2FA61511-071F-4FC3-8A79-37E8484537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930B6E-1C8E-4E21-8400-15665EC28741}"/>
              </a:ext>
            </a:extLst>
          </p:cNvPr>
          <p:cNvSpPr>
            <a:spLocks noGrp="1"/>
          </p:cNvSpPr>
          <p:nvPr>
            <p:ph type="sldNum" sz="quarter" idx="12"/>
          </p:nvPr>
        </p:nvSpPr>
        <p:spPr/>
        <p:txBody>
          <a:bodyPr/>
          <a:lstStyle/>
          <a:p>
            <a:fld id="{691FD32F-E9C5-487F-A2FF-CE9C3B8FAD8E}" type="slidenum">
              <a:rPr lang="en-US" smtClean="0"/>
              <a:t>‹#›</a:t>
            </a:fld>
            <a:endParaRPr lang="en-US"/>
          </a:p>
        </p:txBody>
      </p:sp>
    </p:spTree>
    <p:extLst>
      <p:ext uri="{BB962C8B-B14F-4D97-AF65-F5344CB8AC3E}">
        <p14:creationId xmlns:p14="http://schemas.microsoft.com/office/powerpoint/2010/main" val="3000556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DCC5-FAE9-4915-A9EE-E8C60757B0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13BD53-6DC9-4B3F-9AA2-4B9E4D806052}"/>
              </a:ext>
            </a:extLst>
          </p:cNvPr>
          <p:cNvSpPr>
            <a:spLocks noGrp="1"/>
          </p:cNvSpPr>
          <p:nvPr>
            <p:ph type="dt" sz="half" idx="10"/>
          </p:nvPr>
        </p:nvSpPr>
        <p:spPr/>
        <p:txBody>
          <a:bodyPr/>
          <a:lstStyle/>
          <a:p>
            <a:fld id="{0CBBB173-5ED1-4F98-BC8D-251ADA6D7C96}" type="datetimeFigureOut">
              <a:rPr lang="en-US" smtClean="0"/>
              <a:t>3/22/2022</a:t>
            </a:fld>
            <a:endParaRPr lang="en-US"/>
          </a:p>
        </p:txBody>
      </p:sp>
      <p:sp>
        <p:nvSpPr>
          <p:cNvPr id="4" name="Footer Placeholder 3">
            <a:extLst>
              <a:ext uri="{FF2B5EF4-FFF2-40B4-BE49-F238E27FC236}">
                <a16:creationId xmlns:a16="http://schemas.microsoft.com/office/drawing/2014/main" id="{E881262F-E423-4993-8D29-41026724DE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7B23C9-3C8B-44F2-B522-B71720030AFC}"/>
              </a:ext>
            </a:extLst>
          </p:cNvPr>
          <p:cNvSpPr>
            <a:spLocks noGrp="1"/>
          </p:cNvSpPr>
          <p:nvPr>
            <p:ph type="sldNum" sz="quarter" idx="12"/>
          </p:nvPr>
        </p:nvSpPr>
        <p:spPr/>
        <p:txBody>
          <a:bodyPr/>
          <a:lstStyle/>
          <a:p>
            <a:fld id="{691FD32F-E9C5-487F-A2FF-CE9C3B8FAD8E}" type="slidenum">
              <a:rPr lang="en-US" smtClean="0"/>
              <a:t>‹#›</a:t>
            </a:fld>
            <a:endParaRPr lang="en-US"/>
          </a:p>
        </p:txBody>
      </p:sp>
    </p:spTree>
    <p:extLst>
      <p:ext uri="{BB962C8B-B14F-4D97-AF65-F5344CB8AC3E}">
        <p14:creationId xmlns:p14="http://schemas.microsoft.com/office/powerpoint/2010/main" val="2300219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207047-DD43-4A80-8C21-B158778DCAB9}"/>
              </a:ext>
            </a:extLst>
          </p:cNvPr>
          <p:cNvSpPr>
            <a:spLocks noGrp="1"/>
          </p:cNvSpPr>
          <p:nvPr>
            <p:ph type="dt" sz="half" idx="10"/>
          </p:nvPr>
        </p:nvSpPr>
        <p:spPr/>
        <p:txBody>
          <a:bodyPr/>
          <a:lstStyle/>
          <a:p>
            <a:fld id="{0CBBB173-5ED1-4F98-BC8D-251ADA6D7C96}" type="datetimeFigureOut">
              <a:rPr lang="en-US" smtClean="0"/>
              <a:t>3/22/2022</a:t>
            </a:fld>
            <a:endParaRPr lang="en-US"/>
          </a:p>
        </p:txBody>
      </p:sp>
      <p:sp>
        <p:nvSpPr>
          <p:cNvPr id="3" name="Footer Placeholder 2">
            <a:extLst>
              <a:ext uri="{FF2B5EF4-FFF2-40B4-BE49-F238E27FC236}">
                <a16:creationId xmlns:a16="http://schemas.microsoft.com/office/drawing/2014/main" id="{025465B6-0844-4C12-AB63-0633CFFD58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ACDA89-A909-47B0-8213-F8DBE2719AA6}"/>
              </a:ext>
            </a:extLst>
          </p:cNvPr>
          <p:cNvSpPr>
            <a:spLocks noGrp="1"/>
          </p:cNvSpPr>
          <p:nvPr>
            <p:ph type="sldNum" sz="quarter" idx="12"/>
          </p:nvPr>
        </p:nvSpPr>
        <p:spPr/>
        <p:txBody>
          <a:bodyPr/>
          <a:lstStyle/>
          <a:p>
            <a:fld id="{691FD32F-E9C5-487F-A2FF-CE9C3B8FAD8E}" type="slidenum">
              <a:rPr lang="en-US" smtClean="0"/>
              <a:t>‹#›</a:t>
            </a:fld>
            <a:endParaRPr lang="en-US"/>
          </a:p>
        </p:txBody>
      </p:sp>
    </p:spTree>
    <p:extLst>
      <p:ext uri="{BB962C8B-B14F-4D97-AF65-F5344CB8AC3E}">
        <p14:creationId xmlns:p14="http://schemas.microsoft.com/office/powerpoint/2010/main" val="3865662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606FC-4DA4-4551-AE48-8DE68C62CC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505659-31FF-42DA-8CDD-D9FAD5E6AF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5B0227-3E00-46E9-82A0-4BBA269A87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87DE39F-3625-4636-8115-C34CA231302D}"/>
              </a:ext>
            </a:extLst>
          </p:cNvPr>
          <p:cNvSpPr>
            <a:spLocks noGrp="1"/>
          </p:cNvSpPr>
          <p:nvPr>
            <p:ph type="dt" sz="half" idx="10"/>
          </p:nvPr>
        </p:nvSpPr>
        <p:spPr/>
        <p:txBody>
          <a:bodyPr/>
          <a:lstStyle/>
          <a:p>
            <a:fld id="{0CBBB173-5ED1-4F98-BC8D-251ADA6D7C96}" type="datetimeFigureOut">
              <a:rPr lang="en-US" smtClean="0"/>
              <a:t>3/22/2022</a:t>
            </a:fld>
            <a:endParaRPr lang="en-US"/>
          </a:p>
        </p:txBody>
      </p:sp>
      <p:sp>
        <p:nvSpPr>
          <p:cNvPr id="6" name="Footer Placeholder 5">
            <a:extLst>
              <a:ext uri="{FF2B5EF4-FFF2-40B4-BE49-F238E27FC236}">
                <a16:creationId xmlns:a16="http://schemas.microsoft.com/office/drawing/2014/main" id="{CD295062-4BCE-476B-B440-1E866E3CF2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0C32ED-8636-48CA-B108-6AE6FC3BCC29}"/>
              </a:ext>
            </a:extLst>
          </p:cNvPr>
          <p:cNvSpPr>
            <a:spLocks noGrp="1"/>
          </p:cNvSpPr>
          <p:nvPr>
            <p:ph type="sldNum" sz="quarter" idx="12"/>
          </p:nvPr>
        </p:nvSpPr>
        <p:spPr/>
        <p:txBody>
          <a:bodyPr/>
          <a:lstStyle/>
          <a:p>
            <a:fld id="{691FD32F-E9C5-487F-A2FF-CE9C3B8FAD8E}" type="slidenum">
              <a:rPr lang="en-US" smtClean="0"/>
              <a:t>‹#›</a:t>
            </a:fld>
            <a:endParaRPr lang="en-US"/>
          </a:p>
        </p:txBody>
      </p:sp>
    </p:spTree>
    <p:extLst>
      <p:ext uri="{BB962C8B-B14F-4D97-AF65-F5344CB8AC3E}">
        <p14:creationId xmlns:p14="http://schemas.microsoft.com/office/powerpoint/2010/main" val="64189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1892-1C18-4AB4-9645-8A9FC0B452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19DF28-9616-4176-BB91-C75D3E5DD0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2B108A-CDEC-4F67-B2EA-784405A916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A4617B3-99A8-4420-A7C5-351538812895}"/>
              </a:ext>
            </a:extLst>
          </p:cNvPr>
          <p:cNvSpPr>
            <a:spLocks noGrp="1"/>
          </p:cNvSpPr>
          <p:nvPr>
            <p:ph type="dt" sz="half" idx="10"/>
          </p:nvPr>
        </p:nvSpPr>
        <p:spPr/>
        <p:txBody>
          <a:bodyPr/>
          <a:lstStyle/>
          <a:p>
            <a:fld id="{0CBBB173-5ED1-4F98-BC8D-251ADA6D7C96}" type="datetimeFigureOut">
              <a:rPr lang="en-US" smtClean="0"/>
              <a:t>3/22/2022</a:t>
            </a:fld>
            <a:endParaRPr lang="en-US"/>
          </a:p>
        </p:txBody>
      </p:sp>
      <p:sp>
        <p:nvSpPr>
          <p:cNvPr id="6" name="Footer Placeholder 5">
            <a:extLst>
              <a:ext uri="{FF2B5EF4-FFF2-40B4-BE49-F238E27FC236}">
                <a16:creationId xmlns:a16="http://schemas.microsoft.com/office/drawing/2014/main" id="{96CF9B91-A207-45C6-9E74-CD008130B4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9B8E84-3182-4DF3-931F-47EA0F157312}"/>
              </a:ext>
            </a:extLst>
          </p:cNvPr>
          <p:cNvSpPr>
            <a:spLocks noGrp="1"/>
          </p:cNvSpPr>
          <p:nvPr>
            <p:ph type="sldNum" sz="quarter" idx="12"/>
          </p:nvPr>
        </p:nvSpPr>
        <p:spPr/>
        <p:txBody>
          <a:bodyPr/>
          <a:lstStyle/>
          <a:p>
            <a:fld id="{691FD32F-E9C5-487F-A2FF-CE9C3B8FAD8E}" type="slidenum">
              <a:rPr lang="en-US" smtClean="0"/>
              <a:t>‹#›</a:t>
            </a:fld>
            <a:endParaRPr lang="en-US"/>
          </a:p>
        </p:txBody>
      </p:sp>
    </p:spTree>
    <p:extLst>
      <p:ext uri="{BB962C8B-B14F-4D97-AF65-F5344CB8AC3E}">
        <p14:creationId xmlns:p14="http://schemas.microsoft.com/office/powerpoint/2010/main" val="3293949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E6CBBB-EA13-4C63-A013-9947BEDA5F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2F19B7-F5EE-4195-84E3-2F0931C393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290126-D944-4E2B-A619-F153F73390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BB173-5ED1-4F98-BC8D-251ADA6D7C96}" type="datetimeFigureOut">
              <a:rPr lang="en-US" smtClean="0"/>
              <a:t>3/22/2022</a:t>
            </a:fld>
            <a:endParaRPr lang="en-US"/>
          </a:p>
        </p:txBody>
      </p:sp>
      <p:sp>
        <p:nvSpPr>
          <p:cNvPr id="5" name="Footer Placeholder 4">
            <a:extLst>
              <a:ext uri="{FF2B5EF4-FFF2-40B4-BE49-F238E27FC236}">
                <a16:creationId xmlns:a16="http://schemas.microsoft.com/office/drawing/2014/main" id="{01818256-3AD0-4C04-A21F-5EA8179529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6BF7B9-D512-4C44-A566-AF6CAE8BD7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FD32F-E9C5-487F-A2FF-CE9C3B8FAD8E}" type="slidenum">
              <a:rPr lang="en-US" smtClean="0"/>
              <a:t>‹#›</a:t>
            </a:fld>
            <a:endParaRPr lang="en-US"/>
          </a:p>
        </p:txBody>
      </p:sp>
    </p:spTree>
    <p:extLst>
      <p:ext uri="{BB962C8B-B14F-4D97-AF65-F5344CB8AC3E}">
        <p14:creationId xmlns:p14="http://schemas.microsoft.com/office/powerpoint/2010/main" val="2908777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csosto-pk/tls-suppress-intermediate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atatracker.ietf.org/doc/html/draft-ietf-emu-eaptlscer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datatracker.ietf.org/doc/html/draft-ietf-emu-eap-tls13"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l.acm.org/doi/10.1145/3386367.3431305" TargetMode="External"/><Relationship Id="rId2" Type="http://schemas.openxmlformats.org/officeDocument/2006/relationships/hyperlink" Target="https://ia.cr/2020/071" TargetMode="External"/><Relationship Id="rId1" Type="http://schemas.openxmlformats.org/officeDocument/2006/relationships/slideLayout" Target="../slideLayouts/slideLayout2.xml"/><Relationship Id="rId5" Type="http://schemas.openxmlformats.org/officeDocument/2006/relationships/hyperlink" Target="https://blog.cloudflare.com/sizing-up-post-quantum-signatures/" TargetMode="External"/><Relationship Id="rId4" Type="http://schemas.openxmlformats.org/officeDocument/2006/relationships/hyperlink" Target="https://ia.cr/2019/144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csosto-pk/tls-suppress-intermediat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40B47-0433-45C8-8CBB-09D23D269EC3}"/>
              </a:ext>
            </a:extLst>
          </p:cNvPr>
          <p:cNvSpPr>
            <a:spLocks noGrp="1"/>
          </p:cNvSpPr>
          <p:nvPr>
            <p:ph type="ctrTitle"/>
          </p:nvPr>
        </p:nvSpPr>
        <p:spPr/>
        <p:txBody>
          <a:bodyPr>
            <a:normAutofit fontScale="90000"/>
          </a:bodyPr>
          <a:lstStyle/>
          <a:p>
            <a:r>
              <a:rPr lang="en-US" sz="5600" dirty="0"/>
              <a:t>draft-kampanakis-tls-scas-latest-00   </a:t>
            </a:r>
            <a:r>
              <a:rPr lang="en-US" sz="3100" dirty="0"/>
              <a:t>(was draft-</a:t>
            </a:r>
            <a:r>
              <a:rPr lang="en-US" sz="3100" dirty="0" err="1"/>
              <a:t>thomson</a:t>
            </a:r>
            <a:r>
              <a:rPr lang="en-US" sz="3100" dirty="0"/>
              <a:t>-</a:t>
            </a:r>
            <a:r>
              <a:rPr lang="en-US" sz="3100" dirty="0" err="1"/>
              <a:t>tls</a:t>
            </a:r>
            <a:r>
              <a:rPr lang="en-US" sz="3100" dirty="0"/>
              <a:t>-sic)</a:t>
            </a:r>
            <a:br>
              <a:rPr lang="en-US" sz="3100" dirty="0"/>
            </a:br>
            <a:r>
              <a:rPr lang="en-US" sz="3300" dirty="0">
                <a:hlinkClick r:id="rId2"/>
              </a:rPr>
              <a:t>https://github.com/csosto-pk/tls-suppress-intermediates</a:t>
            </a:r>
            <a:r>
              <a:rPr lang="en-US" sz="3300" dirty="0"/>
              <a:t> </a:t>
            </a:r>
          </a:p>
        </p:txBody>
      </p:sp>
      <p:sp>
        <p:nvSpPr>
          <p:cNvPr id="3" name="Subtitle 2">
            <a:extLst>
              <a:ext uri="{FF2B5EF4-FFF2-40B4-BE49-F238E27FC236}">
                <a16:creationId xmlns:a16="http://schemas.microsoft.com/office/drawing/2014/main" id="{FFD8FEE6-9A94-4EAE-973D-46C0479946C7}"/>
              </a:ext>
            </a:extLst>
          </p:cNvPr>
          <p:cNvSpPr>
            <a:spLocks noGrp="1"/>
          </p:cNvSpPr>
          <p:nvPr>
            <p:ph type="subTitle" idx="1"/>
          </p:nvPr>
        </p:nvSpPr>
        <p:spPr>
          <a:xfrm>
            <a:off x="1524000" y="4199198"/>
            <a:ext cx="9144000" cy="1655762"/>
          </a:xfrm>
        </p:spPr>
        <p:txBody>
          <a:bodyPr>
            <a:normAutofit lnSpcReduction="10000"/>
          </a:bodyPr>
          <a:lstStyle/>
          <a:p>
            <a:pPr algn="l"/>
            <a:r>
              <a:rPr lang="en-US" dirty="0"/>
              <a:t>Martin (Mozilla)</a:t>
            </a:r>
          </a:p>
          <a:p>
            <a:pPr algn="l"/>
            <a:r>
              <a:rPr lang="en-US" b="1" dirty="0"/>
              <a:t>Panos</a:t>
            </a:r>
            <a:r>
              <a:rPr lang="en-US" dirty="0"/>
              <a:t> (AWS)</a:t>
            </a:r>
          </a:p>
          <a:p>
            <a:pPr algn="l"/>
            <a:r>
              <a:rPr lang="en-US" dirty="0"/>
              <a:t>Cameron (AWS)</a:t>
            </a:r>
          </a:p>
          <a:p>
            <a:pPr algn="l"/>
            <a:r>
              <a:rPr lang="en-US" dirty="0"/>
              <a:t>Bas (Cloudflare)</a:t>
            </a:r>
          </a:p>
        </p:txBody>
      </p:sp>
    </p:spTree>
    <p:extLst>
      <p:ext uri="{BB962C8B-B14F-4D97-AF65-F5344CB8AC3E}">
        <p14:creationId xmlns:p14="http://schemas.microsoft.com/office/powerpoint/2010/main" val="3322276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ACA0C-A10B-45F9-83EA-A498F633C7AE}"/>
              </a:ext>
            </a:extLst>
          </p:cNvPr>
          <p:cNvSpPr>
            <a:spLocks noGrp="1"/>
          </p:cNvSpPr>
          <p:nvPr>
            <p:ph type="title"/>
          </p:nvPr>
        </p:nvSpPr>
        <p:spPr/>
        <p:txBody>
          <a:bodyPr/>
          <a:lstStyle/>
          <a:p>
            <a:r>
              <a:rPr lang="en-US" dirty="0"/>
              <a:t>Problem: TLS is heavy in auth data</a:t>
            </a:r>
          </a:p>
        </p:txBody>
      </p:sp>
      <p:sp>
        <p:nvSpPr>
          <p:cNvPr id="3" name="Content Placeholder 2">
            <a:extLst>
              <a:ext uri="{FF2B5EF4-FFF2-40B4-BE49-F238E27FC236}">
                <a16:creationId xmlns:a16="http://schemas.microsoft.com/office/drawing/2014/main" id="{433C76E5-E4A5-4668-8822-F0297AF9F113}"/>
              </a:ext>
            </a:extLst>
          </p:cNvPr>
          <p:cNvSpPr>
            <a:spLocks noGrp="1"/>
          </p:cNvSpPr>
          <p:nvPr>
            <p:ph idx="1"/>
          </p:nvPr>
        </p:nvSpPr>
        <p:spPr/>
        <p:txBody>
          <a:bodyPr>
            <a:normAutofit lnSpcReduction="10000"/>
          </a:bodyPr>
          <a:lstStyle/>
          <a:p>
            <a:r>
              <a:rPr lang="en-US" dirty="0"/>
              <a:t>TLS includes a few Sigs &amp; PKs</a:t>
            </a:r>
          </a:p>
          <a:p>
            <a:pPr lvl="1"/>
            <a:r>
              <a:rPr lang="en-US" dirty="0"/>
              <a:t>(x+1) Sigs + (x+1) Public Keys, where x is the # of ICAs in the chain</a:t>
            </a:r>
          </a:p>
          <a:p>
            <a:pPr lvl="1"/>
            <a:r>
              <a:rPr lang="en-US" dirty="0"/>
              <a:t>1 </a:t>
            </a:r>
            <a:r>
              <a:rPr lang="en-US" dirty="0" err="1"/>
              <a:t>CertificateVerify</a:t>
            </a:r>
            <a:r>
              <a:rPr lang="en-US" dirty="0"/>
              <a:t> signature </a:t>
            </a:r>
          </a:p>
          <a:p>
            <a:pPr lvl="1"/>
            <a:r>
              <a:rPr lang="en-US" dirty="0"/>
              <a:t>2+ SCT signatures (</a:t>
            </a:r>
            <a:r>
              <a:rPr lang="en-US" dirty="0" err="1"/>
              <a:t>WebPKI</a:t>
            </a:r>
            <a:r>
              <a:rPr lang="en-US" dirty="0"/>
              <a:t>)</a:t>
            </a:r>
          </a:p>
          <a:p>
            <a:pPr lvl="1"/>
            <a:r>
              <a:rPr lang="en-US" dirty="0"/>
              <a:t>1 OCSP signature (sometimes)</a:t>
            </a:r>
          </a:p>
          <a:p>
            <a:r>
              <a:rPr lang="en-US" dirty="0"/>
              <a:t>Issues</a:t>
            </a:r>
          </a:p>
          <a:p>
            <a:pPr lvl="1"/>
            <a:r>
              <a:rPr lang="en-US" dirty="0"/>
              <a:t>Post-quantum Signature and Public Key sizes </a:t>
            </a:r>
          </a:p>
          <a:p>
            <a:pPr lvl="2"/>
            <a:r>
              <a:rPr lang="en-US" dirty="0"/>
              <a:t>can lead to 10+ KB auth data size increases </a:t>
            </a:r>
          </a:p>
          <a:p>
            <a:pPr lvl="2"/>
            <a:r>
              <a:rPr lang="en-US" dirty="0"/>
              <a:t>will introduce at least one round-trip in QUIC</a:t>
            </a:r>
          </a:p>
          <a:p>
            <a:pPr lvl="1"/>
            <a:r>
              <a:rPr lang="en-US" dirty="0">
                <a:hlinkClick r:id="rId3"/>
              </a:rPr>
              <a:t>draft-</a:t>
            </a:r>
            <a:r>
              <a:rPr lang="en-US" dirty="0" err="1">
                <a:hlinkClick r:id="rId3"/>
              </a:rPr>
              <a:t>ietf</a:t>
            </a:r>
            <a:r>
              <a:rPr lang="en-US" dirty="0">
                <a:hlinkClick r:id="rId3"/>
              </a:rPr>
              <a:t>-emu-</a:t>
            </a:r>
            <a:r>
              <a:rPr lang="en-US" dirty="0" err="1">
                <a:hlinkClick r:id="rId3"/>
              </a:rPr>
              <a:t>eaptlscert</a:t>
            </a:r>
            <a:r>
              <a:rPr lang="en-US" dirty="0"/>
              <a:t> and </a:t>
            </a:r>
            <a:r>
              <a:rPr lang="en-US" dirty="0">
                <a:hlinkClick r:id="rId4"/>
              </a:rPr>
              <a:t>draft-ietf-emu-eap-tls13</a:t>
            </a:r>
            <a:endParaRPr lang="en-US" dirty="0"/>
          </a:p>
          <a:p>
            <a:pPr lvl="1"/>
            <a:r>
              <a:rPr lang="en-US" dirty="0"/>
              <a:t>Wi-SUN Field Area Networks, IEEE 802.15.4 mesh networks </a:t>
            </a:r>
          </a:p>
        </p:txBody>
      </p:sp>
    </p:spTree>
    <p:extLst>
      <p:ext uri="{BB962C8B-B14F-4D97-AF65-F5344CB8AC3E}">
        <p14:creationId xmlns:p14="http://schemas.microsoft.com/office/powerpoint/2010/main" val="3673348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7C199-AD42-4CD2-AEE1-783DA8D43AD0}"/>
              </a:ext>
            </a:extLst>
          </p:cNvPr>
          <p:cNvSpPr>
            <a:spLocks noGrp="1"/>
          </p:cNvSpPr>
          <p:nvPr>
            <p:ph type="title"/>
          </p:nvPr>
        </p:nvSpPr>
        <p:spPr/>
        <p:txBody>
          <a:bodyPr/>
          <a:lstStyle/>
          <a:p>
            <a:r>
              <a:rPr lang="en-US" dirty="0"/>
              <a:t>Big certificate chains slow down TLS </a:t>
            </a:r>
          </a:p>
        </p:txBody>
      </p:sp>
      <p:sp>
        <p:nvSpPr>
          <p:cNvPr id="3" name="Content Placeholder 2">
            <a:extLst>
              <a:ext uri="{FF2B5EF4-FFF2-40B4-BE49-F238E27FC236}">
                <a16:creationId xmlns:a16="http://schemas.microsoft.com/office/drawing/2014/main" id="{FD61D829-ABAD-46A3-A441-A9FE2D7DD4E8}"/>
              </a:ext>
            </a:extLst>
          </p:cNvPr>
          <p:cNvSpPr>
            <a:spLocks noGrp="1"/>
          </p:cNvSpPr>
          <p:nvPr>
            <p:ph idx="1"/>
          </p:nvPr>
        </p:nvSpPr>
        <p:spPr/>
        <p:txBody>
          <a:bodyPr/>
          <a:lstStyle/>
          <a:p>
            <a:pPr marL="285750" indent="-285750"/>
            <a:r>
              <a:rPr lang="en-US" sz="2400" dirty="0">
                <a:hlinkClick r:id="rId2"/>
              </a:rPr>
              <a:t>ia.cr/2020/071</a:t>
            </a:r>
            <a:r>
              <a:rPr lang="en-US" sz="2400" dirty="0"/>
              <a:t>, </a:t>
            </a:r>
            <a:r>
              <a:rPr lang="en-US" sz="2400" dirty="0">
                <a:hlinkClick r:id="rId3"/>
              </a:rPr>
              <a:t>dl.acm.org/</a:t>
            </a:r>
            <a:r>
              <a:rPr lang="en-US" sz="2400" dirty="0" err="1">
                <a:hlinkClick r:id="rId3"/>
              </a:rPr>
              <a:t>doi</a:t>
            </a:r>
            <a:r>
              <a:rPr lang="en-US" sz="2400" dirty="0">
                <a:hlinkClick r:id="rId3"/>
              </a:rPr>
              <a:t>/10.1145/3386367.3431305</a:t>
            </a:r>
            <a:r>
              <a:rPr lang="en-US" sz="2400" dirty="0"/>
              <a:t> show that </a:t>
            </a:r>
          </a:p>
          <a:p>
            <a:pPr marL="1276310" lvl="1" indent="-285750"/>
            <a:r>
              <a:rPr lang="en-US" dirty="0"/>
              <a:t>cert chains exceeding TCP </a:t>
            </a:r>
            <a:r>
              <a:rPr lang="en-US" sz="2000" dirty="0" err="1">
                <a:latin typeface="Courier New" panose="02070309020205020404" pitchFamily="49" charset="0"/>
                <a:cs typeface="Courier New" panose="02070309020205020404" pitchFamily="49" charset="0"/>
              </a:rPr>
              <a:t>initcwnd</a:t>
            </a:r>
            <a:r>
              <a:rPr lang="en-US" dirty="0"/>
              <a:t> slow down the handshake (round-trips)</a:t>
            </a:r>
          </a:p>
          <a:p>
            <a:pPr marL="1276310" lvl="1" indent="-285750"/>
            <a:endParaRPr lang="en-US" dirty="0"/>
          </a:p>
          <a:p>
            <a:pPr marL="285750" indent="-285750"/>
            <a:r>
              <a:rPr lang="en-US" sz="2400" dirty="0">
                <a:hlinkClick r:id="rId4"/>
              </a:rPr>
              <a:t>ia.cr/2019/1447</a:t>
            </a:r>
            <a:r>
              <a:rPr lang="en-US" sz="2400" dirty="0"/>
              <a:t> shows that </a:t>
            </a:r>
          </a:p>
          <a:p>
            <a:pPr marL="1276310" lvl="1" indent="-285750"/>
            <a:r>
              <a:rPr lang="en-US" dirty="0"/>
              <a:t>Big certificate chains (even smaller than the TCP </a:t>
            </a:r>
            <a:r>
              <a:rPr lang="en-US" dirty="0" err="1">
                <a:latin typeface="Courier New" panose="02070309020205020404" pitchFamily="49" charset="0"/>
                <a:cs typeface="Courier New" panose="02070309020205020404" pitchFamily="49" charset="0"/>
              </a:rPr>
              <a:t>initcwnd</a:t>
            </a:r>
            <a:r>
              <a:rPr lang="en-US" dirty="0"/>
              <a:t>) slow down the handshake in lossy conditions. </a:t>
            </a:r>
          </a:p>
          <a:p>
            <a:pPr marL="1276310" lvl="1" indent="-285750"/>
            <a:endParaRPr lang="en-US" dirty="0"/>
          </a:p>
          <a:p>
            <a:pPr marL="285750" indent="-285750"/>
            <a:r>
              <a:rPr lang="en-US" sz="2400" dirty="0">
                <a:hlinkClick r:id="rId5"/>
              </a:rPr>
              <a:t>Cloudflare Blog</a:t>
            </a:r>
            <a:r>
              <a:rPr lang="en-US" sz="2400" dirty="0"/>
              <a:t> shows that &gt;9</a:t>
            </a:r>
            <a:r>
              <a:rPr lang="el-GR" sz="2400" dirty="0"/>
              <a:t>-10</a:t>
            </a:r>
            <a:r>
              <a:rPr lang="en-US" sz="2400" dirty="0"/>
              <a:t>KB cert chains (even with 30MSS </a:t>
            </a:r>
            <a:r>
              <a:rPr lang="en-US" sz="2400" dirty="0" err="1">
                <a:latin typeface="Courier New" panose="02070309020205020404" pitchFamily="49" charset="0"/>
                <a:cs typeface="Courier New" panose="02070309020205020404" pitchFamily="49" charset="0"/>
              </a:rPr>
              <a:t>initcwnd</a:t>
            </a:r>
            <a:r>
              <a:rPr lang="en-US" sz="2400" dirty="0"/>
              <a:t>) leads to double digit slowdown</a:t>
            </a:r>
          </a:p>
          <a:p>
            <a:endParaRPr lang="en-US" dirty="0"/>
          </a:p>
        </p:txBody>
      </p:sp>
    </p:spTree>
    <p:extLst>
      <p:ext uri="{BB962C8B-B14F-4D97-AF65-F5344CB8AC3E}">
        <p14:creationId xmlns:p14="http://schemas.microsoft.com/office/powerpoint/2010/main" val="3100180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57F88-AB3C-4567-A78A-BFF241DD4CA6}"/>
              </a:ext>
            </a:extLst>
          </p:cNvPr>
          <p:cNvSpPr>
            <a:spLocks noGrp="1"/>
          </p:cNvSpPr>
          <p:nvPr>
            <p:ph type="title"/>
          </p:nvPr>
        </p:nvSpPr>
        <p:spPr/>
        <p:txBody>
          <a:bodyPr/>
          <a:lstStyle/>
          <a:p>
            <a:r>
              <a:rPr lang="en-US" dirty="0"/>
              <a:t>PQ TLS authentication data (in KB)</a:t>
            </a:r>
          </a:p>
        </p:txBody>
      </p:sp>
      <p:sp>
        <p:nvSpPr>
          <p:cNvPr id="3" name="Content Placeholder 2">
            <a:extLst>
              <a:ext uri="{FF2B5EF4-FFF2-40B4-BE49-F238E27FC236}">
                <a16:creationId xmlns:a16="http://schemas.microsoft.com/office/drawing/2014/main" id="{87766F1B-E79F-454F-9168-97E2535B1855}"/>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D16E00BF-AACD-4704-9529-1B9B930CE924}"/>
              </a:ext>
            </a:extLst>
          </p:cNvPr>
          <p:cNvGraphicFramePr>
            <a:graphicFrameLocks/>
          </p:cNvGraphicFramePr>
          <p:nvPr>
            <p:extLst>
              <p:ext uri="{D42A27DB-BD31-4B8C-83A1-F6EECF244321}">
                <p14:modId xmlns:p14="http://schemas.microsoft.com/office/powerpoint/2010/main" val="3386027372"/>
              </p:ext>
            </p:extLst>
          </p:nvPr>
        </p:nvGraphicFramePr>
        <p:xfrm>
          <a:off x="1517129" y="1613535"/>
          <a:ext cx="8705461" cy="4775518"/>
        </p:xfrm>
        <a:graphic>
          <a:graphicData uri="http://schemas.openxmlformats.org/drawingml/2006/table">
            <a:tbl>
              <a:tblPr firstRow="1" firstCol="1" bandRow="1">
                <a:tableStyleId>{5C22544A-7EE6-4342-B048-85BDC9FD1C3A}</a:tableStyleId>
              </a:tblPr>
              <a:tblGrid>
                <a:gridCol w="1752600">
                  <a:extLst>
                    <a:ext uri="{9D8B030D-6E8A-4147-A177-3AD203B41FA5}">
                      <a16:colId xmlns:a16="http://schemas.microsoft.com/office/drawing/2014/main" val="1253985252"/>
                    </a:ext>
                  </a:extLst>
                </a:gridCol>
                <a:gridCol w="1530020">
                  <a:extLst>
                    <a:ext uri="{9D8B030D-6E8A-4147-A177-3AD203B41FA5}">
                      <a16:colId xmlns:a16="http://schemas.microsoft.com/office/drawing/2014/main" val="4261449279"/>
                    </a:ext>
                  </a:extLst>
                </a:gridCol>
                <a:gridCol w="1607574">
                  <a:extLst>
                    <a:ext uri="{9D8B030D-6E8A-4147-A177-3AD203B41FA5}">
                      <a16:colId xmlns:a16="http://schemas.microsoft.com/office/drawing/2014/main" val="1669244666"/>
                    </a:ext>
                  </a:extLst>
                </a:gridCol>
                <a:gridCol w="1418854">
                  <a:extLst>
                    <a:ext uri="{9D8B030D-6E8A-4147-A177-3AD203B41FA5}">
                      <a16:colId xmlns:a16="http://schemas.microsoft.com/office/drawing/2014/main" val="1433315777"/>
                    </a:ext>
                  </a:extLst>
                </a:gridCol>
                <a:gridCol w="2396413">
                  <a:extLst>
                    <a:ext uri="{9D8B030D-6E8A-4147-A177-3AD203B41FA5}">
                      <a16:colId xmlns:a16="http://schemas.microsoft.com/office/drawing/2014/main" val="4217571057"/>
                    </a:ext>
                  </a:extLst>
                </a:gridCol>
              </a:tblGrid>
              <a:tr h="3725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ctr"/>
                      <a:r>
                        <a:rPr lang="en-US" dirty="0"/>
                        <a:t>1 ICA</a:t>
                      </a:r>
                    </a:p>
                  </a:txBody>
                  <a:tcPr anchor="ctr"/>
                </a:tc>
                <a:tc>
                  <a:txBody>
                    <a:bodyPr/>
                    <a:lstStyle/>
                    <a:p>
                      <a:pPr algn="ctr"/>
                      <a:r>
                        <a:rPr lang="en-US" dirty="0"/>
                        <a:t>2 ICAs</a:t>
                      </a:r>
                    </a:p>
                  </a:txBody>
                  <a:tcPr anchor="ctr"/>
                </a:tc>
                <a:tc>
                  <a:txBody>
                    <a:bodyPr/>
                    <a:lstStyle/>
                    <a:p>
                      <a:pPr algn="ctr"/>
                      <a:r>
                        <a:rPr lang="en-US" dirty="0"/>
                        <a:t>3 ICAs</a:t>
                      </a:r>
                    </a:p>
                  </a:txBody>
                  <a:tcPr anchor="ctr"/>
                </a:tc>
                <a:tc>
                  <a:txBody>
                    <a:bodyPr/>
                    <a:lstStyle/>
                    <a:p>
                      <a:pPr algn="ctr"/>
                      <a:r>
                        <a:rPr lang="en-US" dirty="0"/>
                        <a:t>NIST PQ Signature</a:t>
                      </a:r>
                    </a:p>
                  </a:txBody>
                  <a:tcPr/>
                </a:tc>
                <a:extLst>
                  <a:ext uri="{0D108BD9-81ED-4DB2-BD59-A6C34878D82A}">
                    <a16:rowId xmlns:a16="http://schemas.microsoft.com/office/drawing/2014/main" val="3832094615"/>
                  </a:ext>
                </a:extLst>
              </a:tr>
              <a:tr h="367486">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TLS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(no SCTs,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no OCSP staples)</a:t>
                      </a:r>
                    </a:p>
                  </a:txBody>
                  <a:tcPr anchor="ctr"/>
                </a:tc>
                <a:tc>
                  <a:txBody>
                    <a:bodyPr/>
                    <a:lstStyle/>
                    <a:p>
                      <a:pPr algn="ctr" fontAlgn="b"/>
                      <a:r>
                        <a:rPr lang="en-US" sz="1800" b="0" i="0" u="none" strike="noStrike" dirty="0">
                          <a:solidFill>
                            <a:srgbClr val="000000"/>
                          </a:solidFill>
                          <a:effectLst/>
                          <a:latin typeface="+mn-lt"/>
                        </a:rPr>
                        <a:t>8.77</a:t>
                      </a:r>
                    </a:p>
                  </a:txBody>
                  <a:tcPr marL="7620" marR="7620" marT="7620" marB="0" anchor="b"/>
                </a:tc>
                <a:tc>
                  <a:txBody>
                    <a:bodyPr/>
                    <a:lstStyle/>
                    <a:p>
                      <a:pPr algn="ctr" fontAlgn="b"/>
                      <a:r>
                        <a:rPr lang="en-US" sz="1800" b="0" i="0" u="none" strike="noStrike">
                          <a:solidFill>
                            <a:srgbClr val="000000"/>
                          </a:solidFill>
                          <a:effectLst/>
                          <a:latin typeface="+mn-lt"/>
                        </a:rPr>
                        <a:t>11.94</a:t>
                      </a:r>
                    </a:p>
                  </a:txBody>
                  <a:tcPr marL="7620" marR="7620" marT="7620" marB="0" anchor="b"/>
                </a:tc>
                <a:tc>
                  <a:txBody>
                    <a:bodyPr/>
                    <a:lstStyle/>
                    <a:p>
                      <a:pPr algn="ctr" fontAlgn="b"/>
                      <a:r>
                        <a:rPr lang="en-US" sz="1800" b="0" i="0" u="none" strike="noStrike">
                          <a:solidFill>
                            <a:srgbClr val="000000"/>
                          </a:solidFill>
                          <a:effectLst/>
                          <a:latin typeface="+mn-lt"/>
                        </a:rPr>
                        <a:t>15.12</a:t>
                      </a:r>
                    </a:p>
                  </a:txBody>
                  <a:tcPr marL="7620" marR="7620" marT="7620" marB="0" anchor="b"/>
                </a:tc>
                <a:tc>
                  <a:txBody>
                    <a:bodyPr/>
                    <a:lstStyle/>
                    <a:p>
                      <a:pPr algn="ctr"/>
                      <a:r>
                        <a:rPr lang="en-US" sz="1800" dirty="0">
                          <a:latin typeface="+mn-lt"/>
                        </a:rPr>
                        <a:t>Dilithium-2</a:t>
                      </a:r>
                    </a:p>
                  </a:txBody>
                  <a:tcPr/>
                </a:tc>
                <a:extLst>
                  <a:ext uri="{0D108BD9-81ED-4DB2-BD59-A6C34878D82A}">
                    <a16:rowId xmlns:a16="http://schemas.microsoft.com/office/drawing/2014/main" val="687941987"/>
                  </a:ext>
                </a:extLst>
              </a:tr>
              <a:tr h="367486">
                <a:tc vMerge="1">
                  <a:txBody>
                    <a:bodyPr/>
                    <a:lstStyle/>
                    <a:p>
                      <a:endParaRPr lang="en-US"/>
                    </a:p>
                  </a:txBody>
                  <a:tcPr/>
                </a:tc>
                <a:tc>
                  <a:txBody>
                    <a:bodyPr/>
                    <a:lstStyle/>
                    <a:p>
                      <a:pPr algn="ctr" fontAlgn="b"/>
                      <a:r>
                        <a:rPr lang="en-US" sz="1800" b="0" i="0" u="none" strike="noStrike" dirty="0">
                          <a:solidFill>
                            <a:srgbClr val="000000"/>
                          </a:solidFill>
                          <a:effectLst/>
                          <a:latin typeface="+mn-lt"/>
                        </a:rPr>
                        <a:t>3.76</a:t>
                      </a:r>
                    </a:p>
                  </a:txBody>
                  <a:tcPr marL="7620" marR="7620" marT="7620" marB="0" anchor="b"/>
                </a:tc>
                <a:tc>
                  <a:txBody>
                    <a:bodyPr/>
                    <a:lstStyle/>
                    <a:p>
                      <a:pPr algn="ctr" fontAlgn="b"/>
                      <a:r>
                        <a:rPr lang="en-US" sz="1800" b="0" i="0" u="none" strike="noStrike" dirty="0">
                          <a:solidFill>
                            <a:srgbClr val="000000"/>
                          </a:solidFill>
                          <a:effectLst/>
                          <a:latin typeface="+mn-lt"/>
                        </a:rPr>
                        <a:t>5.31</a:t>
                      </a:r>
                    </a:p>
                  </a:txBody>
                  <a:tcPr marL="7620" marR="7620" marT="7620" marB="0" anchor="b"/>
                </a:tc>
                <a:tc>
                  <a:txBody>
                    <a:bodyPr/>
                    <a:lstStyle/>
                    <a:p>
                      <a:pPr algn="ctr" fontAlgn="b"/>
                      <a:r>
                        <a:rPr lang="en-US" sz="1800" b="0" i="0" u="none" strike="noStrike">
                          <a:solidFill>
                            <a:srgbClr val="000000"/>
                          </a:solidFill>
                          <a:effectLst/>
                          <a:latin typeface="+mn-lt"/>
                        </a:rPr>
                        <a:t>6.86</a:t>
                      </a:r>
                    </a:p>
                  </a:txBody>
                  <a:tcPr marL="7620" marR="7620" marT="7620" marB="0" anchor="b"/>
                </a:tc>
                <a:tc>
                  <a:txBody>
                    <a:bodyPr/>
                    <a:lstStyle/>
                    <a:p>
                      <a:pPr algn="ctr"/>
                      <a:r>
                        <a:rPr lang="en-US" sz="1800" dirty="0">
                          <a:latin typeface="+mn-lt"/>
                        </a:rPr>
                        <a:t>Falcon-512</a:t>
                      </a:r>
                    </a:p>
                  </a:txBody>
                  <a:tcPr/>
                </a:tc>
                <a:extLst>
                  <a:ext uri="{0D108BD9-81ED-4DB2-BD59-A6C34878D82A}">
                    <a16:rowId xmlns:a16="http://schemas.microsoft.com/office/drawing/2014/main" val="3616615826"/>
                  </a:ext>
                </a:extLst>
              </a:tr>
              <a:tr h="367486">
                <a:tc vMerge="1">
                  <a:txBody>
                    <a:bodyPr/>
                    <a:lstStyle/>
                    <a:p>
                      <a:endParaRPr lang="en-US"/>
                    </a:p>
                  </a:txBody>
                  <a:tcPr/>
                </a:tc>
                <a:tc>
                  <a:txBody>
                    <a:bodyPr/>
                    <a:lstStyle/>
                    <a:p>
                      <a:pPr algn="ctr" fontAlgn="b"/>
                      <a:r>
                        <a:rPr lang="en-US" sz="1800" b="0" i="0" u="none" strike="sngStrike" dirty="0">
                          <a:solidFill>
                            <a:srgbClr val="000000"/>
                          </a:solidFill>
                          <a:effectLst/>
                          <a:latin typeface="+mn-lt"/>
                        </a:rPr>
                        <a:t>89.12</a:t>
                      </a:r>
                    </a:p>
                  </a:txBody>
                  <a:tcPr marL="7620" marR="7620" marT="7620" marB="0" anchor="b"/>
                </a:tc>
                <a:tc>
                  <a:txBody>
                    <a:bodyPr/>
                    <a:lstStyle/>
                    <a:p>
                      <a:pPr algn="ctr" fontAlgn="b"/>
                      <a:r>
                        <a:rPr lang="en-US" sz="1800" b="0" i="0" u="none" strike="sngStrike">
                          <a:solidFill>
                            <a:srgbClr val="000000"/>
                          </a:solidFill>
                          <a:effectLst/>
                          <a:latin typeface="+mn-lt"/>
                        </a:rPr>
                        <a:t>133.64</a:t>
                      </a:r>
                    </a:p>
                  </a:txBody>
                  <a:tcPr marL="7620" marR="7620" marT="7620" marB="0" anchor="b"/>
                </a:tc>
                <a:tc>
                  <a:txBody>
                    <a:bodyPr/>
                    <a:lstStyle/>
                    <a:p>
                      <a:pPr algn="ctr" fontAlgn="b"/>
                      <a:r>
                        <a:rPr lang="en-US" sz="1800" b="0" i="0" u="none" strike="sngStrike" dirty="0">
                          <a:solidFill>
                            <a:srgbClr val="000000"/>
                          </a:solidFill>
                          <a:effectLst/>
                          <a:latin typeface="+mn-lt"/>
                        </a:rPr>
                        <a:t>178.16</a:t>
                      </a:r>
                    </a:p>
                  </a:txBody>
                  <a:tcPr marL="7620" marR="7620" marT="7620" marB="0" anchor="b"/>
                </a:tc>
                <a:tc>
                  <a:txBody>
                    <a:bodyPr/>
                    <a:lstStyle/>
                    <a:p>
                      <a:pPr algn="ctr"/>
                      <a:r>
                        <a:rPr lang="en-US" sz="1800" strike="sngStrike" dirty="0">
                          <a:latin typeface="+mn-lt"/>
                        </a:rPr>
                        <a:t>Rainbow-I(</a:t>
                      </a:r>
                      <a:r>
                        <a:rPr lang="en-US" sz="1800" strike="sngStrike" dirty="0" err="1">
                          <a:latin typeface="+mn-lt"/>
                        </a:rPr>
                        <a:t>cz</a:t>
                      </a:r>
                      <a:r>
                        <a:rPr lang="en-US" sz="1800" strike="sngStrike" dirty="0">
                          <a:latin typeface="+mn-lt"/>
                        </a:rPr>
                        <a:t>)</a:t>
                      </a:r>
                    </a:p>
                  </a:txBody>
                  <a:tcPr/>
                </a:tc>
                <a:extLst>
                  <a:ext uri="{0D108BD9-81ED-4DB2-BD59-A6C34878D82A}">
                    <a16:rowId xmlns:a16="http://schemas.microsoft.com/office/drawing/2014/main" val="2372735652"/>
                  </a:ext>
                </a:extLst>
              </a:tr>
              <a:tr h="367486">
                <a:tc vMerge="1">
                  <a:txBody>
                    <a:bodyPr/>
                    <a:lstStyle/>
                    <a:p>
                      <a:endParaRPr lang="en-US"/>
                    </a:p>
                  </a:txBody>
                  <a:tcPr/>
                </a:tc>
                <a:tc>
                  <a:txBody>
                    <a:bodyPr/>
                    <a:lstStyle/>
                    <a:p>
                      <a:pPr algn="ctr" fontAlgn="b"/>
                      <a:r>
                        <a:rPr lang="en-US" sz="1800" b="0" i="0" u="none" strike="noStrike" dirty="0">
                          <a:solidFill>
                            <a:srgbClr val="000000"/>
                          </a:solidFill>
                          <a:effectLst/>
                          <a:latin typeface="+mn-lt"/>
                        </a:rPr>
                        <a:t>20.44</a:t>
                      </a:r>
                    </a:p>
                  </a:txBody>
                  <a:tcPr marL="7620" marR="7620" marT="7620" marB="0" anchor="b"/>
                </a:tc>
                <a:tc>
                  <a:txBody>
                    <a:bodyPr/>
                    <a:lstStyle/>
                    <a:p>
                      <a:pPr algn="ctr" fontAlgn="b"/>
                      <a:r>
                        <a:rPr lang="en-US" sz="1800" b="0" i="0" u="none" strike="noStrike" dirty="0">
                          <a:solidFill>
                            <a:srgbClr val="000000"/>
                          </a:solidFill>
                          <a:effectLst/>
                          <a:latin typeface="+mn-lt"/>
                        </a:rPr>
                        <a:t>26.73</a:t>
                      </a:r>
                    </a:p>
                  </a:txBody>
                  <a:tcPr marL="7620" marR="7620" marT="7620" marB="0" anchor="b"/>
                </a:tc>
                <a:tc>
                  <a:txBody>
                    <a:bodyPr/>
                    <a:lstStyle/>
                    <a:p>
                      <a:pPr algn="ctr" fontAlgn="b"/>
                      <a:r>
                        <a:rPr lang="en-US" sz="1800" b="0" i="0" u="none" strike="noStrike" dirty="0">
                          <a:solidFill>
                            <a:srgbClr val="000000"/>
                          </a:solidFill>
                          <a:effectLst/>
                          <a:latin typeface="+mn-lt"/>
                        </a:rPr>
                        <a:t>33.02</a:t>
                      </a:r>
                    </a:p>
                  </a:txBody>
                  <a:tcPr marL="7620" marR="7620" marT="7620" marB="0"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mn-lt"/>
                        </a:rPr>
                        <a:t>SPHINCS</a:t>
                      </a:r>
                      <a:r>
                        <a:rPr lang="en-US" sz="1800" baseline="30000" dirty="0">
                          <a:latin typeface="+mn-lt"/>
                        </a:rPr>
                        <a:t>+</a:t>
                      </a:r>
                      <a:r>
                        <a:rPr lang="en-US" sz="1800" dirty="0">
                          <a:latin typeface="+mn-lt"/>
                        </a:rPr>
                        <a:t>-128s</a:t>
                      </a:r>
                    </a:p>
                  </a:txBody>
                  <a:tcPr/>
                </a:tc>
                <a:extLst>
                  <a:ext uri="{0D108BD9-81ED-4DB2-BD59-A6C34878D82A}">
                    <a16:rowId xmlns:a16="http://schemas.microsoft.com/office/drawing/2014/main" val="3520822024"/>
                  </a:ext>
                </a:extLst>
              </a:tr>
              <a:tr h="367486">
                <a:tc rowSpan="4">
                  <a:txBody>
                    <a:bodyPr/>
                    <a:lstStyle/>
                    <a:p>
                      <a:pPr algn="ctr"/>
                      <a:r>
                        <a:rPr lang="en-US" sz="2000" strike="noStrike" dirty="0"/>
                        <a:t>Web </a:t>
                      </a:r>
                    </a:p>
                    <a:p>
                      <a:pPr algn="ctr"/>
                      <a:r>
                        <a:rPr lang="en-US" sz="2000" strike="noStrike" dirty="0"/>
                        <a:t>(SCTs, </a:t>
                      </a:r>
                    </a:p>
                    <a:p>
                      <a:pPr algn="ctr"/>
                      <a:r>
                        <a:rPr lang="en-US" sz="2000" strike="noStrike" dirty="0"/>
                        <a:t>no OCSP staples) </a:t>
                      </a:r>
                    </a:p>
                  </a:txBody>
                  <a:tcPr anchor="ctr"/>
                </a:tc>
                <a:tc>
                  <a:txBody>
                    <a:bodyPr/>
                    <a:lstStyle/>
                    <a:p>
                      <a:pPr algn="ctr" fontAlgn="b"/>
                      <a:r>
                        <a:rPr lang="en-US" sz="1800" b="0" i="0" u="none" strike="noStrike" dirty="0">
                          <a:solidFill>
                            <a:srgbClr val="000000"/>
                          </a:solidFill>
                          <a:effectLst/>
                          <a:latin typeface="+mn-lt"/>
                        </a:rPr>
                        <a:t>12.40</a:t>
                      </a:r>
                    </a:p>
                  </a:txBody>
                  <a:tcPr marL="7620" marR="7620" marT="7620" marB="0" anchor="b"/>
                </a:tc>
                <a:tc>
                  <a:txBody>
                    <a:bodyPr/>
                    <a:lstStyle/>
                    <a:p>
                      <a:pPr algn="ctr" fontAlgn="b"/>
                      <a:r>
                        <a:rPr lang="en-US" sz="1800" b="0" i="0" u="none" strike="noStrike" dirty="0">
                          <a:solidFill>
                            <a:srgbClr val="000000"/>
                          </a:solidFill>
                          <a:effectLst/>
                          <a:latin typeface="+mn-lt"/>
                        </a:rPr>
                        <a:t>15.57</a:t>
                      </a:r>
                    </a:p>
                  </a:txBody>
                  <a:tcPr marL="7620" marR="7620" marT="7620" marB="0" anchor="b"/>
                </a:tc>
                <a:tc>
                  <a:txBody>
                    <a:bodyPr/>
                    <a:lstStyle/>
                    <a:p>
                      <a:pPr algn="ctr" fontAlgn="b"/>
                      <a:r>
                        <a:rPr lang="en-US" sz="1800" b="0" i="0" u="none" strike="noStrike">
                          <a:solidFill>
                            <a:srgbClr val="000000"/>
                          </a:solidFill>
                          <a:effectLst/>
                          <a:latin typeface="+mn-lt"/>
                        </a:rPr>
                        <a:t>18.75</a:t>
                      </a:r>
                    </a:p>
                  </a:txBody>
                  <a:tcPr marL="7620" marR="7620" marT="7620" marB="0" anchor="b"/>
                </a:tc>
                <a:tc>
                  <a:txBody>
                    <a:bodyPr/>
                    <a:lstStyle/>
                    <a:p>
                      <a:pPr algn="ctr"/>
                      <a:r>
                        <a:rPr lang="en-US" sz="1800" dirty="0">
                          <a:latin typeface="+mn-lt"/>
                        </a:rPr>
                        <a:t>Dilithium-2</a:t>
                      </a:r>
                    </a:p>
                  </a:txBody>
                  <a:tcPr/>
                </a:tc>
                <a:extLst>
                  <a:ext uri="{0D108BD9-81ED-4DB2-BD59-A6C34878D82A}">
                    <a16:rowId xmlns:a16="http://schemas.microsoft.com/office/drawing/2014/main" val="3490427874"/>
                  </a:ext>
                </a:extLst>
              </a:tr>
              <a:tr h="367486">
                <a:tc vMerge="1">
                  <a:txBody>
                    <a:bodyPr/>
                    <a:lstStyle/>
                    <a:p>
                      <a:endParaRPr lang="en-US"/>
                    </a:p>
                  </a:txBody>
                  <a:tcPr/>
                </a:tc>
                <a:tc>
                  <a:txBody>
                    <a:bodyPr/>
                    <a:lstStyle/>
                    <a:p>
                      <a:pPr algn="ctr" fontAlgn="b"/>
                      <a:r>
                        <a:rPr lang="en-US" sz="1800" b="0" i="0" u="none" strike="noStrike" dirty="0">
                          <a:solidFill>
                            <a:srgbClr val="000000"/>
                          </a:solidFill>
                          <a:effectLst/>
                          <a:latin typeface="+mn-lt"/>
                        </a:rPr>
                        <a:t>4.76</a:t>
                      </a:r>
                    </a:p>
                  </a:txBody>
                  <a:tcPr marL="7620" marR="7620" marT="7620" marB="0" anchor="b"/>
                </a:tc>
                <a:tc>
                  <a:txBody>
                    <a:bodyPr/>
                    <a:lstStyle/>
                    <a:p>
                      <a:pPr algn="ctr" fontAlgn="b"/>
                      <a:r>
                        <a:rPr lang="en-US" sz="1800" b="0" i="0" u="none" strike="noStrike" dirty="0">
                          <a:solidFill>
                            <a:srgbClr val="000000"/>
                          </a:solidFill>
                          <a:effectLst/>
                          <a:latin typeface="+mn-lt"/>
                        </a:rPr>
                        <a:t>6.31</a:t>
                      </a:r>
                    </a:p>
                  </a:txBody>
                  <a:tcPr marL="7620" marR="7620" marT="7620" marB="0" anchor="b"/>
                </a:tc>
                <a:tc>
                  <a:txBody>
                    <a:bodyPr/>
                    <a:lstStyle/>
                    <a:p>
                      <a:pPr algn="ctr" fontAlgn="b"/>
                      <a:r>
                        <a:rPr lang="en-US" sz="1800" b="0" i="0" u="none" strike="noStrike" dirty="0">
                          <a:solidFill>
                            <a:srgbClr val="000000"/>
                          </a:solidFill>
                          <a:effectLst/>
                          <a:latin typeface="+mn-lt"/>
                        </a:rPr>
                        <a:t>7.85</a:t>
                      </a:r>
                    </a:p>
                  </a:txBody>
                  <a:tcPr marL="7620" marR="7620" marT="7620" marB="0" anchor="b"/>
                </a:tc>
                <a:tc>
                  <a:txBody>
                    <a:bodyPr/>
                    <a:lstStyle/>
                    <a:p>
                      <a:pPr algn="ctr"/>
                      <a:r>
                        <a:rPr lang="en-US" sz="1800" dirty="0">
                          <a:latin typeface="+mn-lt"/>
                        </a:rPr>
                        <a:t>Falcon-512</a:t>
                      </a:r>
                    </a:p>
                  </a:txBody>
                  <a:tcPr/>
                </a:tc>
                <a:extLst>
                  <a:ext uri="{0D108BD9-81ED-4DB2-BD59-A6C34878D82A}">
                    <a16:rowId xmlns:a16="http://schemas.microsoft.com/office/drawing/2014/main" val="1654481239"/>
                  </a:ext>
                </a:extLst>
              </a:tr>
              <a:tr h="367486">
                <a:tc vMerge="1">
                  <a:txBody>
                    <a:bodyPr/>
                    <a:lstStyle/>
                    <a:p>
                      <a:endParaRPr lang="en-US"/>
                    </a:p>
                  </a:txBody>
                  <a:tcPr/>
                </a:tc>
                <a:tc>
                  <a:txBody>
                    <a:bodyPr/>
                    <a:lstStyle/>
                    <a:p>
                      <a:pPr algn="ctr" fontAlgn="b"/>
                      <a:r>
                        <a:rPr lang="en-US" sz="1800" b="0" i="0" u="none" strike="sngStrike" dirty="0">
                          <a:solidFill>
                            <a:srgbClr val="000000"/>
                          </a:solidFill>
                          <a:effectLst/>
                          <a:latin typeface="+mn-lt"/>
                        </a:rPr>
                        <a:t>89.21</a:t>
                      </a:r>
                    </a:p>
                  </a:txBody>
                  <a:tcPr marL="7620" marR="7620" marT="7620" marB="0" anchor="b"/>
                </a:tc>
                <a:tc>
                  <a:txBody>
                    <a:bodyPr/>
                    <a:lstStyle/>
                    <a:p>
                      <a:pPr algn="ctr" fontAlgn="b"/>
                      <a:r>
                        <a:rPr lang="en-US" sz="1800" b="0" i="0" u="none" strike="sngStrike">
                          <a:solidFill>
                            <a:srgbClr val="000000"/>
                          </a:solidFill>
                          <a:effectLst/>
                          <a:latin typeface="+mn-lt"/>
                        </a:rPr>
                        <a:t>133.74</a:t>
                      </a:r>
                    </a:p>
                  </a:txBody>
                  <a:tcPr marL="7620" marR="7620" marT="7620" marB="0" anchor="b"/>
                </a:tc>
                <a:tc>
                  <a:txBody>
                    <a:bodyPr/>
                    <a:lstStyle/>
                    <a:p>
                      <a:pPr algn="ctr" fontAlgn="b"/>
                      <a:r>
                        <a:rPr lang="en-US" sz="1800" b="0" i="0" u="none" strike="sngStrike">
                          <a:solidFill>
                            <a:srgbClr val="000000"/>
                          </a:solidFill>
                          <a:effectLst/>
                          <a:latin typeface="+mn-lt"/>
                        </a:rPr>
                        <a:t>178.26</a:t>
                      </a:r>
                    </a:p>
                  </a:txBody>
                  <a:tcPr marL="7620" marR="7620" marT="7620" marB="0" anchor="b"/>
                </a:tc>
                <a:tc>
                  <a:txBody>
                    <a:bodyPr/>
                    <a:lstStyle/>
                    <a:p>
                      <a:pPr algn="ctr"/>
                      <a:r>
                        <a:rPr lang="en-US" sz="1800" strike="sngStrike" dirty="0">
                          <a:latin typeface="+mn-lt"/>
                        </a:rPr>
                        <a:t>Rainbow-I(</a:t>
                      </a:r>
                      <a:r>
                        <a:rPr lang="en-US" sz="1800" strike="sngStrike" dirty="0" err="1">
                          <a:latin typeface="+mn-lt"/>
                        </a:rPr>
                        <a:t>cz</a:t>
                      </a:r>
                      <a:r>
                        <a:rPr lang="en-US" sz="1800" strike="sngStrike" dirty="0">
                          <a:latin typeface="+mn-lt"/>
                        </a:rPr>
                        <a:t>)</a:t>
                      </a:r>
                    </a:p>
                  </a:txBody>
                  <a:tcPr/>
                </a:tc>
                <a:extLst>
                  <a:ext uri="{0D108BD9-81ED-4DB2-BD59-A6C34878D82A}">
                    <a16:rowId xmlns:a16="http://schemas.microsoft.com/office/drawing/2014/main" val="1947644443"/>
                  </a:ext>
                </a:extLst>
              </a:tr>
              <a:tr h="367486">
                <a:tc vMerge="1">
                  <a:txBody>
                    <a:bodyPr/>
                    <a:lstStyle/>
                    <a:p>
                      <a:endParaRPr lang="en-US"/>
                    </a:p>
                  </a:txBody>
                  <a:tcPr/>
                </a:tc>
                <a:tc>
                  <a:txBody>
                    <a:bodyPr/>
                    <a:lstStyle/>
                    <a:p>
                      <a:pPr algn="ctr" fontAlgn="b"/>
                      <a:r>
                        <a:rPr lang="en-US" sz="1800" b="0" i="0" u="none" strike="noStrike" dirty="0">
                          <a:solidFill>
                            <a:srgbClr val="000000"/>
                          </a:solidFill>
                          <a:effectLst/>
                          <a:latin typeface="+mn-lt"/>
                        </a:rPr>
                        <a:t>32.22</a:t>
                      </a:r>
                    </a:p>
                  </a:txBody>
                  <a:tcPr marL="7620" marR="7620" marT="7620" marB="0" anchor="b"/>
                </a:tc>
                <a:tc>
                  <a:txBody>
                    <a:bodyPr/>
                    <a:lstStyle/>
                    <a:p>
                      <a:pPr algn="ctr" fontAlgn="b"/>
                      <a:r>
                        <a:rPr lang="en-US" sz="1800" b="0" i="0" u="none" strike="noStrike" dirty="0">
                          <a:solidFill>
                            <a:srgbClr val="000000"/>
                          </a:solidFill>
                          <a:effectLst/>
                          <a:latin typeface="+mn-lt"/>
                        </a:rPr>
                        <a:t>38.51</a:t>
                      </a:r>
                    </a:p>
                  </a:txBody>
                  <a:tcPr marL="7620" marR="7620" marT="7620" marB="0" anchor="b"/>
                </a:tc>
                <a:tc>
                  <a:txBody>
                    <a:bodyPr/>
                    <a:lstStyle/>
                    <a:p>
                      <a:pPr algn="ctr" fontAlgn="b"/>
                      <a:r>
                        <a:rPr lang="en-US" sz="1800" b="0" i="0" u="none" strike="noStrike" dirty="0">
                          <a:solidFill>
                            <a:srgbClr val="000000"/>
                          </a:solidFill>
                          <a:effectLst/>
                          <a:latin typeface="+mn-lt"/>
                        </a:rPr>
                        <a:t>44.80</a:t>
                      </a:r>
                    </a:p>
                  </a:txBody>
                  <a:tcPr marL="7620" marR="7620" marT="7620" marB="0"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mn-lt"/>
                        </a:rPr>
                        <a:t>SPHINCS</a:t>
                      </a:r>
                      <a:r>
                        <a:rPr lang="en-US" sz="1800" baseline="30000" dirty="0">
                          <a:latin typeface="+mn-lt"/>
                        </a:rPr>
                        <a:t>+</a:t>
                      </a:r>
                      <a:r>
                        <a:rPr lang="en-US" sz="1800" dirty="0">
                          <a:latin typeface="+mn-lt"/>
                        </a:rPr>
                        <a:t>-128s</a:t>
                      </a:r>
                    </a:p>
                  </a:txBody>
                  <a:tcPr/>
                </a:tc>
                <a:extLst>
                  <a:ext uri="{0D108BD9-81ED-4DB2-BD59-A6C34878D82A}">
                    <a16:rowId xmlns:a16="http://schemas.microsoft.com/office/drawing/2014/main" val="3358612618"/>
                  </a:ext>
                </a:extLst>
              </a:tr>
              <a:tr h="160775">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Web </a:t>
                      </a:r>
                      <a:br>
                        <a:rPr lang="en-US" sz="2000" dirty="0"/>
                      </a:br>
                      <a:r>
                        <a:rPr lang="en-US" sz="2000" dirty="0"/>
                        <a:t>(SCTs, OCSP staples)</a:t>
                      </a:r>
                    </a:p>
                  </a:txBody>
                  <a:tcPr anchor="ctr"/>
                </a:tc>
                <a:tc>
                  <a:txBody>
                    <a:bodyPr/>
                    <a:lstStyle/>
                    <a:p>
                      <a:pPr algn="ctr" fontAlgn="b"/>
                      <a:r>
                        <a:rPr lang="en-US" sz="1800" b="0" i="0" u="none" strike="noStrike" dirty="0">
                          <a:solidFill>
                            <a:srgbClr val="000000"/>
                          </a:solidFill>
                          <a:effectLst/>
                          <a:latin typeface="+mn-lt"/>
                        </a:rPr>
                        <a:t>14.82</a:t>
                      </a:r>
                    </a:p>
                  </a:txBody>
                  <a:tcPr marL="7620" marR="7620" marT="7620" marB="0" anchor="b"/>
                </a:tc>
                <a:tc>
                  <a:txBody>
                    <a:bodyPr/>
                    <a:lstStyle/>
                    <a:p>
                      <a:pPr algn="ctr" fontAlgn="b"/>
                      <a:r>
                        <a:rPr lang="en-US" sz="1800" b="0" i="0" u="none" strike="noStrike" dirty="0">
                          <a:solidFill>
                            <a:srgbClr val="000000"/>
                          </a:solidFill>
                          <a:effectLst/>
                          <a:latin typeface="+mn-lt"/>
                        </a:rPr>
                        <a:t>17.99</a:t>
                      </a:r>
                    </a:p>
                  </a:txBody>
                  <a:tcPr marL="7620" marR="7620" marT="7620" marB="0" anchor="b"/>
                </a:tc>
                <a:tc>
                  <a:txBody>
                    <a:bodyPr/>
                    <a:lstStyle/>
                    <a:p>
                      <a:pPr algn="ctr" fontAlgn="b"/>
                      <a:r>
                        <a:rPr lang="en-US" sz="1800" b="0" i="0" u="none" strike="noStrike">
                          <a:solidFill>
                            <a:srgbClr val="000000"/>
                          </a:solidFill>
                          <a:effectLst/>
                          <a:latin typeface="+mn-lt"/>
                        </a:rPr>
                        <a:t>21.17</a:t>
                      </a:r>
                    </a:p>
                  </a:txBody>
                  <a:tcPr marL="7620" marR="7620" marT="7620" marB="0" anchor="b"/>
                </a:tc>
                <a:tc>
                  <a:txBody>
                    <a:bodyPr/>
                    <a:lstStyle/>
                    <a:p>
                      <a:pPr algn="ctr"/>
                      <a:r>
                        <a:rPr lang="en-US" sz="1800" dirty="0">
                          <a:latin typeface="+mn-lt"/>
                        </a:rPr>
                        <a:t>Dilithium-2</a:t>
                      </a:r>
                    </a:p>
                  </a:txBody>
                  <a:tcPr/>
                </a:tc>
                <a:extLst>
                  <a:ext uri="{0D108BD9-81ED-4DB2-BD59-A6C34878D82A}">
                    <a16:rowId xmlns:a16="http://schemas.microsoft.com/office/drawing/2014/main" val="3899606949"/>
                  </a:ext>
                </a:extLst>
              </a:tr>
              <a:tr h="204985">
                <a:tc vMerge="1">
                  <a:txBody>
                    <a:bodyPr/>
                    <a:lstStyle/>
                    <a:p>
                      <a:endParaRPr lang="en-US"/>
                    </a:p>
                  </a:txBody>
                  <a:tcPr/>
                </a:tc>
                <a:tc>
                  <a:txBody>
                    <a:bodyPr/>
                    <a:lstStyle/>
                    <a:p>
                      <a:pPr algn="ctr" fontAlgn="b"/>
                      <a:r>
                        <a:rPr lang="en-US" sz="1800" b="0" i="0" u="none" strike="noStrike" dirty="0">
                          <a:solidFill>
                            <a:srgbClr val="000000"/>
                          </a:solidFill>
                          <a:effectLst/>
                          <a:latin typeface="+mn-lt"/>
                        </a:rPr>
                        <a:t>5.43</a:t>
                      </a:r>
                    </a:p>
                  </a:txBody>
                  <a:tcPr marL="7620" marR="7620" marT="7620" marB="0" anchor="b"/>
                </a:tc>
                <a:tc>
                  <a:txBody>
                    <a:bodyPr/>
                    <a:lstStyle/>
                    <a:p>
                      <a:pPr algn="ctr" fontAlgn="b"/>
                      <a:r>
                        <a:rPr lang="en-US" sz="1800" b="0" i="0" u="none" strike="noStrike">
                          <a:solidFill>
                            <a:srgbClr val="000000"/>
                          </a:solidFill>
                          <a:effectLst/>
                          <a:latin typeface="+mn-lt"/>
                        </a:rPr>
                        <a:t>6.97</a:t>
                      </a:r>
                    </a:p>
                  </a:txBody>
                  <a:tcPr marL="7620" marR="7620" marT="7620" marB="0" anchor="b"/>
                </a:tc>
                <a:tc>
                  <a:txBody>
                    <a:bodyPr/>
                    <a:lstStyle/>
                    <a:p>
                      <a:pPr algn="ctr" fontAlgn="b"/>
                      <a:r>
                        <a:rPr lang="en-US" sz="1800" b="0" i="0" u="none" strike="noStrike">
                          <a:solidFill>
                            <a:srgbClr val="000000"/>
                          </a:solidFill>
                          <a:effectLst/>
                          <a:latin typeface="+mn-lt"/>
                        </a:rPr>
                        <a:t>8.52</a:t>
                      </a:r>
                    </a:p>
                  </a:txBody>
                  <a:tcPr marL="7620" marR="7620" marT="7620" marB="0" anchor="b"/>
                </a:tc>
                <a:tc>
                  <a:txBody>
                    <a:bodyPr/>
                    <a:lstStyle/>
                    <a:p>
                      <a:pPr algn="ctr"/>
                      <a:r>
                        <a:rPr lang="en-US" sz="1800" dirty="0">
                          <a:latin typeface="+mn-lt"/>
                        </a:rPr>
                        <a:t>Falcon-512</a:t>
                      </a:r>
                    </a:p>
                  </a:txBody>
                  <a:tcPr/>
                </a:tc>
                <a:extLst>
                  <a:ext uri="{0D108BD9-81ED-4DB2-BD59-A6C34878D82A}">
                    <a16:rowId xmlns:a16="http://schemas.microsoft.com/office/drawing/2014/main" val="19560319"/>
                  </a:ext>
                </a:extLst>
              </a:tr>
              <a:tr h="0">
                <a:tc vMerge="1">
                  <a:txBody>
                    <a:bodyPr/>
                    <a:lstStyle/>
                    <a:p>
                      <a:endParaRPr lang="en-US"/>
                    </a:p>
                  </a:txBody>
                  <a:tcPr/>
                </a:tc>
                <a:tc>
                  <a:txBody>
                    <a:bodyPr/>
                    <a:lstStyle/>
                    <a:p>
                      <a:pPr algn="ctr" fontAlgn="b"/>
                      <a:r>
                        <a:rPr lang="en-US" sz="1800" b="0" i="0" u="none" strike="sngStrike" dirty="0">
                          <a:solidFill>
                            <a:srgbClr val="000000"/>
                          </a:solidFill>
                          <a:effectLst/>
                          <a:latin typeface="+mn-lt"/>
                        </a:rPr>
                        <a:t>89.28</a:t>
                      </a:r>
                    </a:p>
                  </a:txBody>
                  <a:tcPr marL="7620" marR="7620" marT="7620" marB="0" anchor="b"/>
                </a:tc>
                <a:tc>
                  <a:txBody>
                    <a:bodyPr/>
                    <a:lstStyle/>
                    <a:p>
                      <a:pPr algn="ctr" fontAlgn="b"/>
                      <a:r>
                        <a:rPr lang="en-US" sz="1800" b="0" i="0" u="none" strike="sngStrike">
                          <a:solidFill>
                            <a:srgbClr val="000000"/>
                          </a:solidFill>
                          <a:effectLst/>
                          <a:latin typeface="+mn-lt"/>
                        </a:rPr>
                        <a:t>133.80</a:t>
                      </a:r>
                    </a:p>
                  </a:txBody>
                  <a:tcPr marL="7620" marR="7620" marT="7620" marB="0" anchor="b"/>
                </a:tc>
                <a:tc>
                  <a:txBody>
                    <a:bodyPr/>
                    <a:lstStyle/>
                    <a:p>
                      <a:pPr algn="ctr" fontAlgn="b"/>
                      <a:r>
                        <a:rPr lang="en-US" sz="1800" b="0" i="0" u="none" strike="sngStrike">
                          <a:solidFill>
                            <a:srgbClr val="000000"/>
                          </a:solidFill>
                          <a:effectLst/>
                          <a:latin typeface="+mn-lt"/>
                        </a:rPr>
                        <a:t>178.33</a:t>
                      </a:r>
                    </a:p>
                  </a:txBody>
                  <a:tcPr marL="7620" marR="7620" marT="7620" marB="0" anchor="b"/>
                </a:tc>
                <a:tc>
                  <a:txBody>
                    <a:bodyPr/>
                    <a:lstStyle/>
                    <a:p>
                      <a:pPr algn="ctr"/>
                      <a:r>
                        <a:rPr lang="en-US" sz="1800" strike="sngStrike" dirty="0">
                          <a:latin typeface="+mn-lt"/>
                        </a:rPr>
                        <a:t>Rainbow-I(</a:t>
                      </a:r>
                      <a:r>
                        <a:rPr lang="en-US" sz="1800" strike="sngStrike" dirty="0" err="1">
                          <a:latin typeface="+mn-lt"/>
                        </a:rPr>
                        <a:t>cz</a:t>
                      </a:r>
                      <a:r>
                        <a:rPr lang="en-US" sz="1800" strike="sngStrike" dirty="0">
                          <a:latin typeface="+mn-lt"/>
                        </a:rPr>
                        <a:t>)</a:t>
                      </a:r>
                    </a:p>
                  </a:txBody>
                  <a:tcPr/>
                </a:tc>
                <a:extLst>
                  <a:ext uri="{0D108BD9-81ED-4DB2-BD59-A6C34878D82A}">
                    <a16:rowId xmlns:a16="http://schemas.microsoft.com/office/drawing/2014/main" val="432299473"/>
                  </a:ext>
                </a:extLst>
              </a:tr>
              <a:tr h="160775">
                <a:tc vMerge="1">
                  <a:txBody>
                    <a:bodyPr/>
                    <a:lstStyle/>
                    <a:p>
                      <a:endParaRPr lang="en-US"/>
                    </a:p>
                  </a:txBody>
                  <a:tcPr/>
                </a:tc>
                <a:tc>
                  <a:txBody>
                    <a:bodyPr/>
                    <a:lstStyle/>
                    <a:p>
                      <a:pPr algn="ctr" fontAlgn="b"/>
                      <a:r>
                        <a:rPr lang="en-US" sz="1800" b="0" i="0" u="none" strike="noStrike" dirty="0">
                          <a:solidFill>
                            <a:srgbClr val="000000"/>
                          </a:solidFill>
                          <a:effectLst/>
                          <a:latin typeface="+mn-lt"/>
                        </a:rPr>
                        <a:t>40.08</a:t>
                      </a:r>
                    </a:p>
                  </a:txBody>
                  <a:tcPr marL="7620" marR="7620" marT="7620" marB="0" anchor="b"/>
                </a:tc>
                <a:tc>
                  <a:txBody>
                    <a:bodyPr/>
                    <a:lstStyle/>
                    <a:p>
                      <a:pPr algn="ctr" fontAlgn="b"/>
                      <a:r>
                        <a:rPr lang="en-US" sz="1800" b="0" i="0" u="none" strike="noStrike" dirty="0">
                          <a:solidFill>
                            <a:srgbClr val="000000"/>
                          </a:solidFill>
                          <a:effectLst/>
                          <a:latin typeface="+mn-lt"/>
                        </a:rPr>
                        <a:t>46.37</a:t>
                      </a:r>
                    </a:p>
                  </a:txBody>
                  <a:tcPr marL="7620" marR="7620" marT="7620" marB="0" anchor="b"/>
                </a:tc>
                <a:tc>
                  <a:txBody>
                    <a:bodyPr/>
                    <a:lstStyle/>
                    <a:p>
                      <a:pPr algn="ctr" fontAlgn="b"/>
                      <a:r>
                        <a:rPr lang="en-US" sz="1800" b="0" i="0" u="none" strike="noStrike" dirty="0">
                          <a:solidFill>
                            <a:srgbClr val="000000"/>
                          </a:solidFill>
                          <a:effectLst/>
                          <a:latin typeface="+mn-lt"/>
                        </a:rPr>
                        <a:t>52.66</a:t>
                      </a:r>
                    </a:p>
                  </a:txBody>
                  <a:tcPr marL="7620" marR="7620" marT="7620" marB="0"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mn-lt"/>
                        </a:rPr>
                        <a:t>SPHINCS</a:t>
                      </a:r>
                      <a:r>
                        <a:rPr lang="en-US" sz="1800" baseline="30000" dirty="0">
                          <a:latin typeface="+mn-lt"/>
                        </a:rPr>
                        <a:t>+</a:t>
                      </a:r>
                      <a:r>
                        <a:rPr lang="en-US" sz="1800" dirty="0">
                          <a:latin typeface="+mn-lt"/>
                        </a:rPr>
                        <a:t>-128s</a:t>
                      </a:r>
                    </a:p>
                  </a:txBody>
                  <a:tcPr/>
                </a:tc>
                <a:extLst>
                  <a:ext uri="{0D108BD9-81ED-4DB2-BD59-A6C34878D82A}">
                    <a16:rowId xmlns:a16="http://schemas.microsoft.com/office/drawing/2014/main" val="414693370"/>
                  </a:ext>
                </a:extLst>
              </a:tr>
            </a:tbl>
          </a:graphicData>
        </a:graphic>
      </p:graphicFrame>
      <p:sp>
        <p:nvSpPr>
          <p:cNvPr id="5" name="Rectangle: Rounded Corners 4">
            <a:extLst>
              <a:ext uri="{FF2B5EF4-FFF2-40B4-BE49-F238E27FC236}">
                <a16:creationId xmlns:a16="http://schemas.microsoft.com/office/drawing/2014/main" id="{A73F7034-FBEB-4007-B008-EDAA90272E98}"/>
              </a:ext>
            </a:extLst>
          </p:cNvPr>
          <p:cNvSpPr/>
          <p:nvPr/>
        </p:nvSpPr>
        <p:spPr>
          <a:xfrm>
            <a:off x="5173429" y="2035761"/>
            <a:ext cx="2309722" cy="390198"/>
          </a:xfrm>
          <a:prstGeom prst="roundRect">
            <a:avLst/>
          </a:prstGeom>
          <a:noFill/>
          <a:ln w="254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D1DB4F67-A4BB-4EB6-A537-B3313FB819C6}"/>
              </a:ext>
            </a:extLst>
          </p:cNvPr>
          <p:cNvSpPr/>
          <p:nvPr/>
        </p:nvSpPr>
        <p:spPr>
          <a:xfrm>
            <a:off x="3702303" y="3175992"/>
            <a:ext cx="3780848" cy="696212"/>
          </a:xfrm>
          <a:prstGeom prst="roundRect">
            <a:avLst/>
          </a:prstGeom>
          <a:noFill/>
          <a:ln w="254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86C7971C-9DFA-42BD-BA0F-1D2B43691CDF}"/>
              </a:ext>
            </a:extLst>
          </p:cNvPr>
          <p:cNvSpPr/>
          <p:nvPr/>
        </p:nvSpPr>
        <p:spPr>
          <a:xfrm>
            <a:off x="3702302" y="4622237"/>
            <a:ext cx="3780847" cy="696212"/>
          </a:xfrm>
          <a:prstGeom prst="roundRect">
            <a:avLst/>
          </a:prstGeom>
          <a:noFill/>
          <a:ln w="254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DFD6A545-67A6-411D-981B-5CCC403CC1CC}"/>
              </a:ext>
            </a:extLst>
          </p:cNvPr>
          <p:cNvSpPr/>
          <p:nvPr/>
        </p:nvSpPr>
        <p:spPr>
          <a:xfrm>
            <a:off x="3702302" y="6043600"/>
            <a:ext cx="3780846" cy="390198"/>
          </a:xfrm>
          <a:prstGeom prst="roundRect">
            <a:avLst/>
          </a:prstGeom>
          <a:noFill/>
          <a:ln w="254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0772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631AC-E146-451F-A529-CC458B705301}"/>
              </a:ext>
            </a:extLst>
          </p:cNvPr>
          <p:cNvSpPr>
            <a:spLocks noGrp="1"/>
          </p:cNvSpPr>
          <p:nvPr>
            <p:ph type="title"/>
          </p:nvPr>
        </p:nvSpPr>
        <p:spPr/>
        <p:txBody>
          <a:bodyPr/>
          <a:lstStyle/>
          <a:p>
            <a:r>
              <a:rPr lang="en-US" dirty="0"/>
              <a:t>ICA suppression in TLS 1.3</a:t>
            </a:r>
          </a:p>
        </p:txBody>
      </p:sp>
      <p:sp>
        <p:nvSpPr>
          <p:cNvPr id="3" name="Content Placeholder 2">
            <a:extLst>
              <a:ext uri="{FF2B5EF4-FFF2-40B4-BE49-F238E27FC236}">
                <a16:creationId xmlns:a16="http://schemas.microsoft.com/office/drawing/2014/main" id="{EFFEEB9C-9103-4B08-9AF3-2CFB20667F76}"/>
              </a:ext>
            </a:extLst>
          </p:cNvPr>
          <p:cNvSpPr>
            <a:spLocks noGrp="1"/>
          </p:cNvSpPr>
          <p:nvPr>
            <p:ph idx="1"/>
          </p:nvPr>
        </p:nvSpPr>
        <p:spPr/>
        <p:txBody>
          <a:bodyPr>
            <a:normAutofit/>
          </a:bodyPr>
          <a:lstStyle/>
          <a:p>
            <a:r>
              <a:rPr lang="en-US" dirty="0"/>
              <a:t>Pre-acquire a “fresh” (TBD3-time) ICAs list and </a:t>
            </a:r>
          </a:p>
          <a:p>
            <a:r>
              <a:rPr lang="en-US" dirty="0"/>
              <a:t>Ask the peer to not send ICAs by using </a:t>
            </a:r>
            <a:r>
              <a:rPr lang="en-US" dirty="0" err="1">
                <a:latin typeface="Courier New" panose="02070309020205020404" pitchFamily="49" charset="0"/>
                <a:cs typeface="Courier New" panose="02070309020205020404" pitchFamily="49" charset="0"/>
              </a:rPr>
              <a:t>tlsflag</a:t>
            </a:r>
            <a:r>
              <a:rPr lang="en-US" dirty="0"/>
              <a:t> TBD1 in </a:t>
            </a:r>
          </a:p>
          <a:p>
            <a:pPr lvl="1"/>
            <a:r>
              <a:rPr lang="en-US" dirty="0" err="1"/>
              <a:t>ClientHello</a:t>
            </a:r>
            <a:r>
              <a:rPr lang="en-US" dirty="0"/>
              <a:t> (server auth)</a:t>
            </a:r>
          </a:p>
          <a:p>
            <a:pPr lvl="1"/>
            <a:r>
              <a:rPr lang="en-US" dirty="0" err="1"/>
              <a:t>CertificateRequest</a:t>
            </a:r>
            <a:r>
              <a:rPr lang="en-US" dirty="0"/>
              <a:t> (mutual auth)</a:t>
            </a:r>
          </a:p>
          <a:p>
            <a:r>
              <a:rPr lang="en-US" dirty="0"/>
              <a:t>Why</a:t>
            </a:r>
          </a:p>
          <a:p>
            <a:pPr lvl="1"/>
            <a:r>
              <a:rPr lang="en-US" dirty="0"/>
              <a:t>TLS (including Web) PQ auth data stay within acceptable levels </a:t>
            </a:r>
          </a:p>
          <a:p>
            <a:pPr lvl="2"/>
            <a:r>
              <a:rPr lang="en-US" dirty="0"/>
              <a:t>Saves ~3.2 / 1.6 KB for 1 ICA with NIST Round 3’s two leanest PQ Sig finalists</a:t>
            </a:r>
          </a:p>
          <a:p>
            <a:pPr lvl="2"/>
            <a:r>
              <a:rPr lang="en-US" dirty="0"/>
              <a:t>Saves ~6.4 / 3.1 KB for 2 ICAs with NIST Round 3’s two leanest PQ Sig finalists</a:t>
            </a:r>
          </a:p>
          <a:p>
            <a:pPr lvl="1"/>
            <a:r>
              <a:rPr lang="en-US" dirty="0"/>
              <a:t>Low hanging fruit</a:t>
            </a:r>
          </a:p>
        </p:txBody>
      </p:sp>
      <p:pic>
        <p:nvPicPr>
          <p:cNvPr id="5" name="Graphic 4" descr="Flag">
            <a:extLst>
              <a:ext uri="{FF2B5EF4-FFF2-40B4-BE49-F238E27FC236}">
                <a16:creationId xmlns:a16="http://schemas.microsoft.com/office/drawing/2014/main" id="{E4D4463B-F8AE-4E5C-949F-BBA16BEC68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07075" y="2489202"/>
            <a:ext cx="763138" cy="763138"/>
          </a:xfrm>
          <a:prstGeom prst="rect">
            <a:avLst/>
          </a:prstGeom>
        </p:spPr>
      </p:pic>
      <p:pic>
        <p:nvPicPr>
          <p:cNvPr id="7" name="Graphic 6" descr="List RTL">
            <a:extLst>
              <a:ext uri="{FF2B5EF4-FFF2-40B4-BE49-F238E27FC236}">
                <a16:creationId xmlns:a16="http://schemas.microsoft.com/office/drawing/2014/main" id="{2276459B-2258-404B-B0C0-0630DA25006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43938" y="1591128"/>
            <a:ext cx="763137" cy="763137"/>
          </a:xfrm>
          <a:prstGeom prst="rect">
            <a:avLst/>
          </a:prstGeom>
        </p:spPr>
      </p:pic>
    </p:spTree>
    <p:extLst>
      <p:ext uri="{BB962C8B-B14F-4D97-AF65-F5344CB8AC3E}">
        <p14:creationId xmlns:p14="http://schemas.microsoft.com/office/powerpoint/2010/main" val="4228569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57F88-AB3C-4567-A78A-BFF241DD4CA6}"/>
              </a:ext>
            </a:extLst>
          </p:cNvPr>
          <p:cNvSpPr>
            <a:spLocks noGrp="1"/>
          </p:cNvSpPr>
          <p:nvPr>
            <p:ph type="title"/>
          </p:nvPr>
        </p:nvSpPr>
        <p:spPr/>
        <p:txBody>
          <a:bodyPr/>
          <a:lstStyle/>
          <a:p>
            <a:r>
              <a:rPr lang="en-US" dirty="0"/>
              <a:t>PQ TLS authentication data w/o ICAs (in KB)</a:t>
            </a:r>
          </a:p>
        </p:txBody>
      </p:sp>
      <p:sp>
        <p:nvSpPr>
          <p:cNvPr id="3" name="Content Placeholder 2">
            <a:extLst>
              <a:ext uri="{FF2B5EF4-FFF2-40B4-BE49-F238E27FC236}">
                <a16:creationId xmlns:a16="http://schemas.microsoft.com/office/drawing/2014/main" id="{87766F1B-E79F-454F-9168-97E2535B1855}"/>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D16E00BF-AACD-4704-9529-1B9B930CE924}"/>
              </a:ext>
            </a:extLst>
          </p:cNvPr>
          <p:cNvGraphicFramePr>
            <a:graphicFrameLocks/>
          </p:cNvGraphicFramePr>
          <p:nvPr>
            <p:extLst>
              <p:ext uri="{D42A27DB-BD31-4B8C-83A1-F6EECF244321}">
                <p14:modId xmlns:p14="http://schemas.microsoft.com/office/powerpoint/2010/main" val="3760078225"/>
              </p:ext>
            </p:extLst>
          </p:nvPr>
        </p:nvGraphicFramePr>
        <p:xfrm>
          <a:off x="1517129" y="1613535"/>
          <a:ext cx="8705461" cy="4775518"/>
        </p:xfrm>
        <a:graphic>
          <a:graphicData uri="http://schemas.openxmlformats.org/drawingml/2006/table">
            <a:tbl>
              <a:tblPr firstRow="1" firstCol="1" bandRow="1">
                <a:tableStyleId>{5C22544A-7EE6-4342-B048-85BDC9FD1C3A}</a:tableStyleId>
              </a:tblPr>
              <a:tblGrid>
                <a:gridCol w="1752600">
                  <a:extLst>
                    <a:ext uri="{9D8B030D-6E8A-4147-A177-3AD203B41FA5}">
                      <a16:colId xmlns:a16="http://schemas.microsoft.com/office/drawing/2014/main" val="1253985252"/>
                    </a:ext>
                  </a:extLst>
                </a:gridCol>
                <a:gridCol w="1530020">
                  <a:extLst>
                    <a:ext uri="{9D8B030D-6E8A-4147-A177-3AD203B41FA5}">
                      <a16:colId xmlns:a16="http://schemas.microsoft.com/office/drawing/2014/main" val="4261449279"/>
                    </a:ext>
                  </a:extLst>
                </a:gridCol>
                <a:gridCol w="1607574">
                  <a:extLst>
                    <a:ext uri="{9D8B030D-6E8A-4147-A177-3AD203B41FA5}">
                      <a16:colId xmlns:a16="http://schemas.microsoft.com/office/drawing/2014/main" val="1669244666"/>
                    </a:ext>
                  </a:extLst>
                </a:gridCol>
                <a:gridCol w="1418854">
                  <a:extLst>
                    <a:ext uri="{9D8B030D-6E8A-4147-A177-3AD203B41FA5}">
                      <a16:colId xmlns:a16="http://schemas.microsoft.com/office/drawing/2014/main" val="1433315777"/>
                    </a:ext>
                  </a:extLst>
                </a:gridCol>
                <a:gridCol w="2396413">
                  <a:extLst>
                    <a:ext uri="{9D8B030D-6E8A-4147-A177-3AD203B41FA5}">
                      <a16:colId xmlns:a16="http://schemas.microsoft.com/office/drawing/2014/main" val="4217571057"/>
                    </a:ext>
                  </a:extLst>
                </a:gridCol>
              </a:tblGrid>
              <a:tr h="3725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ctr"/>
                      <a:r>
                        <a:rPr lang="en-US" dirty="0"/>
                        <a:t>1 ICA</a:t>
                      </a:r>
                    </a:p>
                  </a:txBody>
                  <a:tcPr anchor="ctr"/>
                </a:tc>
                <a:tc>
                  <a:txBody>
                    <a:bodyPr/>
                    <a:lstStyle/>
                    <a:p>
                      <a:pPr algn="ctr"/>
                      <a:r>
                        <a:rPr lang="en-US" dirty="0"/>
                        <a:t>2 ICAs</a:t>
                      </a:r>
                    </a:p>
                  </a:txBody>
                  <a:tcPr anchor="ctr"/>
                </a:tc>
                <a:tc>
                  <a:txBody>
                    <a:bodyPr/>
                    <a:lstStyle/>
                    <a:p>
                      <a:pPr algn="ctr"/>
                      <a:r>
                        <a:rPr lang="en-US" dirty="0"/>
                        <a:t>3 ICAs</a:t>
                      </a:r>
                    </a:p>
                  </a:txBody>
                  <a:tcPr anchor="ctr"/>
                </a:tc>
                <a:tc>
                  <a:txBody>
                    <a:bodyPr/>
                    <a:lstStyle/>
                    <a:p>
                      <a:pPr algn="ctr"/>
                      <a:r>
                        <a:rPr lang="en-US" dirty="0"/>
                        <a:t>NIST PQ Signature</a:t>
                      </a:r>
                    </a:p>
                  </a:txBody>
                  <a:tcPr/>
                </a:tc>
                <a:extLst>
                  <a:ext uri="{0D108BD9-81ED-4DB2-BD59-A6C34878D82A}">
                    <a16:rowId xmlns:a16="http://schemas.microsoft.com/office/drawing/2014/main" val="3832094615"/>
                  </a:ext>
                </a:extLst>
              </a:tr>
              <a:tr h="367486">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TLS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(no SCTs,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no OCSP staples)</a:t>
                      </a:r>
                    </a:p>
                  </a:txBody>
                  <a:tcPr anchor="ctr"/>
                </a:tc>
                <a:tc>
                  <a:txBody>
                    <a:bodyPr/>
                    <a:lstStyle/>
                    <a:p>
                      <a:pPr algn="ctr" fontAlgn="b"/>
                      <a:r>
                        <a:rPr lang="en-US" sz="1800" b="0" i="0" u="none" strike="noStrike" dirty="0">
                          <a:solidFill>
                            <a:srgbClr val="000000"/>
                          </a:solidFill>
                          <a:effectLst/>
                          <a:latin typeface="Calibri" panose="020F0502020204030204" pitchFamily="34" charset="0"/>
                        </a:rPr>
                        <a:t>5.59</a:t>
                      </a:r>
                    </a:p>
                  </a:txBody>
                  <a:tcPr marL="0" marR="0" marT="0" marB="0" anchor="b"/>
                </a:tc>
                <a:tc>
                  <a:txBody>
                    <a:bodyPr/>
                    <a:lstStyle/>
                    <a:p>
                      <a:pPr algn="ctr" fontAlgn="b"/>
                      <a:r>
                        <a:rPr lang="en-US" sz="1800" b="0" i="0" u="none" strike="noStrike">
                          <a:solidFill>
                            <a:srgbClr val="000000"/>
                          </a:solidFill>
                          <a:effectLst/>
                          <a:latin typeface="Calibri" panose="020F0502020204030204" pitchFamily="34" charset="0"/>
                        </a:rPr>
                        <a:t>5.59</a:t>
                      </a:r>
                    </a:p>
                  </a:txBody>
                  <a:tcPr marL="0" marR="0" marT="0" marB="0" anchor="b"/>
                </a:tc>
                <a:tc>
                  <a:txBody>
                    <a:bodyPr/>
                    <a:lstStyle/>
                    <a:p>
                      <a:pPr algn="ctr" fontAlgn="b"/>
                      <a:r>
                        <a:rPr lang="en-US" sz="1800" b="0" i="0" u="none" strike="noStrike">
                          <a:solidFill>
                            <a:srgbClr val="000000"/>
                          </a:solidFill>
                          <a:effectLst/>
                          <a:latin typeface="Calibri" panose="020F0502020204030204" pitchFamily="34" charset="0"/>
                        </a:rPr>
                        <a:t>5.59</a:t>
                      </a:r>
                    </a:p>
                  </a:txBody>
                  <a:tcPr marL="0" marR="0" marT="0" marB="0" anchor="b"/>
                </a:tc>
                <a:tc>
                  <a:txBody>
                    <a:bodyPr/>
                    <a:lstStyle/>
                    <a:p>
                      <a:pPr algn="ctr"/>
                      <a:r>
                        <a:rPr lang="en-US" sz="1800" dirty="0">
                          <a:latin typeface="+mn-lt"/>
                        </a:rPr>
                        <a:t>Dilithium-2</a:t>
                      </a:r>
                    </a:p>
                  </a:txBody>
                  <a:tcPr/>
                </a:tc>
                <a:extLst>
                  <a:ext uri="{0D108BD9-81ED-4DB2-BD59-A6C34878D82A}">
                    <a16:rowId xmlns:a16="http://schemas.microsoft.com/office/drawing/2014/main" val="687941987"/>
                  </a:ext>
                </a:extLst>
              </a:tr>
              <a:tr h="367486">
                <a:tc vMerge="1">
                  <a:txBody>
                    <a:bodyPr/>
                    <a:lstStyle/>
                    <a:p>
                      <a:endParaRPr lang="en-US"/>
                    </a:p>
                  </a:txBody>
                  <a:tcPr/>
                </a:tc>
                <a:tc>
                  <a:txBody>
                    <a:bodyPr/>
                    <a:lstStyle/>
                    <a:p>
                      <a:pPr algn="ctr" fontAlgn="b"/>
                      <a:r>
                        <a:rPr lang="en-US" sz="1800" b="0" i="0" u="none" strike="noStrike" dirty="0">
                          <a:solidFill>
                            <a:srgbClr val="000000"/>
                          </a:solidFill>
                          <a:effectLst/>
                          <a:latin typeface="Calibri" panose="020F0502020204030204" pitchFamily="34" charset="0"/>
                        </a:rPr>
                        <a:t>2.21</a:t>
                      </a:r>
                    </a:p>
                  </a:txBody>
                  <a:tcPr marL="0" marR="0" marT="0" marB="0" anchor="b"/>
                </a:tc>
                <a:tc>
                  <a:txBody>
                    <a:bodyPr/>
                    <a:lstStyle/>
                    <a:p>
                      <a:pPr algn="ctr" fontAlgn="b"/>
                      <a:r>
                        <a:rPr lang="en-US" sz="1800" b="0" i="0" u="none" strike="noStrike" dirty="0">
                          <a:solidFill>
                            <a:srgbClr val="000000"/>
                          </a:solidFill>
                          <a:effectLst/>
                          <a:latin typeface="Calibri" panose="020F0502020204030204" pitchFamily="34" charset="0"/>
                        </a:rPr>
                        <a:t>2.21</a:t>
                      </a:r>
                    </a:p>
                  </a:txBody>
                  <a:tcPr marL="0" marR="0" marT="0" marB="0" anchor="b"/>
                </a:tc>
                <a:tc>
                  <a:txBody>
                    <a:bodyPr/>
                    <a:lstStyle/>
                    <a:p>
                      <a:pPr algn="ctr" fontAlgn="b"/>
                      <a:r>
                        <a:rPr lang="en-US" sz="1800" b="0" i="0" u="none" strike="noStrike" dirty="0">
                          <a:solidFill>
                            <a:srgbClr val="000000"/>
                          </a:solidFill>
                          <a:effectLst/>
                          <a:latin typeface="Calibri" panose="020F0502020204030204" pitchFamily="34" charset="0"/>
                        </a:rPr>
                        <a:t>2.21</a:t>
                      </a:r>
                    </a:p>
                  </a:txBody>
                  <a:tcPr marL="0" marR="0" marT="0" marB="0" anchor="b"/>
                </a:tc>
                <a:tc>
                  <a:txBody>
                    <a:bodyPr/>
                    <a:lstStyle/>
                    <a:p>
                      <a:pPr algn="ctr"/>
                      <a:r>
                        <a:rPr lang="en-US" sz="1800" dirty="0">
                          <a:latin typeface="+mn-lt"/>
                        </a:rPr>
                        <a:t>Falcon-512</a:t>
                      </a:r>
                    </a:p>
                  </a:txBody>
                  <a:tcPr/>
                </a:tc>
                <a:extLst>
                  <a:ext uri="{0D108BD9-81ED-4DB2-BD59-A6C34878D82A}">
                    <a16:rowId xmlns:a16="http://schemas.microsoft.com/office/drawing/2014/main" val="3616615826"/>
                  </a:ext>
                </a:extLst>
              </a:tr>
              <a:tr h="367486">
                <a:tc vMerge="1">
                  <a:txBody>
                    <a:bodyPr/>
                    <a:lstStyle/>
                    <a:p>
                      <a:endParaRPr lang="en-US"/>
                    </a:p>
                  </a:txBody>
                  <a:tcPr/>
                </a:tc>
                <a:tc>
                  <a:txBody>
                    <a:bodyPr/>
                    <a:lstStyle/>
                    <a:p>
                      <a:pPr algn="ctr" fontAlgn="b"/>
                      <a:r>
                        <a:rPr lang="en-US" sz="1800" b="0" i="0" u="none" strike="sngStrike" dirty="0">
                          <a:solidFill>
                            <a:srgbClr val="000000"/>
                          </a:solidFill>
                          <a:effectLst/>
                          <a:latin typeface="Calibri" panose="020F0502020204030204" pitchFamily="34" charset="0"/>
                        </a:rPr>
                        <a:t>44.59</a:t>
                      </a:r>
                    </a:p>
                  </a:txBody>
                  <a:tcPr marL="0" marR="0" marT="0" marB="0" anchor="b"/>
                </a:tc>
                <a:tc>
                  <a:txBody>
                    <a:bodyPr/>
                    <a:lstStyle/>
                    <a:p>
                      <a:pPr algn="ctr" fontAlgn="b"/>
                      <a:r>
                        <a:rPr lang="en-US" sz="1800" b="0" i="0" u="none" strike="sngStrike" dirty="0">
                          <a:solidFill>
                            <a:srgbClr val="000000"/>
                          </a:solidFill>
                          <a:effectLst/>
                          <a:latin typeface="Calibri" panose="020F0502020204030204" pitchFamily="34" charset="0"/>
                        </a:rPr>
                        <a:t>44.59</a:t>
                      </a:r>
                    </a:p>
                  </a:txBody>
                  <a:tcPr marL="0" marR="0" marT="0" marB="0" anchor="b"/>
                </a:tc>
                <a:tc>
                  <a:txBody>
                    <a:bodyPr/>
                    <a:lstStyle/>
                    <a:p>
                      <a:pPr algn="ctr" fontAlgn="b"/>
                      <a:r>
                        <a:rPr lang="en-US" sz="1800" b="0" i="0" u="none" strike="sngStrike">
                          <a:solidFill>
                            <a:srgbClr val="000000"/>
                          </a:solidFill>
                          <a:effectLst/>
                          <a:latin typeface="Calibri" panose="020F0502020204030204" pitchFamily="34" charset="0"/>
                        </a:rPr>
                        <a:t>44.59</a:t>
                      </a:r>
                    </a:p>
                  </a:txBody>
                  <a:tcPr marL="0" marR="0" marT="0" marB="0" anchor="b"/>
                </a:tc>
                <a:tc>
                  <a:txBody>
                    <a:bodyPr/>
                    <a:lstStyle/>
                    <a:p>
                      <a:pPr algn="ctr"/>
                      <a:r>
                        <a:rPr lang="en-US" sz="1800" strike="sngStrike" dirty="0">
                          <a:latin typeface="+mn-lt"/>
                        </a:rPr>
                        <a:t>Rainbow-I(</a:t>
                      </a:r>
                      <a:r>
                        <a:rPr lang="en-US" sz="1800" strike="sngStrike" dirty="0" err="1">
                          <a:latin typeface="+mn-lt"/>
                        </a:rPr>
                        <a:t>cz</a:t>
                      </a:r>
                      <a:r>
                        <a:rPr lang="en-US" sz="1800" strike="sngStrike" dirty="0">
                          <a:latin typeface="+mn-lt"/>
                        </a:rPr>
                        <a:t>)</a:t>
                      </a:r>
                    </a:p>
                  </a:txBody>
                  <a:tcPr/>
                </a:tc>
                <a:extLst>
                  <a:ext uri="{0D108BD9-81ED-4DB2-BD59-A6C34878D82A}">
                    <a16:rowId xmlns:a16="http://schemas.microsoft.com/office/drawing/2014/main" val="2372735652"/>
                  </a:ext>
                </a:extLst>
              </a:tr>
              <a:tr h="367486">
                <a:tc vMerge="1">
                  <a:txBody>
                    <a:bodyPr/>
                    <a:lstStyle/>
                    <a:p>
                      <a:endParaRPr lang="en-US"/>
                    </a:p>
                  </a:txBody>
                  <a:tcPr/>
                </a:tc>
                <a:tc>
                  <a:txBody>
                    <a:bodyPr/>
                    <a:lstStyle/>
                    <a:p>
                      <a:pPr algn="ctr" fontAlgn="b"/>
                      <a:r>
                        <a:rPr lang="en-US" sz="1800" b="0" i="0" u="none" strike="noStrike" dirty="0">
                          <a:solidFill>
                            <a:srgbClr val="000000"/>
                          </a:solidFill>
                          <a:effectLst/>
                          <a:latin typeface="Calibri" panose="020F0502020204030204" pitchFamily="34" charset="0"/>
                        </a:rPr>
                        <a:t>14.15</a:t>
                      </a:r>
                    </a:p>
                  </a:txBody>
                  <a:tcPr marL="0" marR="0" marT="0" marB="0" anchor="b"/>
                </a:tc>
                <a:tc>
                  <a:txBody>
                    <a:bodyPr/>
                    <a:lstStyle/>
                    <a:p>
                      <a:pPr algn="ctr" fontAlgn="b"/>
                      <a:r>
                        <a:rPr lang="en-US" sz="1800" b="0" i="0" u="none" strike="noStrike" dirty="0">
                          <a:solidFill>
                            <a:srgbClr val="000000"/>
                          </a:solidFill>
                          <a:effectLst/>
                          <a:latin typeface="Calibri" panose="020F0502020204030204" pitchFamily="34" charset="0"/>
                        </a:rPr>
                        <a:t>14.15</a:t>
                      </a:r>
                    </a:p>
                  </a:txBody>
                  <a:tcPr marL="0" marR="0" marT="0" marB="0" anchor="b"/>
                </a:tc>
                <a:tc>
                  <a:txBody>
                    <a:bodyPr/>
                    <a:lstStyle/>
                    <a:p>
                      <a:pPr algn="ctr" fontAlgn="b"/>
                      <a:r>
                        <a:rPr lang="en-US" sz="1800" b="0" i="0" u="none" strike="noStrike" dirty="0">
                          <a:solidFill>
                            <a:srgbClr val="000000"/>
                          </a:solidFill>
                          <a:effectLst/>
                          <a:latin typeface="Calibri" panose="020F0502020204030204" pitchFamily="34" charset="0"/>
                        </a:rPr>
                        <a:t>14.15</a:t>
                      </a:r>
                    </a:p>
                  </a:txBody>
                  <a:tcPr marL="0" marR="0" marT="0" marB="0"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mn-lt"/>
                        </a:rPr>
                        <a:t>SPHINCS</a:t>
                      </a:r>
                      <a:r>
                        <a:rPr lang="en-US" sz="1800" baseline="30000" dirty="0">
                          <a:latin typeface="+mn-lt"/>
                        </a:rPr>
                        <a:t>+</a:t>
                      </a:r>
                      <a:r>
                        <a:rPr lang="en-US" sz="1800" dirty="0">
                          <a:latin typeface="+mn-lt"/>
                        </a:rPr>
                        <a:t>-128s</a:t>
                      </a:r>
                    </a:p>
                  </a:txBody>
                  <a:tcPr/>
                </a:tc>
                <a:extLst>
                  <a:ext uri="{0D108BD9-81ED-4DB2-BD59-A6C34878D82A}">
                    <a16:rowId xmlns:a16="http://schemas.microsoft.com/office/drawing/2014/main" val="3520822024"/>
                  </a:ext>
                </a:extLst>
              </a:tr>
              <a:tr h="367486">
                <a:tc rowSpan="4">
                  <a:txBody>
                    <a:bodyPr/>
                    <a:lstStyle/>
                    <a:p>
                      <a:pPr algn="ctr"/>
                      <a:r>
                        <a:rPr lang="en-US" sz="2000" dirty="0"/>
                        <a:t>Web </a:t>
                      </a:r>
                    </a:p>
                    <a:p>
                      <a:pPr algn="ctr"/>
                      <a:r>
                        <a:rPr lang="en-US" sz="2000" dirty="0"/>
                        <a:t>(SCTs, </a:t>
                      </a:r>
                    </a:p>
                    <a:p>
                      <a:pPr algn="ctr"/>
                      <a:r>
                        <a:rPr lang="en-US" sz="2000" dirty="0"/>
                        <a:t>no OCSP staples) </a:t>
                      </a:r>
                    </a:p>
                  </a:txBody>
                  <a:tcPr anchor="ctr"/>
                </a:tc>
                <a:tc>
                  <a:txBody>
                    <a:bodyPr/>
                    <a:lstStyle/>
                    <a:p>
                      <a:pPr algn="ctr" fontAlgn="b"/>
                      <a:r>
                        <a:rPr lang="en-US" sz="1800" b="0" i="0" u="none" strike="noStrike">
                          <a:solidFill>
                            <a:srgbClr val="000000"/>
                          </a:solidFill>
                          <a:effectLst/>
                          <a:latin typeface="Calibri" panose="020F0502020204030204" pitchFamily="34" charset="0"/>
                        </a:rPr>
                        <a:t>9.22</a:t>
                      </a:r>
                    </a:p>
                  </a:txBody>
                  <a:tcPr marL="0" marR="0" marT="0" marB="0" anchor="b"/>
                </a:tc>
                <a:tc>
                  <a:txBody>
                    <a:bodyPr/>
                    <a:lstStyle/>
                    <a:p>
                      <a:pPr algn="ctr" fontAlgn="b"/>
                      <a:r>
                        <a:rPr lang="en-US" sz="1800" b="0" i="0" u="none" strike="noStrike" dirty="0">
                          <a:solidFill>
                            <a:srgbClr val="000000"/>
                          </a:solidFill>
                          <a:effectLst/>
                          <a:latin typeface="Calibri" panose="020F0502020204030204" pitchFamily="34" charset="0"/>
                        </a:rPr>
                        <a:t>9.22</a:t>
                      </a:r>
                    </a:p>
                  </a:txBody>
                  <a:tcPr marL="0" marR="0" marT="0" marB="0" anchor="b"/>
                </a:tc>
                <a:tc>
                  <a:txBody>
                    <a:bodyPr/>
                    <a:lstStyle/>
                    <a:p>
                      <a:pPr algn="ctr" fontAlgn="b"/>
                      <a:r>
                        <a:rPr lang="en-US" sz="1800" b="0" i="0" u="none" strike="noStrike" dirty="0">
                          <a:solidFill>
                            <a:srgbClr val="000000"/>
                          </a:solidFill>
                          <a:effectLst/>
                          <a:latin typeface="Calibri" panose="020F0502020204030204" pitchFamily="34" charset="0"/>
                        </a:rPr>
                        <a:t>9.22</a:t>
                      </a:r>
                    </a:p>
                  </a:txBody>
                  <a:tcPr marL="0" marR="0" marT="0" marB="0" anchor="b"/>
                </a:tc>
                <a:tc>
                  <a:txBody>
                    <a:bodyPr/>
                    <a:lstStyle/>
                    <a:p>
                      <a:pPr algn="ctr"/>
                      <a:r>
                        <a:rPr lang="en-US" sz="1800" dirty="0">
                          <a:latin typeface="+mn-lt"/>
                        </a:rPr>
                        <a:t>Dilithium-2</a:t>
                      </a:r>
                    </a:p>
                  </a:txBody>
                  <a:tcPr/>
                </a:tc>
                <a:extLst>
                  <a:ext uri="{0D108BD9-81ED-4DB2-BD59-A6C34878D82A}">
                    <a16:rowId xmlns:a16="http://schemas.microsoft.com/office/drawing/2014/main" val="3490427874"/>
                  </a:ext>
                </a:extLst>
              </a:tr>
              <a:tr h="367486">
                <a:tc vMerge="1">
                  <a:txBody>
                    <a:bodyPr/>
                    <a:lstStyle/>
                    <a:p>
                      <a:endParaRPr lang="en-US"/>
                    </a:p>
                  </a:txBody>
                  <a:tcPr/>
                </a:tc>
                <a:tc>
                  <a:txBody>
                    <a:bodyPr/>
                    <a:lstStyle/>
                    <a:p>
                      <a:pPr algn="ctr" fontAlgn="b"/>
                      <a:r>
                        <a:rPr lang="en-US" sz="1800" b="0" i="0" u="none" strike="noStrike">
                          <a:solidFill>
                            <a:srgbClr val="000000"/>
                          </a:solidFill>
                          <a:effectLst/>
                          <a:latin typeface="Calibri" panose="020F0502020204030204" pitchFamily="34" charset="0"/>
                        </a:rPr>
                        <a:t>3.21</a:t>
                      </a:r>
                    </a:p>
                  </a:txBody>
                  <a:tcPr marL="0" marR="0" marT="0" marB="0" anchor="b"/>
                </a:tc>
                <a:tc>
                  <a:txBody>
                    <a:bodyPr/>
                    <a:lstStyle/>
                    <a:p>
                      <a:pPr algn="ctr" fontAlgn="b"/>
                      <a:r>
                        <a:rPr lang="en-US" sz="1800" b="0" i="0" u="none" strike="noStrike" dirty="0">
                          <a:solidFill>
                            <a:srgbClr val="000000"/>
                          </a:solidFill>
                          <a:effectLst/>
                          <a:latin typeface="Calibri" panose="020F0502020204030204" pitchFamily="34" charset="0"/>
                        </a:rPr>
                        <a:t>3.21</a:t>
                      </a:r>
                    </a:p>
                  </a:txBody>
                  <a:tcPr marL="0" marR="0" marT="0" marB="0" anchor="b"/>
                </a:tc>
                <a:tc>
                  <a:txBody>
                    <a:bodyPr/>
                    <a:lstStyle/>
                    <a:p>
                      <a:pPr algn="ctr" fontAlgn="b"/>
                      <a:r>
                        <a:rPr lang="en-US" sz="1800" b="0" i="0" u="none" strike="noStrike" dirty="0">
                          <a:solidFill>
                            <a:srgbClr val="000000"/>
                          </a:solidFill>
                          <a:effectLst/>
                          <a:latin typeface="Calibri" panose="020F0502020204030204" pitchFamily="34" charset="0"/>
                        </a:rPr>
                        <a:t>3.21</a:t>
                      </a:r>
                    </a:p>
                  </a:txBody>
                  <a:tcPr marL="0" marR="0" marT="0" marB="0" anchor="b"/>
                </a:tc>
                <a:tc>
                  <a:txBody>
                    <a:bodyPr/>
                    <a:lstStyle/>
                    <a:p>
                      <a:pPr algn="ctr"/>
                      <a:r>
                        <a:rPr lang="en-US" sz="1800" dirty="0">
                          <a:latin typeface="+mn-lt"/>
                        </a:rPr>
                        <a:t>Falcon-512</a:t>
                      </a:r>
                    </a:p>
                  </a:txBody>
                  <a:tcPr/>
                </a:tc>
                <a:extLst>
                  <a:ext uri="{0D108BD9-81ED-4DB2-BD59-A6C34878D82A}">
                    <a16:rowId xmlns:a16="http://schemas.microsoft.com/office/drawing/2014/main" val="1654481239"/>
                  </a:ext>
                </a:extLst>
              </a:tr>
              <a:tr h="367486">
                <a:tc vMerge="1">
                  <a:txBody>
                    <a:bodyPr/>
                    <a:lstStyle/>
                    <a:p>
                      <a:endParaRPr lang="en-US"/>
                    </a:p>
                  </a:txBody>
                  <a:tcPr/>
                </a:tc>
                <a:tc>
                  <a:txBody>
                    <a:bodyPr/>
                    <a:lstStyle/>
                    <a:p>
                      <a:pPr algn="ctr" fontAlgn="b"/>
                      <a:r>
                        <a:rPr lang="en-US" sz="1800" b="0" i="0" u="none" strike="sngStrike">
                          <a:solidFill>
                            <a:srgbClr val="000000"/>
                          </a:solidFill>
                          <a:effectLst/>
                          <a:latin typeface="Calibri" panose="020F0502020204030204" pitchFamily="34" charset="0"/>
                        </a:rPr>
                        <a:t>44.69</a:t>
                      </a:r>
                    </a:p>
                  </a:txBody>
                  <a:tcPr marL="0" marR="0" marT="0" marB="0" anchor="b"/>
                </a:tc>
                <a:tc>
                  <a:txBody>
                    <a:bodyPr/>
                    <a:lstStyle/>
                    <a:p>
                      <a:pPr algn="ctr" fontAlgn="b"/>
                      <a:r>
                        <a:rPr lang="en-US" sz="1800" b="0" i="0" u="none" strike="sngStrike" dirty="0">
                          <a:solidFill>
                            <a:srgbClr val="000000"/>
                          </a:solidFill>
                          <a:effectLst/>
                          <a:latin typeface="Calibri" panose="020F0502020204030204" pitchFamily="34" charset="0"/>
                        </a:rPr>
                        <a:t>44.69</a:t>
                      </a:r>
                    </a:p>
                  </a:txBody>
                  <a:tcPr marL="0" marR="0" marT="0" marB="0" anchor="b"/>
                </a:tc>
                <a:tc>
                  <a:txBody>
                    <a:bodyPr/>
                    <a:lstStyle/>
                    <a:p>
                      <a:pPr algn="ctr" fontAlgn="b"/>
                      <a:r>
                        <a:rPr lang="en-US" sz="1800" b="0" i="0" u="none" strike="sngStrike" dirty="0">
                          <a:solidFill>
                            <a:srgbClr val="000000"/>
                          </a:solidFill>
                          <a:effectLst/>
                          <a:latin typeface="Calibri" panose="020F0502020204030204" pitchFamily="34" charset="0"/>
                        </a:rPr>
                        <a:t>44.69</a:t>
                      </a:r>
                    </a:p>
                  </a:txBody>
                  <a:tcPr marL="0" marR="0" marT="0" marB="0" anchor="b"/>
                </a:tc>
                <a:tc>
                  <a:txBody>
                    <a:bodyPr/>
                    <a:lstStyle/>
                    <a:p>
                      <a:pPr algn="ctr"/>
                      <a:r>
                        <a:rPr lang="en-US" sz="1800" strike="sngStrike" dirty="0">
                          <a:latin typeface="+mn-lt"/>
                        </a:rPr>
                        <a:t>Rainbow-I(</a:t>
                      </a:r>
                      <a:r>
                        <a:rPr lang="en-US" sz="1800" strike="sngStrike" dirty="0" err="1">
                          <a:latin typeface="+mn-lt"/>
                        </a:rPr>
                        <a:t>cz</a:t>
                      </a:r>
                      <a:r>
                        <a:rPr lang="en-US" sz="1800" strike="sngStrike" dirty="0">
                          <a:latin typeface="+mn-lt"/>
                        </a:rPr>
                        <a:t>)</a:t>
                      </a:r>
                    </a:p>
                  </a:txBody>
                  <a:tcPr/>
                </a:tc>
                <a:extLst>
                  <a:ext uri="{0D108BD9-81ED-4DB2-BD59-A6C34878D82A}">
                    <a16:rowId xmlns:a16="http://schemas.microsoft.com/office/drawing/2014/main" val="1947644443"/>
                  </a:ext>
                </a:extLst>
              </a:tr>
              <a:tr h="367486">
                <a:tc vMerge="1">
                  <a:txBody>
                    <a:bodyPr/>
                    <a:lstStyle/>
                    <a:p>
                      <a:endParaRPr lang="en-US"/>
                    </a:p>
                  </a:txBody>
                  <a:tcPr/>
                </a:tc>
                <a:tc>
                  <a:txBody>
                    <a:bodyPr/>
                    <a:lstStyle/>
                    <a:p>
                      <a:pPr algn="ctr" fontAlgn="b"/>
                      <a:r>
                        <a:rPr lang="en-US" sz="1800" b="0" i="0" u="none" strike="noStrike" dirty="0">
                          <a:solidFill>
                            <a:srgbClr val="000000"/>
                          </a:solidFill>
                          <a:effectLst/>
                          <a:latin typeface="Calibri" panose="020F0502020204030204" pitchFamily="34" charset="0"/>
                        </a:rPr>
                        <a:t>25.93</a:t>
                      </a:r>
                    </a:p>
                  </a:txBody>
                  <a:tcPr marL="0" marR="0" marT="0" marB="0" anchor="b"/>
                </a:tc>
                <a:tc>
                  <a:txBody>
                    <a:bodyPr/>
                    <a:lstStyle/>
                    <a:p>
                      <a:pPr algn="ctr" fontAlgn="b"/>
                      <a:r>
                        <a:rPr lang="en-US" sz="1800" b="0" i="0" u="none" strike="noStrike" dirty="0">
                          <a:solidFill>
                            <a:srgbClr val="000000"/>
                          </a:solidFill>
                          <a:effectLst/>
                          <a:latin typeface="Calibri" panose="020F0502020204030204" pitchFamily="34" charset="0"/>
                        </a:rPr>
                        <a:t>25.93</a:t>
                      </a:r>
                    </a:p>
                  </a:txBody>
                  <a:tcPr marL="0" marR="0" marT="0" marB="0" anchor="b"/>
                </a:tc>
                <a:tc>
                  <a:txBody>
                    <a:bodyPr/>
                    <a:lstStyle/>
                    <a:p>
                      <a:pPr algn="ctr" fontAlgn="b"/>
                      <a:r>
                        <a:rPr lang="en-US" sz="1800" b="0" i="0" u="none" strike="noStrike" dirty="0">
                          <a:solidFill>
                            <a:srgbClr val="000000"/>
                          </a:solidFill>
                          <a:effectLst/>
                          <a:latin typeface="Calibri" panose="020F0502020204030204" pitchFamily="34" charset="0"/>
                        </a:rPr>
                        <a:t>25.93</a:t>
                      </a:r>
                    </a:p>
                  </a:txBody>
                  <a:tcPr marL="0" marR="0" marT="0" marB="0"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mn-lt"/>
                        </a:rPr>
                        <a:t>SPHINCS</a:t>
                      </a:r>
                      <a:r>
                        <a:rPr lang="en-US" sz="1800" baseline="30000" dirty="0">
                          <a:latin typeface="+mn-lt"/>
                        </a:rPr>
                        <a:t>+</a:t>
                      </a:r>
                      <a:r>
                        <a:rPr lang="en-US" sz="1800" dirty="0">
                          <a:latin typeface="+mn-lt"/>
                        </a:rPr>
                        <a:t>-128s</a:t>
                      </a:r>
                    </a:p>
                  </a:txBody>
                  <a:tcPr/>
                </a:tc>
                <a:extLst>
                  <a:ext uri="{0D108BD9-81ED-4DB2-BD59-A6C34878D82A}">
                    <a16:rowId xmlns:a16="http://schemas.microsoft.com/office/drawing/2014/main" val="3358612618"/>
                  </a:ext>
                </a:extLst>
              </a:tr>
              <a:tr h="160775">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Web </a:t>
                      </a:r>
                      <a:br>
                        <a:rPr lang="en-US" sz="2000" dirty="0"/>
                      </a:br>
                      <a:r>
                        <a:rPr lang="en-US" sz="2000" dirty="0"/>
                        <a:t>(SCTs, OCSP staples)</a:t>
                      </a:r>
                    </a:p>
                  </a:txBody>
                  <a:tcPr anchor="ctr"/>
                </a:tc>
                <a:tc>
                  <a:txBody>
                    <a:bodyPr/>
                    <a:lstStyle/>
                    <a:p>
                      <a:pPr algn="ctr" fontAlgn="b"/>
                      <a:r>
                        <a:rPr lang="en-US" sz="1800" b="0" i="0" u="none" strike="noStrike">
                          <a:solidFill>
                            <a:srgbClr val="000000"/>
                          </a:solidFill>
                          <a:effectLst/>
                          <a:latin typeface="Calibri" panose="020F0502020204030204" pitchFamily="34" charset="0"/>
                        </a:rPr>
                        <a:t>11.04</a:t>
                      </a:r>
                    </a:p>
                  </a:txBody>
                  <a:tcPr marL="0" marR="0" marT="0" marB="0" anchor="b"/>
                </a:tc>
                <a:tc>
                  <a:txBody>
                    <a:bodyPr/>
                    <a:lstStyle/>
                    <a:p>
                      <a:pPr algn="ctr" fontAlgn="b"/>
                      <a:r>
                        <a:rPr lang="en-US" sz="1800" b="0" i="0" u="none" strike="noStrike" dirty="0">
                          <a:solidFill>
                            <a:srgbClr val="000000"/>
                          </a:solidFill>
                          <a:effectLst/>
                          <a:latin typeface="Calibri" panose="020F0502020204030204" pitchFamily="34" charset="0"/>
                        </a:rPr>
                        <a:t>11.04</a:t>
                      </a:r>
                    </a:p>
                  </a:txBody>
                  <a:tcPr marL="0" marR="0" marT="0" marB="0" anchor="b"/>
                </a:tc>
                <a:tc>
                  <a:txBody>
                    <a:bodyPr/>
                    <a:lstStyle/>
                    <a:p>
                      <a:pPr algn="ctr" fontAlgn="b"/>
                      <a:r>
                        <a:rPr lang="en-US" sz="1800" b="0" i="0" u="none" strike="noStrike" dirty="0">
                          <a:solidFill>
                            <a:srgbClr val="000000"/>
                          </a:solidFill>
                          <a:effectLst/>
                          <a:latin typeface="Calibri" panose="020F0502020204030204" pitchFamily="34" charset="0"/>
                        </a:rPr>
                        <a:t>11.04</a:t>
                      </a:r>
                    </a:p>
                  </a:txBody>
                  <a:tcPr marL="0" marR="0" marT="0" marB="0" anchor="b"/>
                </a:tc>
                <a:tc>
                  <a:txBody>
                    <a:bodyPr/>
                    <a:lstStyle/>
                    <a:p>
                      <a:pPr algn="ctr"/>
                      <a:r>
                        <a:rPr lang="en-US" sz="1800" dirty="0">
                          <a:latin typeface="+mn-lt"/>
                        </a:rPr>
                        <a:t>Dilithium-2</a:t>
                      </a:r>
                    </a:p>
                  </a:txBody>
                  <a:tcPr/>
                </a:tc>
                <a:extLst>
                  <a:ext uri="{0D108BD9-81ED-4DB2-BD59-A6C34878D82A}">
                    <a16:rowId xmlns:a16="http://schemas.microsoft.com/office/drawing/2014/main" val="3899606949"/>
                  </a:ext>
                </a:extLst>
              </a:tr>
              <a:tr h="204985">
                <a:tc vMerge="1">
                  <a:txBody>
                    <a:bodyPr/>
                    <a:lstStyle/>
                    <a:p>
                      <a:endParaRPr lang="en-US"/>
                    </a:p>
                  </a:txBody>
                  <a:tcPr/>
                </a:tc>
                <a:tc>
                  <a:txBody>
                    <a:bodyPr/>
                    <a:lstStyle/>
                    <a:p>
                      <a:pPr algn="ctr" fontAlgn="b"/>
                      <a:r>
                        <a:rPr lang="en-US" sz="1800" b="0" i="0" u="none" strike="noStrike">
                          <a:solidFill>
                            <a:srgbClr val="000000"/>
                          </a:solidFill>
                          <a:effectLst/>
                          <a:latin typeface="Calibri" panose="020F0502020204030204" pitchFamily="34" charset="0"/>
                        </a:rPr>
                        <a:t>3.71</a:t>
                      </a:r>
                    </a:p>
                  </a:txBody>
                  <a:tcPr marL="0" marR="0" marT="0" marB="0" anchor="b"/>
                </a:tc>
                <a:tc>
                  <a:txBody>
                    <a:bodyPr/>
                    <a:lstStyle/>
                    <a:p>
                      <a:pPr algn="ctr" fontAlgn="b"/>
                      <a:r>
                        <a:rPr lang="en-US" sz="1800" b="0" i="0" u="none" strike="noStrike" dirty="0">
                          <a:solidFill>
                            <a:srgbClr val="000000"/>
                          </a:solidFill>
                          <a:effectLst/>
                          <a:latin typeface="Calibri" panose="020F0502020204030204" pitchFamily="34" charset="0"/>
                        </a:rPr>
                        <a:t>3.71</a:t>
                      </a:r>
                    </a:p>
                  </a:txBody>
                  <a:tcPr marL="0" marR="0" marT="0" marB="0" anchor="b"/>
                </a:tc>
                <a:tc>
                  <a:txBody>
                    <a:bodyPr/>
                    <a:lstStyle/>
                    <a:p>
                      <a:pPr algn="ctr" fontAlgn="b"/>
                      <a:r>
                        <a:rPr lang="en-US" sz="1800" b="0" i="0" u="none" strike="noStrike" dirty="0">
                          <a:solidFill>
                            <a:srgbClr val="000000"/>
                          </a:solidFill>
                          <a:effectLst/>
                          <a:latin typeface="Calibri" panose="020F0502020204030204" pitchFamily="34" charset="0"/>
                        </a:rPr>
                        <a:t>3.71</a:t>
                      </a:r>
                    </a:p>
                  </a:txBody>
                  <a:tcPr marL="0" marR="0" marT="0" marB="0" anchor="b"/>
                </a:tc>
                <a:tc>
                  <a:txBody>
                    <a:bodyPr/>
                    <a:lstStyle/>
                    <a:p>
                      <a:pPr algn="ctr"/>
                      <a:r>
                        <a:rPr lang="en-US" sz="1800" dirty="0">
                          <a:latin typeface="+mn-lt"/>
                        </a:rPr>
                        <a:t>Falcon-512</a:t>
                      </a:r>
                    </a:p>
                  </a:txBody>
                  <a:tcPr/>
                </a:tc>
                <a:extLst>
                  <a:ext uri="{0D108BD9-81ED-4DB2-BD59-A6C34878D82A}">
                    <a16:rowId xmlns:a16="http://schemas.microsoft.com/office/drawing/2014/main" val="19560319"/>
                  </a:ext>
                </a:extLst>
              </a:tr>
              <a:tr h="0">
                <a:tc vMerge="1">
                  <a:txBody>
                    <a:bodyPr/>
                    <a:lstStyle/>
                    <a:p>
                      <a:endParaRPr lang="en-US"/>
                    </a:p>
                  </a:txBody>
                  <a:tcPr/>
                </a:tc>
                <a:tc>
                  <a:txBody>
                    <a:bodyPr/>
                    <a:lstStyle/>
                    <a:p>
                      <a:pPr algn="ctr" fontAlgn="b"/>
                      <a:r>
                        <a:rPr lang="en-US" sz="1800" b="0" i="0" u="none" strike="sngStrike">
                          <a:solidFill>
                            <a:srgbClr val="000000"/>
                          </a:solidFill>
                          <a:effectLst/>
                          <a:latin typeface="Calibri" panose="020F0502020204030204" pitchFamily="34" charset="0"/>
                        </a:rPr>
                        <a:t>44.74</a:t>
                      </a:r>
                    </a:p>
                  </a:txBody>
                  <a:tcPr marL="0" marR="0" marT="0" marB="0" anchor="b"/>
                </a:tc>
                <a:tc>
                  <a:txBody>
                    <a:bodyPr/>
                    <a:lstStyle/>
                    <a:p>
                      <a:pPr algn="ctr" fontAlgn="b"/>
                      <a:r>
                        <a:rPr lang="en-US" sz="1800" b="0" i="0" u="none" strike="sngStrike">
                          <a:solidFill>
                            <a:srgbClr val="000000"/>
                          </a:solidFill>
                          <a:effectLst/>
                          <a:latin typeface="Calibri" panose="020F0502020204030204" pitchFamily="34" charset="0"/>
                        </a:rPr>
                        <a:t>44.74</a:t>
                      </a:r>
                    </a:p>
                  </a:txBody>
                  <a:tcPr marL="0" marR="0" marT="0" marB="0" anchor="b"/>
                </a:tc>
                <a:tc>
                  <a:txBody>
                    <a:bodyPr/>
                    <a:lstStyle/>
                    <a:p>
                      <a:pPr algn="ctr" fontAlgn="b"/>
                      <a:r>
                        <a:rPr lang="en-US" sz="1800" b="0" i="0" u="none" strike="sngStrike" dirty="0">
                          <a:solidFill>
                            <a:srgbClr val="000000"/>
                          </a:solidFill>
                          <a:effectLst/>
                          <a:latin typeface="Calibri" panose="020F0502020204030204" pitchFamily="34" charset="0"/>
                        </a:rPr>
                        <a:t>44.74</a:t>
                      </a:r>
                    </a:p>
                  </a:txBody>
                  <a:tcPr marL="0" marR="0" marT="0" marB="0" anchor="b"/>
                </a:tc>
                <a:tc>
                  <a:txBody>
                    <a:bodyPr/>
                    <a:lstStyle/>
                    <a:p>
                      <a:pPr algn="ctr"/>
                      <a:r>
                        <a:rPr lang="en-US" sz="1800" strike="sngStrike" dirty="0">
                          <a:latin typeface="+mn-lt"/>
                        </a:rPr>
                        <a:t>Rainbow-I(</a:t>
                      </a:r>
                      <a:r>
                        <a:rPr lang="en-US" sz="1800" strike="sngStrike" dirty="0" err="1">
                          <a:latin typeface="+mn-lt"/>
                        </a:rPr>
                        <a:t>cz</a:t>
                      </a:r>
                      <a:r>
                        <a:rPr lang="en-US" sz="1800" strike="sngStrike" dirty="0">
                          <a:latin typeface="+mn-lt"/>
                        </a:rPr>
                        <a:t>)</a:t>
                      </a:r>
                    </a:p>
                  </a:txBody>
                  <a:tcPr/>
                </a:tc>
                <a:extLst>
                  <a:ext uri="{0D108BD9-81ED-4DB2-BD59-A6C34878D82A}">
                    <a16:rowId xmlns:a16="http://schemas.microsoft.com/office/drawing/2014/main" val="432299473"/>
                  </a:ext>
                </a:extLst>
              </a:tr>
              <a:tr h="160775">
                <a:tc vMerge="1">
                  <a:txBody>
                    <a:bodyPr/>
                    <a:lstStyle/>
                    <a:p>
                      <a:endParaRPr lang="en-US"/>
                    </a:p>
                  </a:txBody>
                  <a:tcPr/>
                </a:tc>
                <a:tc>
                  <a:txBody>
                    <a:bodyPr/>
                    <a:lstStyle/>
                    <a:p>
                      <a:pPr algn="ctr" fontAlgn="b"/>
                      <a:r>
                        <a:rPr lang="en-US" sz="1800" b="0" i="0" u="none" strike="noStrike" dirty="0">
                          <a:solidFill>
                            <a:srgbClr val="000000"/>
                          </a:solidFill>
                          <a:effectLst/>
                          <a:latin typeface="Calibri" panose="020F0502020204030204" pitchFamily="34" charset="0"/>
                        </a:rPr>
                        <a:t>31.82</a:t>
                      </a:r>
                    </a:p>
                  </a:txBody>
                  <a:tcPr marL="0" marR="0" marT="0" marB="0" anchor="b"/>
                </a:tc>
                <a:tc>
                  <a:txBody>
                    <a:bodyPr/>
                    <a:lstStyle/>
                    <a:p>
                      <a:pPr algn="ctr" fontAlgn="b"/>
                      <a:r>
                        <a:rPr lang="en-US" sz="1800" b="0" i="0" u="none" strike="noStrike" dirty="0">
                          <a:solidFill>
                            <a:srgbClr val="000000"/>
                          </a:solidFill>
                          <a:effectLst/>
                          <a:latin typeface="Calibri" panose="020F0502020204030204" pitchFamily="34" charset="0"/>
                        </a:rPr>
                        <a:t>31.82</a:t>
                      </a:r>
                    </a:p>
                  </a:txBody>
                  <a:tcPr marL="0" marR="0" marT="0" marB="0" anchor="b"/>
                </a:tc>
                <a:tc>
                  <a:txBody>
                    <a:bodyPr/>
                    <a:lstStyle/>
                    <a:p>
                      <a:pPr algn="ctr" fontAlgn="b"/>
                      <a:r>
                        <a:rPr lang="en-US" sz="1800" b="0" i="0" u="none" strike="noStrike" dirty="0">
                          <a:solidFill>
                            <a:srgbClr val="000000"/>
                          </a:solidFill>
                          <a:effectLst/>
                          <a:latin typeface="Calibri" panose="020F0502020204030204" pitchFamily="34" charset="0"/>
                        </a:rPr>
                        <a:t>31.82</a:t>
                      </a:r>
                    </a:p>
                  </a:txBody>
                  <a:tcPr marL="0" marR="0" marT="0" marB="0"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mn-lt"/>
                        </a:rPr>
                        <a:t>SPHINCS</a:t>
                      </a:r>
                      <a:r>
                        <a:rPr lang="en-US" sz="1800" baseline="30000" dirty="0">
                          <a:latin typeface="+mn-lt"/>
                        </a:rPr>
                        <a:t>+</a:t>
                      </a:r>
                      <a:r>
                        <a:rPr lang="en-US" sz="1800" dirty="0">
                          <a:latin typeface="+mn-lt"/>
                        </a:rPr>
                        <a:t>-128s</a:t>
                      </a:r>
                    </a:p>
                  </a:txBody>
                  <a:tcPr/>
                </a:tc>
                <a:extLst>
                  <a:ext uri="{0D108BD9-81ED-4DB2-BD59-A6C34878D82A}">
                    <a16:rowId xmlns:a16="http://schemas.microsoft.com/office/drawing/2014/main" val="414693370"/>
                  </a:ext>
                </a:extLst>
              </a:tr>
            </a:tbl>
          </a:graphicData>
        </a:graphic>
      </p:graphicFrame>
      <p:sp>
        <p:nvSpPr>
          <p:cNvPr id="6" name="Rectangle: Rounded Corners 5">
            <a:extLst>
              <a:ext uri="{FF2B5EF4-FFF2-40B4-BE49-F238E27FC236}">
                <a16:creationId xmlns:a16="http://schemas.microsoft.com/office/drawing/2014/main" id="{7738E284-CD59-4506-AD42-2ACB6036D3A6}"/>
              </a:ext>
            </a:extLst>
          </p:cNvPr>
          <p:cNvSpPr/>
          <p:nvPr/>
        </p:nvSpPr>
        <p:spPr>
          <a:xfrm>
            <a:off x="3399453" y="3502089"/>
            <a:ext cx="4292081" cy="727788"/>
          </a:xfrm>
          <a:prstGeom prst="roundRect">
            <a:avLst/>
          </a:prstGeom>
          <a:no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0B398BC2-FF55-4A90-9E82-1C014382A4EB}"/>
              </a:ext>
            </a:extLst>
          </p:cNvPr>
          <p:cNvSpPr/>
          <p:nvPr/>
        </p:nvSpPr>
        <p:spPr>
          <a:xfrm>
            <a:off x="3399453" y="2060803"/>
            <a:ext cx="4292081" cy="727788"/>
          </a:xfrm>
          <a:prstGeom prst="roundRect">
            <a:avLst/>
          </a:prstGeom>
          <a:no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83025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707C1-9F6D-44F1-A046-652D611286D0}"/>
              </a:ext>
            </a:extLst>
          </p:cNvPr>
          <p:cNvSpPr>
            <a:spLocks noGrp="1"/>
          </p:cNvSpPr>
          <p:nvPr>
            <p:ph type="title"/>
          </p:nvPr>
        </p:nvSpPr>
        <p:spPr/>
        <p:txBody>
          <a:bodyPr/>
          <a:lstStyle/>
          <a:p>
            <a:r>
              <a:rPr lang="en-US" dirty="0"/>
              <a:t>About ICA lists</a:t>
            </a:r>
          </a:p>
        </p:txBody>
      </p:sp>
      <p:sp>
        <p:nvSpPr>
          <p:cNvPr id="3" name="Content Placeholder 2">
            <a:extLst>
              <a:ext uri="{FF2B5EF4-FFF2-40B4-BE49-F238E27FC236}">
                <a16:creationId xmlns:a16="http://schemas.microsoft.com/office/drawing/2014/main" id="{3CC08635-98E7-4659-B7D7-54829508F234}"/>
              </a:ext>
            </a:extLst>
          </p:cNvPr>
          <p:cNvSpPr>
            <a:spLocks noGrp="1"/>
          </p:cNvSpPr>
          <p:nvPr>
            <p:ph idx="1"/>
          </p:nvPr>
        </p:nvSpPr>
        <p:spPr/>
        <p:txBody>
          <a:bodyPr>
            <a:normAutofit fontScale="92500" lnSpcReduction="10000"/>
          </a:bodyPr>
          <a:lstStyle/>
          <a:p>
            <a:r>
              <a:rPr lang="en-US" dirty="0" err="1"/>
              <a:t>WebPKI</a:t>
            </a:r>
            <a:r>
              <a:rPr lang="en-US" dirty="0"/>
              <a:t>: Total &lt;1,500 ICAs / ~1-2 MBs compressed</a:t>
            </a:r>
          </a:p>
          <a:p>
            <a:r>
              <a:rPr lang="en-US" dirty="0"/>
              <a:t>In some (non </a:t>
            </a:r>
            <a:r>
              <a:rPr lang="en-US" dirty="0" err="1"/>
              <a:t>WebPKI</a:t>
            </a:r>
            <a:r>
              <a:rPr lang="en-US" dirty="0"/>
              <a:t>) </a:t>
            </a:r>
            <a:r>
              <a:rPr lang="en-US" dirty="0" err="1"/>
              <a:t>usecases</a:t>
            </a:r>
            <a:r>
              <a:rPr lang="en-US" dirty="0"/>
              <a:t>, the ICA list can be built dynamically.</a:t>
            </a:r>
          </a:p>
          <a:p>
            <a:endParaRPr lang="en-US" dirty="0"/>
          </a:p>
          <a:p>
            <a:r>
              <a:rPr lang="en-US" dirty="0"/>
              <a:t>Send ICAs regardless of </a:t>
            </a:r>
            <a:r>
              <a:rPr lang="en-US" dirty="0" err="1"/>
              <a:t>tlsflag</a:t>
            </a:r>
            <a:r>
              <a:rPr lang="en-US" dirty="0"/>
              <a:t> to prevent failures, if your ICAs are not </a:t>
            </a:r>
          </a:p>
          <a:p>
            <a:pPr lvl="1"/>
            <a:r>
              <a:rPr lang="en-US" dirty="0"/>
              <a:t>published (constrained) (MSRP 2.8 may change that)</a:t>
            </a:r>
          </a:p>
          <a:p>
            <a:pPr lvl="1"/>
            <a:r>
              <a:rPr lang="en-US" dirty="0"/>
              <a:t>in the list hosted by a public repo (e.g. CCADB)</a:t>
            </a:r>
          </a:p>
          <a:p>
            <a:endParaRPr lang="en-US" dirty="0"/>
          </a:p>
          <a:p>
            <a:r>
              <a:rPr lang="en-US" dirty="0"/>
              <a:t>Similar Precedents</a:t>
            </a:r>
          </a:p>
          <a:p>
            <a:pPr lvl="1"/>
            <a:r>
              <a:rPr lang="en-US" dirty="0"/>
              <a:t>Mozilla already uses an ICA Pre-load list </a:t>
            </a:r>
          </a:p>
          <a:p>
            <a:pPr lvl="1"/>
            <a:r>
              <a:rPr lang="en-US" dirty="0"/>
              <a:t>Browsers build and distribute revocation lists</a:t>
            </a:r>
          </a:p>
          <a:p>
            <a:pPr lvl="1"/>
            <a:r>
              <a:rPr lang="en-US" dirty="0"/>
              <a:t>draft-</a:t>
            </a:r>
            <a:r>
              <a:rPr lang="en-US" dirty="0" err="1"/>
              <a:t>ietf</a:t>
            </a:r>
            <a:r>
              <a:rPr lang="en-US" dirty="0"/>
              <a:t>-</a:t>
            </a:r>
            <a:r>
              <a:rPr lang="en-US" dirty="0" err="1"/>
              <a:t>tls-ctls</a:t>
            </a:r>
            <a:r>
              <a:rPr lang="en-US" dirty="0"/>
              <a:t> defines a compression certificate dictionary</a:t>
            </a:r>
          </a:p>
        </p:txBody>
      </p:sp>
    </p:spTree>
    <p:extLst>
      <p:ext uri="{BB962C8B-B14F-4D97-AF65-F5344CB8AC3E}">
        <p14:creationId xmlns:p14="http://schemas.microsoft.com/office/powerpoint/2010/main" val="552847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29CD1-3EEE-41BB-9F4C-D8AAF7894729}"/>
              </a:ext>
            </a:extLst>
          </p:cNvPr>
          <p:cNvSpPr>
            <a:spLocks noGrp="1"/>
          </p:cNvSpPr>
          <p:nvPr>
            <p:ph type="title"/>
          </p:nvPr>
        </p:nvSpPr>
        <p:spPr/>
        <p:txBody>
          <a:bodyPr/>
          <a:lstStyle/>
          <a:p>
            <a:r>
              <a:rPr lang="en-US" dirty="0"/>
              <a:t>Open Questions</a:t>
            </a:r>
          </a:p>
        </p:txBody>
      </p:sp>
      <p:sp>
        <p:nvSpPr>
          <p:cNvPr id="3" name="Content Placeholder 2">
            <a:extLst>
              <a:ext uri="{FF2B5EF4-FFF2-40B4-BE49-F238E27FC236}">
                <a16:creationId xmlns:a16="http://schemas.microsoft.com/office/drawing/2014/main" id="{AA11202B-E91F-4341-9190-1C8F56F9E7FF}"/>
              </a:ext>
            </a:extLst>
          </p:cNvPr>
          <p:cNvSpPr>
            <a:spLocks noGrp="1"/>
          </p:cNvSpPr>
          <p:nvPr>
            <p:ph idx="1"/>
          </p:nvPr>
        </p:nvSpPr>
        <p:spPr/>
        <p:txBody>
          <a:bodyPr>
            <a:normAutofit lnSpcReduction="10000"/>
          </a:bodyPr>
          <a:lstStyle/>
          <a:p>
            <a:r>
              <a:rPr lang="en-US" dirty="0"/>
              <a:t>What is the recommended TBD3-time?</a:t>
            </a:r>
          </a:p>
          <a:p>
            <a:endParaRPr lang="en-US" dirty="0"/>
          </a:p>
          <a:p>
            <a:r>
              <a:rPr lang="en-US" dirty="0"/>
              <a:t>Who maintains the list of ICAs?</a:t>
            </a:r>
          </a:p>
          <a:p>
            <a:pPr lvl="1"/>
            <a:r>
              <a:rPr lang="en-US" dirty="0"/>
              <a:t>Client / browser vendor </a:t>
            </a:r>
          </a:p>
          <a:p>
            <a:pPr lvl="1"/>
            <a:r>
              <a:rPr lang="en-US" dirty="0"/>
              <a:t>CCADB or other public repo. </a:t>
            </a:r>
          </a:p>
          <a:p>
            <a:pPr lvl="1"/>
            <a:endParaRPr lang="en-US" dirty="0"/>
          </a:p>
          <a:p>
            <a:r>
              <a:rPr lang="en-US" dirty="0"/>
              <a:t>What if there is a failure</a:t>
            </a:r>
          </a:p>
          <a:p>
            <a:pPr lvl="1"/>
            <a:r>
              <a:rPr lang="en-US" dirty="0"/>
              <a:t>Connection re-try and its impact on security and privacy</a:t>
            </a:r>
          </a:p>
          <a:p>
            <a:pPr lvl="2"/>
            <a:r>
              <a:rPr lang="en-US" dirty="0"/>
              <a:t>Could the fallback logic allows for downgrade style of attacks?</a:t>
            </a:r>
          </a:p>
          <a:p>
            <a:pPr lvl="2"/>
            <a:r>
              <a:rPr lang="en-US" dirty="0"/>
              <a:t>Active attack analysis. </a:t>
            </a:r>
          </a:p>
          <a:p>
            <a:pPr marL="0" indent="0">
              <a:buNone/>
            </a:pPr>
            <a:r>
              <a:rPr lang="en-US" dirty="0"/>
              <a:t>   or can we assume no failure?</a:t>
            </a:r>
          </a:p>
          <a:p>
            <a:endParaRPr lang="en-US" dirty="0"/>
          </a:p>
        </p:txBody>
      </p:sp>
    </p:spTree>
    <p:extLst>
      <p:ext uri="{BB962C8B-B14F-4D97-AF65-F5344CB8AC3E}">
        <p14:creationId xmlns:p14="http://schemas.microsoft.com/office/powerpoint/2010/main" val="1132099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8F6DC-D24A-4324-8502-CF9D2C9331A7}"/>
              </a:ext>
            </a:extLst>
          </p:cNvPr>
          <p:cNvSpPr>
            <a:spLocks noGrp="1"/>
          </p:cNvSpPr>
          <p:nvPr>
            <p:ph type="title"/>
          </p:nvPr>
        </p:nvSpPr>
        <p:spPr/>
        <p:txBody>
          <a:bodyPr/>
          <a:lstStyle/>
          <a:p>
            <a:r>
              <a:rPr lang="en-US" dirty="0"/>
              <a:t>Closing Comment &amp; Asks</a:t>
            </a:r>
          </a:p>
        </p:txBody>
      </p:sp>
      <p:sp>
        <p:nvSpPr>
          <p:cNvPr id="3" name="Content Placeholder 2">
            <a:extLst>
              <a:ext uri="{FF2B5EF4-FFF2-40B4-BE49-F238E27FC236}">
                <a16:creationId xmlns:a16="http://schemas.microsoft.com/office/drawing/2014/main" id="{A8833F2B-A9D1-4AB6-98FA-92D48D41AFA0}"/>
              </a:ext>
            </a:extLst>
          </p:cNvPr>
          <p:cNvSpPr>
            <a:spLocks noGrp="1"/>
          </p:cNvSpPr>
          <p:nvPr>
            <p:ph idx="1"/>
          </p:nvPr>
        </p:nvSpPr>
        <p:spPr/>
        <p:txBody>
          <a:bodyPr>
            <a:normAutofit/>
          </a:bodyPr>
          <a:lstStyle/>
          <a:p>
            <a:r>
              <a:rPr lang="en-US" dirty="0"/>
              <a:t>Challenges for </a:t>
            </a:r>
            <a:r>
              <a:rPr lang="en-US" dirty="0" err="1"/>
              <a:t>WebPKI</a:t>
            </a:r>
            <a:endParaRPr lang="en-US" dirty="0"/>
          </a:p>
          <a:p>
            <a:pPr lvl="1"/>
            <a:r>
              <a:rPr lang="en-US" dirty="0"/>
              <a:t>We believe addressing them is possible</a:t>
            </a:r>
          </a:p>
          <a:p>
            <a:pPr lvl="1"/>
            <a:r>
              <a:rPr lang="en-US" dirty="0"/>
              <a:t>But also, let’s not forget, TLS is not just for the Web</a:t>
            </a:r>
          </a:p>
          <a:p>
            <a:endParaRPr lang="en-US" dirty="0"/>
          </a:p>
          <a:p>
            <a:r>
              <a:rPr lang="en-US" dirty="0"/>
              <a:t>Discussion on the draft in the WG or git repo </a:t>
            </a:r>
          </a:p>
          <a:p>
            <a:pPr marL="0" indent="0">
              <a:buNone/>
            </a:pPr>
            <a:r>
              <a:rPr lang="en-US" dirty="0"/>
              <a:t>   </a:t>
            </a:r>
            <a:r>
              <a:rPr lang="en-US" dirty="0">
                <a:hlinkClick r:id="rId3"/>
              </a:rPr>
              <a:t>https://github.com/csosto-pk/tls-suppress-intermediates</a:t>
            </a:r>
            <a:r>
              <a:rPr lang="en-US" dirty="0"/>
              <a:t> </a:t>
            </a:r>
          </a:p>
          <a:p>
            <a:endParaRPr lang="en-US" dirty="0"/>
          </a:p>
          <a:p>
            <a:r>
              <a:rPr lang="en-US" dirty="0"/>
              <a:t>Consider it for WG adoption after NIST announces its Round 3 picks. </a:t>
            </a:r>
          </a:p>
        </p:txBody>
      </p:sp>
    </p:spTree>
    <p:extLst>
      <p:ext uri="{BB962C8B-B14F-4D97-AF65-F5344CB8AC3E}">
        <p14:creationId xmlns:p14="http://schemas.microsoft.com/office/powerpoint/2010/main" val="1942971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7700</TotalTime>
  <Words>1222</Words>
  <Application>Microsoft Office PowerPoint</Application>
  <PresentationFormat>Widescreen</PresentationFormat>
  <Paragraphs>209</Paragraphs>
  <Slides>9</Slides>
  <Notes>4</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Courier New</vt:lpstr>
      <vt:lpstr>Office Theme</vt:lpstr>
      <vt:lpstr>draft-kampanakis-tls-scas-latest-00   (was draft-thomson-tls-sic) https://github.com/csosto-pk/tls-suppress-intermediates </vt:lpstr>
      <vt:lpstr>Problem: TLS is heavy in auth data</vt:lpstr>
      <vt:lpstr>Big certificate chains slow down TLS </vt:lpstr>
      <vt:lpstr>PQ TLS authentication data (in KB)</vt:lpstr>
      <vt:lpstr>ICA suppression in TLS 1.3</vt:lpstr>
      <vt:lpstr>PQ TLS authentication data w/o ICAs (in KB)</vt:lpstr>
      <vt:lpstr>About ICA lists</vt:lpstr>
      <vt:lpstr>Open Questions</vt:lpstr>
      <vt:lpstr>Closing Comment &amp; Asks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draft-kampanakis-tls-scas-latest</dc:title>
  <dc:creator>Kampanakis, Panos</dc:creator>
  <cp:lastModifiedBy>Kampanakis, Panos</cp:lastModifiedBy>
  <cp:revision>143</cp:revision>
  <dcterms:created xsi:type="dcterms:W3CDTF">2022-03-07T19:03:05Z</dcterms:created>
  <dcterms:modified xsi:type="dcterms:W3CDTF">2022-03-22T14:06:56Z</dcterms:modified>
</cp:coreProperties>
</file>