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461" r:id="rId3"/>
    <p:sldId id="452" r:id="rId4"/>
    <p:sldId id="454" r:id="rId5"/>
    <p:sldId id="462" r:id="rId6"/>
    <p:sldId id="455" r:id="rId7"/>
    <p:sldId id="501" r:id="rId8"/>
    <p:sldId id="460" r:id="rId9"/>
    <p:sldId id="500" r:id="rId10"/>
    <p:sldId id="458" r:id="rId11"/>
    <p:sldId id="465" r:id="rId12"/>
    <p:sldId id="502" r:id="rId13"/>
    <p:sldId id="503" r:id="rId14"/>
    <p:sldId id="453" r:id="rId15"/>
    <p:sldId id="444" r:id="rId16"/>
    <p:sldId id="446" r:id="rId17"/>
    <p:sldId id="447" r:id="rId18"/>
    <p:sldId id="448" r:id="rId19"/>
    <p:sldId id="449" r:id="rId20"/>
    <p:sldId id="450" r:id="rId21"/>
    <p:sldId id="451" r:id="rId22"/>
    <p:sldId id="457" r:id="rId23"/>
    <p:sldId id="470" r:id="rId24"/>
    <p:sldId id="471" r:id="rId25"/>
    <p:sldId id="472" r:id="rId26"/>
    <p:sldId id="475" r:id="rId27"/>
    <p:sldId id="476" r:id="rId28"/>
    <p:sldId id="473" r:id="rId29"/>
    <p:sldId id="474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96" r:id="rId39"/>
    <p:sldId id="497" r:id="rId40"/>
    <p:sldId id="485" r:id="rId41"/>
    <p:sldId id="488" r:id="rId42"/>
    <p:sldId id="486" r:id="rId43"/>
    <p:sldId id="487" r:id="rId44"/>
    <p:sldId id="489" r:id="rId45"/>
    <p:sldId id="491" r:id="rId46"/>
    <p:sldId id="490" r:id="rId47"/>
    <p:sldId id="492" r:id="rId48"/>
    <p:sldId id="493" r:id="rId49"/>
    <p:sldId id="494" r:id="rId50"/>
    <p:sldId id="495" r:id="rId51"/>
    <p:sldId id="499" r:id="rId52"/>
    <p:sldId id="498" r:id="rId53"/>
    <p:sldId id="396" r:id="rId54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BC86A5-C3DD-4214-AE69-3D548FDCF547}">
          <p14:sldIdLst>
            <p14:sldId id="256"/>
            <p14:sldId id="461"/>
            <p14:sldId id="452"/>
            <p14:sldId id="454"/>
            <p14:sldId id="462"/>
            <p14:sldId id="455"/>
            <p14:sldId id="501"/>
            <p14:sldId id="460"/>
            <p14:sldId id="500"/>
            <p14:sldId id="458"/>
            <p14:sldId id="465"/>
            <p14:sldId id="502"/>
            <p14:sldId id="503"/>
            <p14:sldId id="453"/>
            <p14:sldId id="444"/>
            <p14:sldId id="446"/>
            <p14:sldId id="447"/>
            <p14:sldId id="448"/>
            <p14:sldId id="449"/>
            <p14:sldId id="450"/>
            <p14:sldId id="451"/>
            <p14:sldId id="457"/>
            <p14:sldId id="470"/>
            <p14:sldId id="471"/>
            <p14:sldId id="472"/>
            <p14:sldId id="475"/>
            <p14:sldId id="476"/>
            <p14:sldId id="473"/>
            <p14:sldId id="474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96"/>
            <p14:sldId id="497"/>
            <p14:sldId id="485"/>
            <p14:sldId id="488"/>
            <p14:sldId id="486"/>
            <p14:sldId id="487"/>
            <p14:sldId id="489"/>
            <p14:sldId id="491"/>
            <p14:sldId id="490"/>
            <p14:sldId id="492"/>
            <p14:sldId id="493"/>
            <p14:sldId id="494"/>
            <p14:sldId id="495"/>
            <p14:sldId id="499"/>
            <p14:sldId id="49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F0"/>
    <a:srgbClr val="33CC33"/>
    <a:srgbClr val="000000"/>
    <a:srgbClr val="DADED7"/>
    <a:srgbClr val="D7DBD3"/>
    <a:srgbClr val="F5F6F3"/>
    <a:srgbClr val="E4E5DC"/>
    <a:srgbClr val="DFE1D9"/>
    <a:srgbClr val="4F5047"/>
    <a:srgbClr val="EA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4" autoAdjust="0"/>
    <p:restoredTop sz="95076" autoAdjust="0"/>
  </p:normalViewPr>
  <p:slideViewPr>
    <p:cSldViewPr snapToGrid="0">
      <p:cViewPr varScale="1">
        <p:scale>
          <a:sx n="117" d="100"/>
          <a:sy n="117" d="100"/>
        </p:scale>
        <p:origin x="132" y="96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5A23-F486-4562-8EA7-36DFBE1C2167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B9E6-318C-40BE-A2B8-0A59940F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9555-4C6C-4900-9A12-F4B23660F8C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1305-8C7D-43D4-A953-0621B6104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1305-8C7D-43D4-A953-0621B61048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615"/>
            <a:ext cx="9144000" cy="15336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638"/>
            <a:ext cx="2271891" cy="731362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0" y="1903615"/>
            <a:ext cx="591936" cy="1533698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25193" r="45322" b="26206"/>
          <a:stretch/>
        </p:blipFill>
        <p:spPr>
          <a:xfrm>
            <a:off x="7504717" y="6216996"/>
            <a:ext cx="1577129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5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B595-08E5-41AD-9875-71BB839532A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D9E-327F-4B69-A64F-3FA60B60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기초연구실의필요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E6CD18C3-801B-4C5D-9C01-BB5BB346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8282" y="63649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5E1F-6FEB-4613-B157-88EDDAE47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2552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65000">
                <a:srgbClr val="4E4E4E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6"/>
            <a:ext cx="8079581" cy="489053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087" y="6267796"/>
            <a:ext cx="871913" cy="526729"/>
          </a:xfrm>
        </p:spPr>
        <p:txBody>
          <a:bodyPr/>
          <a:lstStyle>
            <a:lvl1pPr>
              <a:defRPr sz="2400" b="1">
                <a:ln>
                  <a:noFill/>
                </a:ln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454"/>
            <a:ext cx="9144000" cy="914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20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11283" y="2868295"/>
            <a:ext cx="4414376" cy="1127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400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256955" y="3967246"/>
            <a:ext cx="7200000" cy="9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259726" y="4061457"/>
            <a:ext cx="720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35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6018414" y="0"/>
            <a:ext cx="3125585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-1920000" y="4585158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3"/>
          <p:cNvSpPr/>
          <p:nvPr userDrawn="1"/>
        </p:nvSpPr>
        <p:spPr>
          <a:xfrm>
            <a:off x="0" y="0"/>
            <a:ext cx="5324475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 userDrawn="1"/>
        </p:nvSpPr>
        <p:spPr>
          <a:xfrm rot="2700000">
            <a:off x="2910862" y="1013306"/>
            <a:ext cx="4841904" cy="48419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flipH="1">
            <a:off x="0" y="0"/>
            <a:ext cx="161266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2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69056" y="145425"/>
            <a:ext cx="8434387" cy="4966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098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10.png"/><Relationship Id="rId10" Type="http://schemas.openxmlformats.org/officeDocument/2006/relationships/image" Target="../media/image120.png"/><Relationship Id="rId4" Type="http://schemas.openxmlformats.org/officeDocument/2006/relationships/image" Target="../media/image610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60.png"/><Relationship Id="rId7" Type="http://schemas.openxmlformats.org/officeDocument/2006/relationships/image" Target="../media/image2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160.png"/><Relationship Id="rId7" Type="http://schemas.openxmlformats.org/officeDocument/2006/relationships/image" Target="../media/image3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44.png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17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9.png"/><Relationship Id="rId18" Type="http://schemas.openxmlformats.org/officeDocument/2006/relationships/image" Target="../media/image8.png"/><Relationship Id="rId21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5" Type="http://schemas.openxmlformats.org/officeDocument/2006/relationships/image" Target="../media/image5.png"/><Relationship Id="rId10" Type="http://schemas.openxmlformats.org/officeDocument/2006/relationships/image" Target="../media/image22.png"/><Relationship Id="rId19" Type="http://schemas.openxmlformats.org/officeDocument/2006/relationships/image" Target="../media/image10.png"/><Relationship Id="rId9" Type="http://schemas.openxmlformats.org/officeDocument/2006/relationships/image" Target="../media/image21.png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1.png"/><Relationship Id="rId3" Type="http://schemas.openxmlformats.org/officeDocument/2006/relationships/image" Target="../media/image251.png"/><Relationship Id="rId7" Type="http://schemas.openxmlformats.org/officeDocument/2006/relationships/image" Target="../media/image291.png"/><Relationship Id="rId12" Type="http://schemas.openxmlformats.org/officeDocument/2006/relationships/image" Target="../media/image341.png"/><Relationship Id="rId17" Type="http://schemas.openxmlformats.org/officeDocument/2006/relationships/image" Target="../media/image26.png"/><Relationship Id="rId2" Type="http://schemas.openxmlformats.org/officeDocument/2006/relationships/image" Target="../media/image24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5" Type="http://schemas.openxmlformats.org/officeDocument/2006/relationships/image" Target="../media/image37.png"/><Relationship Id="rId10" Type="http://schemas.openxmlformats.org/officeDocument/2006/relationships/image" Target="../media/image321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Relationship Id="rId14" Type="http://schemas.openxmlformats.org/officeDocument/2006/relationships/image" Target="../media/image3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35185" y="1904302"/>
            <a:ext cx="7524925" cy="1513808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3DOF Manipulator</a:t>
            </a:r>
            <a:endParaRPr lang="ko-KR" altLang="en-US" sz="8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228052" y="3578578"/>
            <a:ext cx="4783370" cy="2008490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64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Jae </a:t>
            </a:r>
            <a:r>
              <a:rPr lang="en-US" altLang="ko-KR" sz="6400" spc="-12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Hyeong</a:t>
            </a:r>
            <a:r>
              <a:rPr lang="en-US" altLang="ko-KR" sz="64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 Park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Combined Course </a:t>
            </a:r>
            <a:b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School of Mechanical Engineering,</a:t>
            </a:r>
            <a:b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4091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8B00-B3CB-6662-758D-866A0F761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597BA-759D-7805-5972-9F9DAEC2771F}"/>
              </a:ext>
            </a:extLst>
          </p:cNvPr>
          <p:cNvSpPr txBox="1"/>
          <p:nvPr/>
        </p:nvSpPr>
        <p:spPr>
          <a:xfrm>
            <a:off x="5158614" y="2383973"/>
            <a:ext cx="3985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Jacobian </a:t>
            </a:r>
            <a:b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&amp; Singularity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6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77AA9-FD22-C81B-7E43-E28D54E3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D7A8-8F8E-ECD4-C7CA-75C937FC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Jacobian (1)</a:t>
            </a:r>
            <a:endParaRPr lang="ko-KR" altLang="en-US" sz="3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84B57C9-3155-00FA-6964-4ACE31DDE4AB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6D88101-270D-E059-98D3-5DBDDBA6E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70B0DD0-9EF8-7F47-D789-8AFDD8D2CB1C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DC2DD1-0F6A-AA92-7C88-2AFB6CC83BC1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E27A16-2D29-C394-CC1D-A990A39B64B6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385E270-F7B0-5D38-7617-9882C9464F21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0F97F294-F297-DF89-0940-C270BF48F76F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D123E00-5236-A2AA-DF71-F51A2FB2B6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016A776-48F5-D5C6-8013-4C6B22AB3CFE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298B936-1F26-51E8-99B6-10BEB703DE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CD018F-853E-D701-31E9-18EB5A91880A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93F7756C-4F9F-7192-9920-CB2F4EE5688F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BC3BDE4-624C-3671-50BB-5C32EF3E55D3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FF272E0-DFE7-E1E6-C878-B3579FD1344D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1D23DFE-7E1C-6EA4-F70D-EE490809E63E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F578B1E6-13A6-BEB1-81A2-6819ABC4C749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F28E11B2-3BDE-6B8A-109E-2F185781FA86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7011C4C-CBF0-59FF-6C34-B9EDF536CBE1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1C3F1CC-CAE4-FD92-3BF5-569CC494A44D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0AB4FD4-07F0-836A-9ADF-2D863A38338C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4DBE6096-D3B3-477A-0565-A81263DFAFA6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383DD47-17A1-4477-C4EC-D1A3FEB45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3BF79D-70DE-4EAF-7F79-10A0F95B8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C5C090-5129-D982-A523-4BF063803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378F5DA-115F-7259-F269-633BE65FAFD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C8B9DC0-30B3-7484-660A-489367963F26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16E90BB-4FA0-54EB-0C8E-24FEC836F03E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216B5330-64E2-35A1-3AF8-D9A7F780EF62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8ADCD11-59B9-1BFD-9501-F8E0CE98A5E2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B64F139-7E12-D656-06B8-83B4216F4C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4F6CAFB-1895-5123-38B5-990D6CB374B0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5C2BCB79-3331-790D-74DC-F04A1A8C41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B51C3C-6415-C644-A966-A4EBBCBA8C44}"/>
                  </a:ext>
                </a:extLst>
              </p:cNvPr>
              <p:cNvSpPr txBox="1"/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B51C3C-6415-C644-A966-A4EBBCBA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blipFill>
                <a:blip r:embed="rId15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FEFF08FC-8E7C-DDC8-039F-B8E5D77982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909" y="3776266"/>
            <a:ext cx="1838325" cy="105727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D5B8E6C-249F-233B-16B5-18BB903423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9031" y="3756139"/>
            <a:ext cx="3362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6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F5D5-6899-0187-83A0-D81692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C869E-A922-E1C4-9DA9-BE0722D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Jacobian (1)</a:t>
            </a:r>
            <a:endParaRPr lang="ko-KR" altLang="en-US" sz="3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532E29-5533-1EDA-DB67-2C83EF2C6C24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CA8C512-258A-CF30-8DBA-59AFE384E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1BD7D5-FC7A-62B1-DED7-052FA27BF9C0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06CC1B-BC3A-3524-6BE0-B8B414090543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8DCC4B-D0A9-A0EA-E2BF-99204FD9C759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F60507D-9BDC-CB0B-41CB-F54DCAEE0A37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789CE79D-AC04-0EBC-509E-F95ECDF6AE08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7566C0-454C-EB42-0C44-D7EFD98BD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3D43777E-CFFF-39FA-1AF4-E7DFF2A0ACF3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A7CD282C-7A22-CAFA-A1BE-F2EA0E6BE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9C1818-1D4F-A057-CCF6-0452D6786721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39A3D48-C173-6420-C1FE-A3F1E8826DBE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D5C3510-3933-0608-82D8-66F903892E81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EB7715-D8C9-5168-BDAD-9017B05B102B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77F217B-FF76-524F-3E5E-D1B8767F068A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B67DA2C8-B1BC-9410-98B8-1B80BAFC99E0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B1B28D28-CE3F-F21B-7683-5B1CE4B2ACAC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3EA66A4-A740-9398-FB59-24ACD3F0F158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A3F954D-974C-159A-2002-DF8C39FAED22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D37EE568-8D25-DD9D-9214-CFA855C4F853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FA103567-5E91-C03B-8D07-0C9A017F9581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54B825D-E7EC-DECB-ECCB-FFC119F37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98DAF5-F8C9-2639-8C5E-A9763083C2E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013B134-5789-41CF-63FF-3ECDD9714BF3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7B91076-634E-A2FA-6D17-310709153A0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DD521DA-4C3E-842D-9831-F26909896BC6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90FD5E8-4E15-EF60-B348-181993C6BAA7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06D842E-521E-9373-7D4B-1B4607B7F018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F7097268-D3C8-4E3D-67A1-4EA37D0B8BE4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D807E48-150E-29FE-C7B9-577E261DE9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0509BFA-CB50-AF21-409B-CCE317F966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9A1175B-3807-D305-4212-0B899E1086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8F547E-33C1-9595-473D-9E727D6CC34F}"/>
                  </a:ext>
                </a:extLst>
              </p:cNvPr>
              <p:cNvSpPr txBox="1"/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8F547E-33C1-9595-473D-9E727D6C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blipFill>
                <a:blip r:embed="rId15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8B41052-A40D-ACA8-6BEF-0FC4014F6E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858" y="3819754"/>
            <a:ext cx="6219825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A27980-5338-427E-1CB4-04BD070AA5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57375" y="2266950"/>
            <a:ext cx="5429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7F78-DA80-DC40-709F-C34521A5E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A93B-C337-BB39-461B-87F615B7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Jacobian (1)</a:t>
            </a:r>
            <a:endParaRPr lang="ko-KR" altLang="en-US" sz="3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8D5A0-CB0A-6073-DD73-AEA9004C6FFF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F8FD2F0-A97C-CB82-1FD1-6941CFFFC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80C71-808F-6E8B-9CF2-9B6DE895F8F9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23BAEA-D0D0-BD26-5F78-BC636CBB714D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A1FA8B-CED6-52A3-1AD0-03DF4158DE32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6226D5-E52C-E69E-A9B2-32B8CB9E4054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0D155DAD-A312-C45E-D563-79D78AC3B661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9657864-92AC-FFD5-E97B-8A619A628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CF530A5C-886F-0CC9-D523-49B162A313AA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24097A9-89E7-489F-438F-3FEB2642F2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454B9BE-01F9-6218-C023-D795BFAC531D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EF7873F-3C21-1F97-9B8A-6AD59F36DD18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CAAD40-FAEC-83B9-23B5-2EAA4B4A4A99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A1C8DFF-AC6E-CEB4-EC01-8271D0540B6A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6FD9DB5-8FF8-B3CA-39CB-8DB80AA170B5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95E25BD-1528-B56E-5158-133FD0E824F3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3DBD9036-0B88-D78D-8549-595BB8A2C005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04F8618-A12B-6D7C-67D0-1D9C47FB1BB5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53939EC-8B70-D237-A59E-975525D500F3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DBBFAA1-9EC5-A9D5-0BA7-09D04CC2A57E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B5503538-F795-C5EE-DD34-4D15B5D5C5DB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74C367D-618B-957C-1A8D-3E110CC50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CFD896-C91F-0ED7-0104-AA4EBC0F1C9B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206ED5C-D10A-C7C8-6999-5EEF29457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F64CB6B-CAF1-DF17-A24F-472B25AAABE5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2B3B243-6DBE-B1E5-8B0C-8839FF08A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CBB2B44-D980-89FA-F0C8-BA3C67CE1F3B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40AECFD-9315-E17F-33FB-47AD47FDF99E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6C342262-D2E3-A83D-05E4-712D7A92ABAD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F14669B-DAF3-B0B8-B67B-7608EC7F5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10803D9-84EA-166B-A327-AB8E838E09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5D41055A-D705-FB45-0FB8-F7154BE0AC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40B71E0-6E99-A0CD-F5B8-933F3CFF2F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5253" y="1099855"/>
            <a:ext cx="5334012" cy="955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61CAD3-BEB9-101B-C166-2FBA89A4C2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1883" y="2117170"/>
            <a:ext cx="4312459" cy="1846035"/>
          </a:xfrm>
          <a:prstGeom prst="rect">
            <a:avLst/>
          </a:prstGeom>
        </p:spPr>
      </p:pic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29D3504A-1CD4-2B06-76F9-4DC166CE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8" y="3940726"/>
            <a:ext cx="2550416" cy="26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7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F6273-995F-E096-3AE6-DF62D43B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29187-796E-A4C3-0B50-08DB5FCCFA1C}"/>
              </a:ext>
            </a:extLst>
          </p:cNvPr>
          <p:cNvSpPr txBox="1"/>
          <p:nvPr/>
        </p:nvSpPr>
        <p:spPr>
          <a:xfrm>
            <a:off x="6066886" y="3143251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4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C75E-91DB-BF39-C0E2-76A34721F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호 21">
            <a:extLst>
              <a:ext uri="{FF2B5EF4-FFF2-40B4-BE49-F238E27FC236}">
                <a16:creationId xmlns:a16="http://schemas.microsoft.com/office/drawing/2014/main" id="{532E1E8A-51A1-B4ED-1719-AB483D8F24D5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120FD0DE-E352-AD08-D3DD-184DBE54BBEF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4181A8-DD6B-899B-107F-E6B78DD4013C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2F7338-503B-C51F-78B3-490B713D7931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F7F40-4934-3B74-5037-3029959A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(1)</a:t>
            </a:r>
            <a:endParaRPr lang="ko-KR" altLang="en-US" sz="3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857964-726E-2C10-2E42-507BCAD0794C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ACFD70-25D5-6305-26FB-E86BEB9AD976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3EE1B48-C0C6-CE08-69DE-C311246B9D61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426BFC-1AB0-B289-61B1-2D26589CAB29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D4F115-BAEF-F18B-17CB-D140A1954FF6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3E183A-6553-5075-6F39-713C0B7F904B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591250B-BD53-B50F-CAF6-1DC9CCE0916B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FDE05E-31DC-5540-E8FF-B7586236A612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4F62E-12C9-9BB2-CFB3-D5F7799E76B2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96D8E-F9FD-2C2E-E5CB-A7455C824098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96D8E-F9FD-2C2E-E5CB-A7455C824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E8C2B-4543-E3B4-24C6-6F410F4D1208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E8C2B-4543-E3B4-24C6-6F410F4D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471B18-CB8E-B27C-29EB-0A27A5AF0691}"/>
                  </a:ext>
                </a:extLst>
              </p:cNvPr>
              <p:cNvSpPr txBox="1"/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471B18-CB8E-B27C-29EB-0A27A5AF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83DD5A-D7AF-C6C6-3102-27E67EBFCCAC}"/>
                  </a:ext>
                </a:extLst>
              </p:cNvPr>
              <p:cNvSpPr txBox="1"/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83DD5A-D7AF-C6C6-3102-27E67EBF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C177E-33A4-72E6-9812-7F1B52E53B6B}"/>
                  </a:ext>
                </a:extLst>
              </p:cNvPr>
              <p:cNvSpPr txBox="1"/>
              <p:nvPr/>
            </p:nvSpPr>
            <p:spPr>
              <a:xfrm>
                <a:off x="30480" y="2386401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C177E-33A4-72E6-9812-7F1B52E5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2386401"/>
                <a:ext cx="1917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4A40B9-3D12-CAF6-9817-10EB72D647D4}"/>
                  </a:ext>
                </a:extLst>
              </p:cNvPr>
              <p:cNvSpPr txBox="1"/>
              <p:nvPr/>
            </p:nvSpPr>
            <p:spPr>
              <a:xfrm>
                <a:off x="667904" y="1350725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4A40B9-3D12-CAF6-9817-10EB72D6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4" y="1350725"/>
                <a:ext cx="1917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4E95FB-91AB-E59C-62A3-44CCAC0233B3}"/>
                  </a:ext>
                </a:extLst>
              </p:cNvPr>
              <p:cNvSpPr txBox="1"/>
              <p:nvPr/>
            </p:nvSpPr>
            <p:spPr>
              <a:xfrm>
                <a:off x="4283382" y="929238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4E95FB-91AB-E59C-62A3-44CCAC02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82" y="929238"/>
                <a:ext cx="13818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B17065-1EE5-88D8-06A9-1891D4A42FCD}"/>
                  </a:ext>
                </a:extLst>
              </p:cNvPr>
              <p:cNvSpPr txBox="1"/>
              <p:nvPr/>
            </p:nvSpPr>
            <p:spPr>
              <a:xfrm>
                <a:off x="4214802" y="1394459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B17065-1EE5-88D8-06A9-1891D4A4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2" y="1394459"/>
                <a:ext cx="2384118" cy="7321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B23AA-4DDD-0779-F842-D8818783BC35}"/>
                  </a:ext>
                </a:extLst>
              </p:cNvPr>
              <p:cNvSpPr txBox="1"/>
              <p:nvPr/>
            </p:nvSpPr>
            <p:spPr>
              <a:xfrm>
                <a:off x="394677" y="3532542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B23AA-4DDD-0779-F842-D8818783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7" y="3532542"/>
                <a:ext cx="6105183" cy="1477328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0C179A-526D-19B2-0F69-6C70B72A5417}"/>
                  </a:ext>
                </a:extLst>
              </p:cNvPr>
              <p:cNvSpPr txBox="1"/>
              <p:nvPr/>
            </p:nvSpPr>
            <p:spPr>
              <a:xfrm>
                <a:off x="4283382" y="3460016"/>
                <a:ext cx="610518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0C179A-526D-19B2-0F69-6C70B72A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82" y="3460016"/>
                <a:ext cx="6105183" cy="1528624"/>
              </a:xfrm>
              <a:prstGeom prst="rect">
                <a:avLst/>
              </a:prstGeom>
              <a:blipFill>
                <a:blip r:embed="rId11"/>
                <a:stretch>
                  <a:fillRect b="-2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A31147-259D-4048-022D-709DE35BD1CF}"/>
                  </a:ext>
                </a:extLst>
              </p:cNvPr>
              <p:cNvSpPr txBox="1"/>
              <p:nvPr/>
            </p:nvSpPr>
            <p:spPr>
              <a:xfrm>
                <a:off x="394676" y="5155750"/>
                <a:ext cx="8551204" cy="781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A31147-259D-4048-022D-709DE35B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6" y="5155750"/>
                <a:ext cx="8551204" cy="78156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57A61-ED0C-4AFD-9912-FC3CDB97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305753-5C4D-0200-3B64-BB49683589E4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305753-5C4D-0200-3B64-BB496835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446463-EBCF-AF54-E280-929C49A2A101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446463-EBCF-AF54-E280-929C49A2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683BC9-6DFB-4BF3-E3DA-266FE6919179}"/>
                  </a:ext>
                </a:extLst>
              </p:cNvPr>
              <p:cNvSpPr txBox="1"/>
              <p:nvPr/>
            </p:nvSpPr>
            <p:spPr>
              <a:xfrm>
                <a:off x="191442" y="1618644"/>
                <a:ext cx="10090443" cy="1691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683BC9-6DFB-4BF3-E3DA-266FE691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2" y="1618644"/>
                <a:ext cx="10090443" cy="1691232"/>
              </a:xfrm>
              <a:prstGeom prst="rect">
                <a:avLst/>
              </a:prstGeom>
              <a:blipFill>
                <a:blip r:embed="rId4"/>
                <a:stretch>
                  <a:fillRect b="-2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502054-A097-2E03-485B-7AE5761B79B8}"/>
                  </a:ext>
                </a:extLst>
              </p:cNvPr>
              <p:cNvSpPr txBox="1"/>
              <p:nvPr/>
            </p:nvSpPr>
            <p:spPr>
              <a:xfrm>
                <a:off x="100002" y="3548125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502054-A097-2E03-485B-7AE5761B7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3548125"/>
                <a:ext cx="1381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46FB2-69D7-758A-159F-6F56BC8F3295}"/>
                  </a:ext>
                </a:extLst>
              </p:cNvPr>
              <p:cNvSpPr txBox="1"/>
              <p:nvPr/>
            </p:nvSpPr>
            <p:spPr>
              <a:xfrm>
                <a:off x="403860" y="3917457"/>
                <a:ext cx="8640138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46FB2-69D7-758A-159F-6F56BC8F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3917457"/>
                <a:ext cx="8640138" cy="1027333"/>
              </a:xfrm>
              <a:prstGeom prst="rect">
                <a:avLst/>
              </a:prstGeom>
              <a:blipFill>
                <a:blip r:embed="rId6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A6D443C8-21FA-AC45-DD51-6FFF499A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63"/>
            <a:ext cx="8078788" cy="488950"/>
          </a:xfrm>
        </p:spPr>
        <p:txBody>
          <a:bodyPr/>
          <a:lstStyle/>
          <a:p>
            <a:r>
              <a:rPr lang="en-US" altLang="ko-KR" sz="3600" dirty="0"/>
              <a:t>2-DOF Manipulator Dynamics (2)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960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30F6-73C0-FB97-98F8-F7CB4EF3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BC7B-4FAB-2E58-7A63-DD0345C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(3)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3894A6-22B7-C717-7CCA-6CBC38DCF3B0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3894A6-22B7-C717-7CCA-6CBC38DC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EF59D-6679-3DCE-A689-B1DE5A743C90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EF59D-6679-3DCE-A689-B1DE5A7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9013E7-7A44-FAF1-D588-841052AC894E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9013E7-7A44-FAF1-D588-841052AC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0FA37-4F6C-6686-DD61-2B0156D5E23F}"/>
                  </a:ext>
                </a:extLst>
              </p:cNvPr>
              <p:cNvSpPr txBox="1"/>
              <p:nvPr/>
            </p:nvSpPr>
            <p:spPr>
              <a:xfrm>
                <a:off x="100002" y="6014777"/>
                <a:ext cx="3397578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0FA37-4F6C-6686-DD61-2B0156D5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6014777"/>
                <a:ext cx="3397578" cy="385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DEBB6-6AE3-F788-96C9-BDB80E49A90C}"/>
                  </a:ext>
                </a:extLst>
              </p:cNvPr>
              <p:cNvSpPr txBox="1"/>
              <p:nvPr/>
            </p:nvSpPr>
            <p:spPr>
              <a:xfrm>
                <a:off x="3003235" y="6014777"/>
                <a:ext cx="2355538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DEBB6-6AE3-F788-96C9-BDB80E4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35" y="6014777"/>
                <a:ext cx="2355538" cy="385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8E75-7F0E-7388-2661-6E3ED73E120B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8E75-7F0E-7388-2661-6E3ED73E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579BEE-CDEB-CA76-8AA4-AF10BC8339D4}"/>
                  </a:ext>
                </a:extLst>
              </p:cNvPr>
              <p:cNvSpPr txBox="1"/>
              <p:nvPr/>
            </p:nvSpPr>
            <p:spPr>
              <a:xfrm>
                <a:off x="105140" y="3786749"/>
                <a:ext cx="9877060" cy="102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579BEE-CDEB-CA76-8AA4-AF10BC833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3786749"/>
                <a:ext cx="9877060" cy="1027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8D16D-8614-AF83-7657-ABE6F80C3FB3}"/>
                  </a:ext>
                </a:extLst>
              </p:cNvPr>
              <p:cNvSpPr txBox="1"/>
              <p:nvPr/>
            </p:nvSpPr>
            <p:spPr>
              <a:xfrm>
                <a:off x="105140" y="4967438"/>
                <a:ext cx="8972185" cy="71468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8D16D-8614-AF83-7657-ABE6F80C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4967438"/>
                <a:ext cx="8972185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5F426-E14A-4FB1-26B3-BC63595DF950}"/>
                  </a:ext>
                </a:extLst>
              </p:cNvPr>
              <p:cNvSpPr txBox="1"/>
              <p:nvPr/>
            </p:nvSpPr>
            <p:spPr>
              <a:xfrm>
                <a:off x="4841422" y="6039270"/>
                <a:ext cx="17389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5F426-E14A-4FB1-26B3-BC63595D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6039270"/>
                <a:ext cx="17389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0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7CFB-EC93-83BB-E765-2F067F63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75239-3DDA-2FB6-149B-BDEEC069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(4)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12421-8643-9397-D346-0CDF27AC8289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12421-8643-9397-D346-0CDF27AC8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311B02-1599-663B-D771-D62274A0BB42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311B02-1599-663B-D771-D62274A0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79CF03-595F-E299-15C2-402F65DA6593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79CF03-595F-E299-15C2-402F65D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6F87F-D43F-2D77-2F22-604738931903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5371735" cy="6642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6F87F-D43F-2D77-2F22-60473893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5371735" cy="66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2B9244-64AD-F8FB-1785-C989C789484F}"/>
                  </a:ext>
                </a:extLst>
              </p:cNvPr>
              <p:cNvSpPr txBox="1"/>
              <p:nvPr/>
            </p:nvSpPr>
            <p:spPr>
              <a:xfrm>
                <a:off x="152765" y="3874528"/>
                <a:ext cx="8800735" cy="6819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2B9244-64AD-F8FB-1785-C989C789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3874528"/>
                <a:ext cx="8800735" cy="681982"/>
              </a:xfrm>
              <a:prstGeom prst="rect">
                <a:avLst/>
              </a:prstGeom>
              <a:blipFill>
                <a:blip r:embed="rId6"/>
                <a:stretch>
                  <a:fillRect b="-172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5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8180-FF93-9C80-C980-803D2E55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FBBB-3C04-0702-37FA-E60A3773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(5)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3BCA5-C159-671D-CC44-324158334676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3BCA5-C159-671D-CC44-32415833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D773B2-902A-4A51-BC72-3E508332CF2E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D773B2-902A-4A51-BC72-3E508332C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F84523-2B96-68AD-6AAB-82BC0C312733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F84523-2B96-68AD-6AAB-82BC0C3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0917D-CC26-CE74-2FB6-88F582F544C5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0917D-CC26-CE74-2FB6-88F582F5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33819-3F68-CFB8-805B-E6734C7242FA}"/>
                  </a:ext>
                </a:extLst>
              </p:cNvPr>
              <p:cNvSpPr txBox="1"/>
              <p:nvPr/>
            </p:nvSpPr>
            <p:spPr>
              <a:xfrm>
                <a:off x="100002" y="3779412"/>
                <a:ext cx="5312919" cy="714683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33819-3F68-CFB8-805B-E6734C72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3779412"/>
                <a:ext cx="5312919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5679A-D252-D8D9-667E-F628A7DAD47F}"/>
                  </a:ext>
                </a:extLst>
              </p:cNvPr>
              <p:cNvSpPr txBox="1"/>
              <p:nvPr/>
            </p:nvSpPr>
            <p:spPr>
              <a:xfrm>
                <a:off x="100002" y="4778232"/>
                <a:ext cx="5312919" cy="664221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5679A-D252-D8D9-667E-F628A7DAD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4778232"/>
                <a:ext cx="5312919" cy="664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B8677-69F5-AEB0-0664-97D29D18CC56}"/>
                  </a:ext>
                </a:extLst>
              </p:cNvPr>
              <p:cNvSpPr txBox="1"/>
              <p:nvPr/>
            </p:nvSpPr>
            <p:spPr>
              <a:xfrm>
                <a:off x="100002" y="5723128"/>
                <a:ext cx="6749834" cy="459100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B8677-69F5-AEB0-0664-97D29D18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5723128"/>
                <a:ext cx="6749834" cy="459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BEF5-C84E-C9D9-3C87-F6D6EED6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E2D0-89F7-2335-6507-5A257F64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DC90D-CB1A-4086-8192-5D7BA4C9B57E}"/>
              </a:ext>
            </a:extLst>
          </p:cNvPr>
          <p:cNvSpPr txBox="1"/>
          <p:nvPr/>
        </p:nvSpPr>
        <p:spPr>
          <a:xfrm>
            <a:off x="342899" y="557289"/>
            <a:ext cx="6764609" cy="5844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Forward Kinematics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Inverse Kinematics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Jacobian and Singularities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Dynamics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Trajectory and Motion Planning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0096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4FA9-B9D0-0735-83B2-6405095A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1924-F933-B2E4-CB28-0B62D4CD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(6)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CED66-1EB4-DF98-4D6D-9B3B5B485FB4}"/>
                  </a:ext>
                </a:extLst>
              </p:cNvPr>
              <p:cNvSpPr txBox="1"/>
              <p:nvPr/>
            </p:nvSpPr>
            <p:spPr>
              <a:xfrm>
                <a:off x="76565" y="2841876"/>
                <a:ext cx="4103550" cy="708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CED66-1EB4-DF98-4D6D-9B3B5B48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2841876"/>
                <a:ext cx="4103550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F2235-4566-864C-3864-C1C5F5D4B531}"/>
                  </a:ext>
                </a:extLst>
              </p:cNvPr>
              <p:cNvSpPr txBox="1"/>
              <p:nvPr/>
            </p:nvSpPr>
            <p:spPr>
              <a:xfrm>
                <a:off x="76565" y="3917834"/>
                <a:ext cx="4517207" cy="63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F2235-4566-864C-3864-C1C5F5D4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3917834"/>
                <a:ext cx="4517207" cy="631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1EF0B9-6FF4-DF72-8ACD-9EB2CFCAECEB}"/>
                  </a:ext>
                </a:extLst>
              </p:cNvPr>
              <p:cNvSpPr txBox="1"/>
              <p:nvPr/>
            </p:nvSpPr>
            <p:spPr>
              <a:xfrm>
                <a:off x="111943" y="951265"/>
                <a:ext cx="8800735" cy="6819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1EF0B9-6FF4-DF72-8ACD-9EB2CFC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" y="951265"/>
                <a:ext cx="8800735" cy="681982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5924F-86D4-4684-0C03-D57ED8728B89}"/>
                  </a:ext>
                </a:extLst>
              </p:cNvPr>
              <p:cNvSpPr txBox="1"/>
              <p:nvPr/>
            </p:nvSpPr>
            <p:spPr>
              <a:xfrm>
                <a:off x="76565" y="4916592"/>
                <a:ext cx="5907856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5924F-86D4-4684-0C03-D57ED8728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4916592"/>
                <a:ext cx="5907856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59128-7DE5-C7B4-4373-AD84C064AF7C}"/>
                  </a:ext>
                </a:extLst>
              </p:cNvPr>
              <p:cNvSpPr txBox="1"/>
              <p:nvPr/>
            </p:nvSpPr>
            <p:spPr>
              <a:xfrm>
                <a:off x="76565" y="5945517"/>
                <a:ext cx="5907856" cy="646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59128-7DE5-C7B4-4373-AD84C064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5945517"/>
                <a:ext cx="5907856" cy="646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6B37B-803D-4F7F-D0CC-A071FCEFB282}"/>
                  </a:ext>
                </a:extLst>
              </p:cNvPr>
              <p:cNvSpPr txBox="1"/>
              <p:nvPr/>
            </p:nvSpPr>
            <p:spPr>
              <a:xfrm>
                <a:off x="111943" y="1817062"/>
                <a:ext cx="6749834" cy="459100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6B37B-803D-4F7F-D0CC-A071FCEF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" y="1817062"/>
                <a:ext cx="6749834" cy="459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FCD0FC-DA30-894B-CA35-C512FF67CA3F}"/>
              </a:ext>
            </a:extLst>
          </p:cNvPr>
          <p:cNvSpPr/>
          <p:nvPr/>
        </p:nvSpPr>
        <p:spPr>
          <a:xfrm>
            <a:off x="76565" y="2751364"/>
            <a:ext cx="5499642" cy="3951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4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B44D-3E1B-A8C6-0133-4935E81E2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404B-530A-1F8C-96D3-05167C79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Simulation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E91193-81D6-05E1-B611-F1199848EC0C}"/>
                  </a:ext>
                </a:extLst>
              </p:cNvPr>
              <p:cNvSpPr txBox="1"/>
              <p:nvPr/>
            </p:nvSpPr>
            <p:spPr>
              <a:xfrm>
                <a:off x="150043" y="972254"/>
                <a:ext cx="4103550" cy="70872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E91193-81D6-05E1-B611-F1199848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972254"/>
                <a:ext cx="4103550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534AB-127A-3A5C-9B0C-B8F0A3961A0B}"/>
                  </a:ext>
                </a:extLst>
              </p:cNvPr>
              <p:cNvSpPr txBox="1"/>
              <p:nvPr/>
            </p:nvSpPr>
            <p:spPr>
              <a:xfrm>
                <a:off x="150044" y="2095939"/>
                <a:ext cx="1074600" cy="1260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534AB-127A-3A5C-9B0C-B8F0A3961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4" y="2095939"/>
                <a:ext cx="1074600" cy="126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573D8-4CBA-4C81-5B4A-A618C0B6EF9A}"/>
                  </a:ext>
                </a:extLst>
              </p:cNvPr>
              <p:cNvSpPr txBox="1"/>
              <p:nvPr/>
            </p:nvSpPr>
            <p:spPr>
              <a:xfrm>
                <a:off x="150043" y="3417467"/>
                <a:ext cx="5420721" cy="50687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573D8-4CBA-4C81-5B4A-A618C0B6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3417467"/>
                <a:ext cx="5420721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66E81-CDF9-76BC-786E-DAA0846F6C3A}"/>
                  </a:ext>
                </a:extLst>
              </p:cNvPr>
              <p:cNvSpPr txBox="1"/>
              <p:nvPr/>
            </p:nvSpPr>
            <p:spPr>
              <a:xfrm>
                <a:off x="150043" y="4183275"/>
                <a:ext cx="4675049" cy="16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ko-KR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ko-KR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66E81-CDF9-76BC-786E-DAA0846F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4183275"/>
                <a:ext cx="4675049" cy="1684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3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818E2-FD4A-1723-614A-69ADD8D0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AB492-5ED6-ED32-347A-BAA3E1B6A3AF}"/>
              </a:ext>
            </a:extLst>
          </p:cNvPr>
          <p:cNvSpPr txBox="1"/>
          <p:nvPr/>
        </p:nvSpPr>
        <p:spPr>
          <a:xfrm>
            <a:off x="6769632" y="314325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7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EEFC-FFC1-2625-6317-2E40D639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03B0-4164-F5EF-5697-BD2F9699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Control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6936D-337A-6BB1-2D3C-63466E180198}"/>
              </a:ext>
            </a:extLst>
          </p:cNvPr>
          <p:cNvSpPr txBox="1"/>
          <p:nvPr/>
        </p:nvSpPr>
        <p:spPr>
          <a:xfrm>
            <a:off x="342899" y="557289"/>
            <a:ext cx="7761677" cy="5844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PID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PD Control + Gravity Compensation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Computed Torque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Sliding Mode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Adaptive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Trajectory and Motion Planning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36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26080-C3EE-9B4D-2BA2-8963B467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B847-3DF8-F330-FDA9-A1F576B3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PID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C32CFA-717E-FF3B-7E8A-CE915B29FA46}"/>
                  </a:ext>
                </a:extLst>
              </p:cNvPr>
              <p:cNvSpPr txBox="1"/>
              <p:nvPr/>
            </p:nvSpPr>
            <p:spPr>
              <a:xfrm>
                <a:off x="171449" y="1379192"/>
                <a:ext cx="461282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C32CFA-717E-FF3B-7E8A-CE915B29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1379192"/>
                <a:ext cx="4612822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8945B4-8580-1747-C695-C81D45FE65C8}"/>
              </a:ext>
            </a:extLst>
          </p:cNvPr>
          <p:cNvSpPr txBox="1"/>
          <p:nvPr/>
        </p:nvSpPr>
        <p:spPr>
          <a:xfrm>
            <a:off x="171449" y="863980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PID Control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24163-18C1-34E5-3AC4-31AE7EDB2B57}"/>
                  </a:ext>
                </a:extLst>
              </p:cNvPr>
              <p:cNvSpPr txBox="1"/>
              <p:nvPr/>
            </p:nvSpPr>
            <p:spPr>
              <a:xfrm>
                <a:off x="171448" y="2353625"/>
                <a:ext cx="8450037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24163-18C1-34E5-3AC4-31AE7EDB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2353625"/>
                <a:ext cx="8450037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57A1E-04E1-0344-DC2C-2A049E4A5360}"/>
                  </a:ext>
                </a:extLst>
              </p:cNvPr>
              <p:cNvSpPr txBox="1"/>
              <p:nvPr/>
            </p:nvSpPr>
            <p:spPr>
              <a:xfrm>
                <a:off x="234040" y="3414711"/>
                <a:ext cx="8450037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57A1E-04E1-0344-DC2C-2A049E4A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0" y="3414711"/>
                <a:ext cx="8450037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1A38-7AD6-25D0-F8BE-9E8AD42F436C}"/>
                  </a:ext>
                </a:extLst>
              </p:cNvPr>
              <p:cNvSpPr txBox="1"/>
              <p:nvPr/>
            </p:nvSpPr>
            <p:spPr>
              <a:xfrm>
                <a:off x="293915" y="4501111"/>
                <a:ext cx="6741076" cy="149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1A38-7AD6-25D0-F8BE-9E8AD42F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5" y="4501111"/>
                <a:ext cx="6741076" cy="1492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30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E3A-20B5-0C31-DDC4-262CDDB2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511E5A-BDFB-CD7C-A40A-004AABC0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FB51D4-1C22-7FC2-4B7C-CEF5F4F0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PID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7FDA0-416E-9DD0-C0B9-B79FCEED6320}"/>
                  </a:ext>
                </a:extLst>
              </p:cNvPr>
              <p:cNvSpPr txBox="1"/>
              <p:nvPr/>
            </p:nvSpPr>
            <p:spPr>
              <a:xfrm>
                <a:off x="65314" y="701557"/>
                <a:ext cx="461282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7FDA0-416E-9DD0-C0B9-B79FCEED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" y="701557"/>
                <a:ext cx="4612822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6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97D1-9DBA-3980-D631-B3CC950B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999-3888-7955-3948-B825733A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GC(1)</a:t>
            </a:r>
            <a:endParaRPr lang="ko-KR" altLang="en-US" sz="3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967364-ED96-D069-5BFB-E5F6B7FD918C}"/>
              </a:ext>
            </a:extLst>
          </p:cNvPr>
          <p:cNvGrpSpPr/>
          <p:nvPr/>
        </p:nvGrpSpPr>
        <p:grpSpPr>
          <a:xfrm>
            <a:off x="308066" y="819544"/>
            <a:ext cx="3170678" cy="2803552"/>
            <a:chOff x="308066" y="819544"/>
            <a:chExt cx="3170678" cy="2803552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3A300978-1F17-53A2-A508-0F2E4AE42F95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626E11AA-F8FF-B8DA-41E2-78CF7F44D949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9DC1A3B-93BE-6C5C-26C3-3EDFDAA75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F4F8A1-1336-7576-922B-E4F06B71BCA9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2D6DFC-C78D-506D-236C-A2B11BA5600B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311577-862C-9893-E020-4BD90655EEAE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9144887-23EC-2144-B88C-461C7F0C5143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09F1BB9-E1CC-7A67-B9DB-37F5028F4E32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1675C3-602D-C649-F1DA-EFAD36CE48D8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F4CC1A-3DAE-1536-0796-03F58FBA220B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74FFCA9-EB00-7782-40FD-4F6011133A7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A8CAC8-9466-0F58-CF5D-B577009BD7B0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E6FD76-1EF0-0BCE-E635-552C4214DD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C9B733-8D6C-96DE-746A-6862F37A0A8D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C9B733-8D6C-96DE-746A-6862F37A0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BD8F1D-9058-B6B4-13F6-A6C92DE341EF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BD8F1D-9058-B6B4-13F6-A6C92DE34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1E6F0-1B46-B315-9997-F132D68AE426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1E6F0-1B46-B315-9997-F132D68AE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182410-D0EB-A20A-DF58-69EE7464A04D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182410-D0EB-A20A-DF58-69EE7464A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295AEC-4DC9-5F61-1A4D-C72260E0C739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295AEC-4DC9-5F61-1A4D-C72260E0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FEFACF-74BF-B464-7D05-78174056033F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FEFACF-74BF-B464-7D05-781740560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524F2-23D0-44AD-11B1-8B78617BFF80}"/>
                  </a:ext>
                </a:extLst>
              </p:cNvPr>
              <p:cNvSpPr txBox="1"/>
              <p:nvPr/>
            </p:nvSpPr>
            <p:spPr>
              <a:xfrm>
                <a:off x="3957164" y="1334384"/>
                <a:ext cx="4612822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524F2-23D0-44AD-11B1-8B78617B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64" y="1334384"/>
                <a:ext cx="4612822" cy="4104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107F452-04D3-1A54-C47E-FD7DC0782484}"/>
              </a:ext>
            </a:extLst>
          </p:cNvPr>
          <p:cNvSpPr txBox="1"/>
          <p:nvPr/>
        </p:nvSpPr>
        <p:spPr>
          <a:xfrm>
            <a:off x="3957164" y="819172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PD Control + GC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E15FED-8706-8608-6E7E-E32C83282AAE}"/>
                  </a:ext>
                </a:extLst>
              </p:cNvPr>
              <p:cNvSpPr txBox="1"/>
              <p:nvPr/>
            </p:nvSpPr>
            <p:spPr>
              <a:xfrm>
                <a:off x="3957164" y="1857401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E15FED-8706-8608-6E7E-E32C8328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64" y="1857401"/>
                <a:ext cx="4122418" cy="410497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7C1E7-0B4C-825E-DBFD-5BD8A24B0261}"/>
                  </a:ext>
                </a:extLst>
              </p:cNvPr>
              <p:cNvSpPr txBox="1"/>
              <p:nvPr/>
            </p:nvSpPr>
            <p:spPr>
              <a:xfrm>
                <a:off x="257631" y="3758911"/>
                <a:ext cx="2499466" cy="676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7C1E7-0B4C-825E-DBFD-5BD8A24B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1" y="3758911"/>
                <a:ext cx="2499466" cy="676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77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0100-2594-95CE-D66B-DDF9E22C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92AB5-6805-2D5B-9E97-385AF53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(1)</a:t>
            </a:r>
            <a:endParaRPr lang="ko-KR" altLang="en-US" sz="3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75CAAEA-3112-4A05-2C42-6FAE657E3A63}"/>
              </a:ext>
            </a:extLst>
          </p:cNvPr>
          <p:cNvGrpSpPr/>
          <p:nvPr/>
        </p:nvGrpSpPr>
        <p:grpSpPr>
          <a:xfrm>
            <a:off x="291737" y="1067873"/>
            <a:ext cx="3170678" cy="2803552"/>
            <a:chOff x="308066" y="819544"/>
            <a:chExt cx="3170678" cy="2803552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83C6C2F8-A526-C34D-1915-E21A2F408B1E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E54420C0-2E8F-9BA4-8F93-D339467462F0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3A1386-11EB-BA22-CC80-FF617F042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15084D-F470-92FD-6B6C-240A26467EE5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B84B85-332B-B2D5-C66F-8D9C7AD2EB6C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C9EB95B-B419-3AA1-314E-461AF1349AB6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0373C0A-23A6-6D80-3520-951A17B599B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A65FF28-E18D-AEFD-948D-197744877F2C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74B973-C774-8DE3-3BD6-0D3B3B7440A5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0A7B2B-795C-3467-A355-3EB24D3648F4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3D35CD0-F449-7ED9-F028-5F8E435CA4E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6363F29-66C1-4F4F-12C7-9C7FA96FFF56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F521E2A-92CA-ECDA-10C5-7344DC0EF259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E42D52E-C52B-EEF1-D50E-E2B5EBB6926E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E42D52E-C52B-EEF1-D50E-E2B5EBB69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5E67A2-0E56-5D8D-D986-C4C89ADE5B79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5E67A2-0E56-5D8D-D986-C4C89ADE5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A260D-5186-48F5-EC4C-A5B89716CFCA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A260D-5186-48F5-EC4C-A5B89716C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9E6C09-2F5F-F29C-E06C-FB68C65F23A1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9E6C09-2F5F-F29C-E06C-FB68C65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9B0549-BF08-8887-4008-C9974F405F57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9B0549-BF08-8887-4008-C9974F405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6880C6-CDC4-E256-40A9-9DB63307FC04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6880C6-CDC4-E256-40A9-9DB63307F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9EA52-290C-81FF-13F6-669066E2C958}"/>
                  </a:ext>
                </a:extLst>
              </p:cNvPr>
              <p:cNvSpPr txBox="1"/>
              <p:nvPr/>
            </p:nvSpPr>
            <p:spPr>
              <a:xfrm>
                <a:off x="4117945" y="743966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9EA52-290C-81FF-13F6-669066E2C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45" y="743966"/>
                <a:ext cx="6105183" cy="1477328"/>
              </a:xfrm>
              <a:prstGeom prst="rect">
                <a:avLst/>
              </a:prstGeom>
              <a:blipFill>
                <a:blip r:embed="rId8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A6F0D-21BA-C322-1465-4F14126AF236}"/>
                  </a:ext>
                </a:extLst>
              </p:cNvPr>
              <p:cNvSpPr txBox="1"/>
              <p:nvPr/>
            </p:nvSpPr>
            <p:spPr>
              <a:xfrm>
                <a:off x="4124295" y="2841682"/>
                <a:ext cx="4612822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A6F0D-21BA-C322-1465-4F14126A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95" y="2841682"/>
                <a:ext cx="4612822" cy="410497"/>
              </a:xfrm>
              <a:prstGeom prst="rect">
                <a:avLst/>
              </a:prstGeom>
              <a:blipFill>
                <a:blip r:embed="rId9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C000DD-F1F5-FA64-E041-E64FA9FF5B66}"/>
              </a:ext>
            </a:extLst>
          </p:cNvPr>
          <p:cNvSpPr txBox="1"/>
          <p:nvPr/>
        </p:nvSpPr>
        <p:spPr>
          <a:xfrm>
            <a:off x="4124295" y="2326470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PD Control + GC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F1AA-6C9A-E368-4864-E4A360B10BBC}"/>
                  </a:ext>
                </a:extLst>
              </p:cNvPr>
              <p:cNvSpPr txBox="1"/>
              <p:nvPr/>
            </p:nvSpPr>
            <p:spPr>
              <a:xfrm>
                <a:off x="4124295" y="3364699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F1AA-6C9A-E368-4864-E4A360B1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95" y="3364699"/>
                <a:ext cx="4122418" cy="410497"/>
              </a:xfrm>
              <a:prstGeom prst="rect">
                <a:avLst/>
              </a:prstGeom>
              <a:blipFill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C06BBA-6226-CAE6-FE41-70CA04DE8B39}"/>
                  </a:ext>
                </a:extLst>
              </p:cNvPr>
              <p:cNvSpPr txBox="1"/>
              <p:nvPr/>
            </p:nvSpPr>
            <p:spPr>
              <a:xfrm>
                <a:off x="291737" y="4276252"/>
                <a:ext cx="629684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C06BBA-6226-CAE6-FE41-70CA04DE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4276252"/>
                <a:ext cx="6296842" cy="1754326"/>
              </a:xfrm>
              <a:prstGeom prst="rect">
                <a:avLst/>
              </a:prstGeom>
              <a:blipFill>
                <a:blip r:embed="rId1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11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E2FC-8D1C-BE94-98CC-992E80CE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FE5E3-9009-D27A-A761-CF04B8A7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6C2BE-96EA-9B45-0D1E-C3C18B8DD039}"/>
                  </a:ext>
                </a:extLst>
              </p:cNvPr>
              <p:cNvSpPr txBox="1"/>
              <p:nvPr/>
            </p:nvSpPr>
            <p:spPr>
              <a:xfrm>
                <a:off x="166769" y="4534405"/>
                <a:ext cx="6528710" cy="551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6C2BE-96EA-9B45-0D1E-C3C18B8DD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534405"/>
                <a:ext cx="6528710" cy="551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070FCA-B827-02A9-3CE2-189FC1F2B8B2}"/>
                  </a:ext>
                </a:extLst>
              </p:cNvPr>
              <p:cNvSpPr txBox="1"/>
              <p:nvPr/>
            </p:nvSpPr>
            <p:spPr>
              <a:xfrm>
                <a:off x="125525" y="989761"/>
                <a:ext cx="80795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070FCA-B827-02A9-3CE2-189FC1F2B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5" y="989761"/>
                <a:ext cx="807958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AA27A1-6B03-7842-EF58-5A8F9885913A}"/>
                  </a:ext>
                </a:extLst>
              </p:cNvPr>
              <p:cNvSpPr txBox="1"/>
              <p:nvPr/>
            </p:nvSpPr>
            <p:spPr>
              <a:xfrm>
                <a:off x="125525" y="1627138"/>
                <a:ext cx="1458346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AA27A1-6B03-7842-EF58-5A8F9885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5" y="1627138"/>
                <a:ext cx="1458346" cy="664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496204-D002-0C51-3811-7230A32106E7}"/>
                  </a:ext>
                </a:extLst>
              </p:cNvPr>
              <p:cNvSpPr txBox="1"/>
              <p:nvPr/>
            </p:nvSpPr>
            <p:spPr>
              <a:xfrm>
                <a:off x="125524" y="2418090"/>
                <a:ext cx="5637101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496204-D002-0C51-3811-7230A321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4" y="2418090"/>
                <a:ext cx="5637101" cy="66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2D1247-3853-FCCB-C975-39907E15C0F6}"/>
                  </a:ext>
                </a:extLst>
              </p:cNvPr>
              <p:cNvSpPr txBox="1"/>
              <p:nvPr/>
            </p:nvSpPr>
            <p:spPr>
              <a:xfrm>
                <a:off x="125524" y="3329884"/>
                <a:ext cx="5875225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2D1247-3853-FCCB-C975-39907E15C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4" y="3329884"/>
                <a:ext cx="5875225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C52AA-FA52-B522-B026-C125BDBE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98B38-25B8-ADD5-BBF1-0CC753D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16CF3-3F27-3C5D-4637-284D3FD06591}"/>
                  </a:ext>
                </a:extLst>
              </p:cNvPr>
              <p:cNvSpPr txBox="1"/>
              <p:nvPr/>
            </p:nvSpPr>
            <p:spPr>
              <a:xfrm>
                <a:off x="104745" y="813141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16CF3-3F27-3C5D-4637-284D3FD0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5" y="813141"/>
                <a:ext cx="4122418" cy="410497"/>
              </a:xfrm>
              <a:prstGeom prst="rect">
                <a:avLst/>
              </a:prstGeom>
              <a:blipFill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737715-CAD5-CB11-BFF2-42A4E3BA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9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9324A-64B0-1DBD-9F1A-52B9BBF7168E}"/>
              </a:ext>
            </a:extLst>
          </p:cNvPr>
          <p:cNvSpPr txBox="1"/>
          <p:nvPr/>
        </p:nvSpPr>
        <p:spPr>
          <a:xfrm>
            <a:off x="3233879" y="3167744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Forward kinematics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D94E8-FE1A-3CBF-57C5-ABC079357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4C1C3-5FD4-8150-79DF-8AD67376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Computed Torque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3EABF-1A3C-A1AC-C5C0-B4CBFF51A378}"/>
                  </a:ext>
                </a:extLst>
              </p:cNvPr>
              <p:cNvSpPr txBox="1"/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3EABF-1A3C-A1AC-C5C0-B4CBFF51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B5B2D-7C79-6769-E4FF-D9A4A7EAFD61}"/>
                  </a:ext>
                </a:extLst>
              </p:cNvPr>
              <p:cNvSpPr txBox="1"/>
              <p:nvPr/>
            </p:nvSpPr>
            <p:spPr>
              <a:xfrm>
                <a:off x="166769" y="1904779"/>
                <a:ext cx="2357356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B5B2D-7C79-6769-E4FF-D9A4A7EA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904779"/>
                <a:ext cx="23573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595C-6A6C-0D18-C5DA-CC557ABE3D8D}"/>
                  </a:ext>
                </a:extLst>
              </p:cNvPr>
              <p:cNvSpPr txBox="1"/>
              <p:nvPr/>
            </p:nvSpPr>
            <p:spPr>
              <a:xfrm>
                <a:off x="166769" y="2460941"/>
                <a:ext cx="2357356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595C-6A6C-0D18-C5DA-CC557ABE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460941"/>
                <a:ext cx="2357356" cy="382156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CEE60-A54C-0AB2-6E15-0890EE924811}"/>
                  </a:ext>
                </a:extLst>
              </p:cNvPr>
              <p:cNvSpPr txBox="1"/>
              <p:nvPr/>
            </p:nvSpPr>
            <p:spPr>
              <a:xfrm>
                <a:off x="166769" y="3008511"/>
                <a:ext cx="5875224" cy="409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CEE60-A54C-0AB2-6E15-0890EE92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008511"/>
                <a:ext cx="5875224" cy="409920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5EECB-C83E-8346-46E0-433DA594E8DE}"/>
                  </a:ext>
                </a:extLst>
              </p:cNvPr>
              <p:cNvSpPr txBox="1"/>
              <p:nvPr/>
            </p:nvSpPr>
            <p:spPr>
              <a:xfrm>
                <a:off x="166769" y="4228802"/>
                <a:ext cx="58007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5EECB-C83E-8346-46E0-433DA594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228802"/>
                <a:ext cx="5800725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C518E-F166-C763-EF1E-639845D93BDD}"/>
                  </a:ext>
                </a:extLst>
              </p:cNvPr>
              <p:cNvSpPr txBox="1"/>
              <p:nvPr/>
            </p:nvSpPr>
            <p:spPr>
              <a:xfrm>
                <a:off x="166769" y="4822175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C518E-F166-C763-EF1E-639845D93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822175"/>
                <a:ext cx="7425507" cy="410497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99E848-7929-B555-D3F2-6B7B3A038453}"/>
              </a:ext>
            </a:extLst>
          </p:cNvPr>
          <p:cNvSpPr txBox="1"/>
          <p:nvPr/>
        </p:nvSpPr>
        <p:spPr>
          <a:xfrm>
            <a:off x="166769" y="835287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Error Dynamics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1D4E6-2C0D-ED13-6482-39C4CEE15E36}"/>
              </a:ext>
            </a:extLst>
          </p:cNvPr>
          <p:cNvSpPr txBox="1"/>
          <p:nvPr/>
        </p:nvSpPr>
        <p:spPr>
          <a:xfrm>
            <a:off x="166769" y="3671080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Computed Torque Control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78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96EBA-6B98-BBC3-DE54-218B4B61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0D53-0042-D471-40C4-B6FE8508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Computed Torque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C5D3F-C1BA-AE6E-5258-BC6EBAFE615F}"/>
                  </a:ext>
                </a:extLst>
              </p:cNvPr>
              <p:cNvSpPr txBox="1"/>
              <p:nvPr/>
            </p:nvSpPr>
            <p:spPr>
              <a:xfrm>
                <a:off x="81044" y="850250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C5D3F-C1BA-AE6E-5258-BC6EBAFE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4" y="850250"/>
                <a:ext cx="7425507" cy="410497"/>
              </a:xfrm>
              <a:prstGeom prst="rect">
                <a:avLst/>
              </a:prstGeom>
              <a:blipFill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FF1043C1-B45A-ABC4-FFDC-3B0D223F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3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C5FAF-15D6-BA38-57FC-FE385663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2DFE-FD91-D496-B6FA-DE9B95DF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FB8D5-1B66-85CD-4EE0-CAB7443BC52A}"/>
                  </a:ext>
                </a:extLst>
              </p:cNvPr>
              <p:cNvSpPr txBox="1"/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FB8D5-1B66-85CD-4EE0-CAB7443BC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3EFE4-8A27-7C0F-6F0A-F3A5BDD773CD}"/>
                  </a:ext>
                </a:extLst>
              </p:cNvPr>
              <p:cNvSpPr txBox="1"/>
              <p:nvPr/>
            </p:nvSpPr>
            <p:spPr>
              <a:xfrm>
                <a:off x="166768" y="2557893"/>
                <a:ext cx="2357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3EFE4-8A27-7C0F-6F0A-F3A5BDD7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2557893"/>
                <a:ext cx="23573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595EA-88BD-3ED6-1FA3-31207667ED70}"/>
                  </a:ext>
                </a:extLst>
              </p:cNvPr>
              <p:cNvSpPr txBox="1"/>
              <p:nvPr/>
            </p:nvSpPr>
            <p:spPr>
              <a:xfrm>
                <a:off x="166768" y="1957551"/>
                <a:ext cx="4405231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595EA-88BD-3ED6-1FA3-31207667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1957551"/>
                <a:ext cx="4405231" cy="38215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AEF97E-3CCA-4478-A941-61FFEAE52186}"/>
                  </a:ext>
                </a:extLst>
              </p:cNvPr>
              <p:cNvSpPr txBox="1"/>
              <p:nvPr/>
            </p:nvSpPr>
            <p:spPr>
              <a:xfrm>
                <a:off x="166768" y="4398549"/>
                <a:ext cx="58007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AEF97E-3CCA-4478-A941-61FFEAE5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4398549"/>
                <a:ext cx="5800725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24F047B-3938-76E7-AF63-DC4C51B3C532}"/>
              </a:ext>
            </a:extLst>
          </p:cNvPr>
          <p:cNvSpPr txBox="1"/>
          <p:nvPr/>
        </p:nvSpPr>
        <p:spPr>
          <a:xfrm>
            <a:off x="166769" y="835287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Error Dynamics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C59B6F-E914-54C6-8A9C-22F4F0E02236}"/>
                  </a:ext>
                </a:extLst>
              </p:cNvPr>
              <p:cNvSpPr txBox="1"/>
              <p:nvPr/>
            </p:nvSpPr>
            <p:spPr>
              <a:xfrm>
                <a:off x="196088" y="3874355"/>
                <a:ext cx="4081382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C59B6F-E914-54C6-8A9C-22F4F0E0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3874355"/>
                <a:ext cx="4081382" cy="38215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03E54-A709-4387-31AD-9691E8E1D99E}"/>
                  </a:ext>
                </a:extLst>
              </p:cNvPr>
              <p:cNvSpPr txBox="1"/>
              <p:nvPr/>
            </p:nvSpPr>
            <p:spPr>
              <a:xfrm>
                <a:off x="166769" y="4921372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03E54-A709-4387-31AD-9691E8E1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921372"/>
                <a:ext cx="7425507" cy="4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2AFA0-7A12-19D7-EE28-4FE4588E7A9A}"/>
                  </a:ext>
                </a:extLst>
              </p:cNvPr>
              <p:cNvSpPr txBox="1"/>
              <p:nvPr/>
            </p:nvSpPr>
            <p:spPr>
              <a:xfrm>
                <a:off x="179299" y="5550055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2AFA0-7A12-19D7-EE28-4FE4588E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9" y="5550055"/>
                <a:ext cx="7425507" cy="410497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9AF0C-2009-458E-6380-A4393D590558}"/>
                  </a:ext>
                </a:extLst>
              </p:cNvPr>
              <p:cNvSpPr txBox="1"/>
              <p:nvPr/>
            </p:nvSpPr>
            <p:spPr>
              <a:xfrm>
                <a:off x="2152731" y="2510001"/>
                <a:ext cx="2357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9AF0C-2009-458E-6380-A4393D59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31" y="2510001"/>
                <a:ext cx="23573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1AB2D-096A-976B-0AB8-A8961D9D107B}"/>
                  </a:ext>
                </a:extLst>
              </p:cNvPr>
              <p:cNvSpPr txBox="1"/>
              <p:nvPr/>
            </p:nvSpPr>
            <p:spPr>
              <a:xfrm>
                <a:off x="3714831" y="2480246"/>
                <a:ext cx="2357356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1AB2D-096A-976B-0AB8-A8961D9D1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31" y="2480246"/>
                <a:ext cx="2357356" cy="382284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4E6474F-EBA9-1648-B227-5A6CC4B643C5}"/>
              </a:ext>
            </a:extLst>
          </p:cNvPr>
          <p:cNvSpPr txBox="1"/>
          <p:nvPr/>
        </p:nvSpPr>
        <p:spPr>
          <a:xfrm>
            <a:off x="179299" y="2954961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Reaching Law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F897F-004D-98BD-2C05-8515145A2686}"/>
                  </a:ext>
                </a:extLst>
              </p:cNvPr>
              <p:cNvSpPr txBox="1"/>
              <p:nvPr/>
            </p:nvSpPr>
            <p:spPr>
              <a:xfrm>
                <a:off x="196088" y="6069607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F897F-004D-98BD-2C05-8515145A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6069607"/>
                <a:ext cx="7425507" cy="410497"/>
              </a:xfrm>
              <a:prstGeom prst="rect">
                <a:avLst/>
              </a:prstGeom>
              <a:blipFill>
                <a:blip r:embed="rId11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4B43C2-B69D-4CFC-50CB-6629358720AC}"/>
                  </a:ext>
                </a:extLst>
              </p:cNvPr>
              <p:cNvSpPr txBox="1"/>
              <p:nvPr/>
            </p:nvSpPr>
            <p:spPr>
              <a:xfrm>
                <a:off x="196088" y="3408246"/>
                <a:ext cx="4081382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4B43C2-B69D-4CFC-50CB-66293587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3408246"/>
                <a:ext cx="4081382" cy="382156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0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9FF1-48C8-104C-C9B5-47F15BA9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7BA2E-47D1-BBB6-31DA-80B99CCE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C88E1-DD22-07CC-D1A4-085644B3F185}"/>
                  </a:ext>
                </a:extLst>
              </p:cNvPr>
              <p:cNvSpPr txBox="1"/>
              <p:nvPr/>
            </p:nvSpPr>
            <p:spPr>
              <a:xfrm>
                <a:off x="82052" y="778030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C88E1-DD22-07CC-D1A4-085644B3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" y="778030"/>
                <a:ext cx="7425507" cy="410497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965E2C88-96FE-63EE-42FD-3A9AC562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214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9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FB594-3F33-7644-C90A-6A06A21C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0A668-6C98-07E5-42FA-1D6B436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(3)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D1530-035B-6EEF-DF2D-39ECFD5BD489}"/>
                  </a:ext>
                </a:extLst>
              </p:cNvPr>
              <p:cNvSpPr txBox="1"/>
              <p:nvPr/>
            </p:nvSpPr>
            <p:spPr>
              <a:xfrm>
                <a:off x="190580" y="1282555"/>
                <a:ext cx="4081382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D1530-035B-6EEF-DF2D-39ECFD5B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0" y="1282555"/>
                <a:ext cx="4081382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7709A1-D704-C16D-5310-89BAA636FE88}"/>
              </a:ext>
            </a:extLst>
          </p:cNvPr>
          <p:cNvSpPr txBox="1"/>
          <p:nvPr/>
        </p:nvSpPr>
        <p:spPr>
          <a:xfrm>
            <a:off x="166769" y="83528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sign function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EFF0F-F6B9-E5A9-9125-59DF408A6E34}"/>
                  </a:ext>
                </a:extLst>
              </p:cNvPr>
              <p:cNvSpPr txBox="1"/>
              <p:nvPr/>
            </p:nvSpPr>
            <p:spPr>
              <a:xfrm>
                <a:off x="190580" y="2519012"/>
                <a:ext cx="4081382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EFF0F-F6B9-E5A9-9125-59DF408A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0" y="2519012"/>
                <a:ext cx="4081382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001E57-1731-50DC-705F-085B725EAD80}"/>
              </a:ext>
            </a:extLst>
          </p:cNvPr>
          <p:cNvSpPr txBox="1"/>
          <p:nvPr/>
        </p:nvSpPr>
        <p:spPr>
          <a:xfrm>
            <a:off x="190580" y="214968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saturation function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B2CE4-0A0D-4AA5-F369-7EF148132C93}"/>
              </a:ext>
            </a:extLst>
          </p:cNvPr>
          <p:cNvSpPr txBox="1"/>
          <p:nvPr/>
        </p:nvSpPr>
        <p:spPr>
          <a:xfrm>
            <a:off x="190580" y="372370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Hyperbolic tangent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6A83A-F2F7-AE1B-EBEC-E50B8D3C8A47}"/>
                  </a:ext>
                </a:extLst>
              </p:cNvPr>
              <p:cNvSpPr txBox="1"/>
              <p:nvPr/>
            </p:nvSpPr>
            <p:spPr>
              <a:xfrm>
                <a:off x="267620" y="4314825"/>
                <a:ext cx="1078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6A83A-F2F7-AE1B-EBEC-E50B8D3C8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" y="4314825"/>
                <a:ext cx="1078885" cy="276999"/>
              </a:xfrm>
              <a:prstGeom prst="rect">
                <a:avLst/>
              </a:prstGeom>
              <a:blipFill>
                <a:blip r:embed="rId4"/>
                <a:stretch>
                  <a:fillRect l="-5085" t="-2222" r="-734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06AEF22-4C45-DA8F-7681-C3CF39D59572}"/>
              </a:ext>
            </a:extLst>
          </p:cNvPr>
          <p:cNvSpPr txBox="1"/>
          <p:nvPr/>
        </p:nvSpPr>
        <p:spPr>
          <a:xfrm>
            <a:off x="190580" y="484218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Sigmoid Function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5D64B-99F5-337F-5394-3E05A785E5D9}"/>
                  </a:ext>
                </a:extLst>
              </p:cNvPr>
              <p:cNvSpPr txBox="1"/>
              <p:nvPr/>
            </p:nvSpPr>
            <p:spPr>
              <a:xfrm>
                <a:off x="267620" y="5509262"/>
                <a:ext cx="2155334" cy="528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5D64B-99F5-337F-5394-3E05A785E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" y="5509262"/>
                <a:ext cx="2155334" cy="528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6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F72B2-9552-0402-9C98-05CC197B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0B71A-B1E4-90A0-2783-6ABB914A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Adaptive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E5DD0-D74A-3A91-8C38-EA78F3043C14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E5DD0-D74A-3A91-8C38-EA78F304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8DF644-6B85-8603-E018-C59D9874C70E}"/>
              </a:ext>
            </a:extLst>
          </p:cNvPr>
          <p:cNvSpPr txBox="1"/>
          <p:nvPr/>
        </p:nvSpPr>
        <p:spPr>
          <a:xfrm>
            <a:off x="166769" y="83528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Dynamic Model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889C9-039B-4F8D-CE93-CA00F18CC6A4}"/>
                  </a:ext>
                </a:extLst>
              </p:cNvPr>
              <p:cNvSpPr txBox="1"/>
              <p:nvPr/>
            </p:nvSpPr>
            <p:spPr>
              <a:xfrm>
                <a:off x="166769" y="1829015"/>
                <a:ext cx="8853406" cy="70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만약 실제 파라미터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불확실 하다면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모델은 추정 파라미터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기반으로 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889C9-039B-4F8D-CE93-CA00F18C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829015"/>
                <a:ext cx="8853406" cy="706925"/>
              </a:xfrm>
              <a:prstGeom prst="rect">
                <a:avLst/>
              </a:prstGeom>
              <a:blipFill>
                <a:blip r:embed="rId3"/>
                <a:stretch>
                  <a:fillRect l="-551" t="-5172"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2B9D65-FA76-D6F7-5391-60EA1297AB45}"/>
              </a:ext>
            </a:extLst>
          </p:cNvPr>
          <p:cNvSpPr txBox="1"/>
          <p:nvPr/>
        </p:nvSpPr>
        <p:spPr>
          <a:xfrm>
            <a:off x="166769" y="3659890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Control Law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36515B-BDE6-7DB5-9E70-8D76A9D2DE11}"/>
                  </a:ext>
                </a:extLst>
              </p:cNvPr>
              <p:cNvSpPr txBox="1"/>
              <p:nvPr/>
            </p:nvSpPr>
            <p:spPr>
              <a:xfrm>
                <a:off x="166770" y="3037616"/>
                <a:ext cx="4338556" cy="41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36515B-BDE6-7DB5-9E70-8D76A9D2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0" y="3037616"/>
                <a:ext cx="4338556" cy="415242"/>
              </a:xfrm>
              <a:prstGeom prst="rect">
                <a:avLst/>
              </a:prstGeom>
              <a:blipFill>
                <a:blip r:embed="rId4"/>
                <a:stretch>
                  <a:fillRect t="-4412"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937C9B-C4E0-4636-21A4-9D7FC0803F4A}"/>
              </a:ext>
            </a:extLst>
          </p:cNvPr>
          <p:cNvSpPr txBox="1"/>
          <p:nvPr/>
        </p:nvSpPr>
        <p:spPr>
          <a:xfrm>
            <a:off x="166769" y="4816497"/>
            <a:ext cx="166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Adaptive Law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8BFEA-6BA4-1085-E5E1-F06325970DDD}"/>
              </a:ext>
            </a:extLst>
          </p:cNvPr>
          <p:cNvSpPr txBox="1"/>
          <p:nvPr/>
        </p:nvSpPr>
        <p:spPr>
          <a:xfrm>
            <a:off x="166769" y="2568258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Parameter estimation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65E22-A783-744E-32E7-5BE416AD3952}"/>
              </a:ext>
            </a:extLst>
          </p:cNvPr>
          <p:cNvSpPr/>
          <p:nvPr/>
        </p:nvSpPr>
        <p:spPr>
          <a:xfrm>
            <a:off x="1852613" y="1095420"/>
            <a:ext cx="5572125" cy="471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700" dirty="0"/>
              <a:t>?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516837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5D002-48FE-7294-D44E-C4AFE66B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CD622-3C1F-AAF7-EEF3-F449212D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Adaptive Control (1)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BBF071-0A79-B684-E42D-7CF3D4F5A6E5}"/>
              </a:ext>
            </a:extLst>
          </p:cNvPr>
          <p:cNvSpPr/>
          <p:nvPr/>
        </p:nvSpPr>
        <p:spPr>
          <a:xfrm>
            <a:off x="2435702" y="1641376"/>
            <a:ext cx="5572125" cy="471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700" dirty="0"/>
              <a:t>?</a:t>
            </a:r>
            <a:endParaRPr lang="ko-KR" altLang="en-US" sz="28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95E607-150F-00BE-1094-7A42C746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35" y="892024"/>
            <a:ext cx="547999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AE55AB-54A9-81FF-FAA2-1D1F237C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87" y="1046342"/>
            <a:ext cx="6705600" cy="521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516B79-8619-8421-0201-BF01E3DB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801815"/>
            <a:ext cx="6438900" cy="62007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9439AB-0636-6E22-668A-B2294F54B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42" y="312762"/>
            <a:ext cx="5422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4934-FFD0-0DA2-7694-F5C53AB7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B9FC3-5072-237C-B7BC-11DF46A4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Model Predictive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36FA3-533C-FE44-56CD-4069A858C489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36FA3-533C-FE44-56CD-4069A858C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883EAE-BA0E-D103-38B7-A91B71FAC855}"/>
              </a:ext>
            </a:extLst>
          </p:cNvPr>
          <p:cNvSpPr txBox="1"/>
          <p:nvPr/>
        </p:nvSpPr>
        <p:spPr>
          <a:xfrm>
            <a:off x="166769" y="83528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Dynamic Model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8C24C-A31F-BE5D-4AA4-6A495C70957D}"/>
              </a:ext>
            </a:extLst>
          </p:cNvPr>
          <p:cNvSpPr txBox="1"/>
          <p:nvPr/>
        </p:nvSpPr>
        <p:spPr>
          <a:xfrm>
            <a:off x="166769" y="1888610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Predictive Model (linearization)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B636B-48B2-1081-0EDC-6071CBA5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4" y="2626822"/>
            <a:ext cx="7362825" cy="422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1BE12-D050-C8E4-5138-E0879817435C}"/>
                  </a:ext>
                </a:extLst>
              </p:cNvPr>
              <p:cNvSpPr txBox="1"/>
              <p:nvPr/>
            </p:nvSpPr>
            <p:spPr>
              <a:xfrm>
                <a:off x="211783" y="2535940"/>
                <a:ext cx="1872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1BE12-D050-C8E4-5138-E0879817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" y="2535940"/>
                <a:ext cx="1872499" cy="276999"/>
              </a:xfrm>
              <a:prstGeom prst="rect">
                <a:avLst/>
              </a:prstGeom>
              <a:blipFill>
                <a:blip r:embed="rId4"/>
                <a:stretch>
                  <a:fillRect l="-1303" r="-977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45E75161-423B-69D3-7AA7-016B6988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4" y="2078"/>
            <a:ext cx="6648450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C1D91D-4BDF-CB62-1959-A1AF892531BC}"/>
              </a:ext>
            </a:extLst>
          </p:cNvPr>
          <p:cNvSpPr txBox="1"/>
          <p:nvPr/>
        </p:nvSpPr>
        <p:spPr>
          <a:xfrm>
            <a:off x="166769" y="3059668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Optimal Problem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AF1BC-164D-6A84-9060-7DD1D4F097CA}"/>
                  </a:ext>
                </a:extLst>
              </p:cNvPr>
              <p:cNvSpPr txBox="1"/>
              <p:nvPr/>
            </p:nvSpPr>
            <p:spPr>
              <a:xfrm>
                <a:off x="264839" y="3783715"/>
                <a:ext cx="8564835" cy="779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AF1BC-164D-6A84-9060-7DD1D4F0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9" y="3783715"/>
                <a:ext cx="8564835" cy="779124"/>
              </a:xfrm>
              <a:prstGeom prst="rect">
                <a:avLst/>
              </a:prstGeom>
              <a:blipFill>
                <a:blip r:embed="rId6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34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6D338-1780-A3DE-0263-A645D347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9D7A0-55AE-FE72-255F-50460D7F76D3}"/>
              </a:ext>
            </a:extLst>
          </p:cNvPr>
          <p:cNvSpPr txBox="1"/>
          <p:nvPr/>
        </p:nvSpPr>
        <p:spPr>
          <a:xfrm>
            <a:off x="3740682" y="3190876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Advanced Control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7AF6-1CD1-E300-5D77-D1661C8D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7AB0-4263-1734-D141-6AB565C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Model Predictive Control (1)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4E950-BB70-FDC7-6CF4-857E636E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9637"/>
            <a:ext cx="62865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C15F8-B832-1DD0-CF07-482F6446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6521-661B-6D78-844C-88BA855D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3-DOF Manipulator Forward kinematics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1E05E3-3684-3008-D542-510698F82ACE}"/>
                  </a:ext>
                </a:extLst>
              </p:cNvPr>
              <p:cNvSpPr txBox="1"/>
              <p:nvPr/>
            </p:nvSpPr>
            <p:spPr>
              <a:xfrm>
                <a:off x="3832795" y="905390"/>
                <a:ext cx="311508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1E05E3-3684-3008-D542-510698F82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795" y="905390"/>
                <a:ext cx="3115082" cy="2308324"/>
              </a:xfrm>
              <a:prstGeom prst="rect">
                <a:avLst/>
              </a:prstGeom>
              <a:blipFill>
                <a:blip r:embed="rId2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04A476-0692-89AC-415C-66C77916C0E1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ED5DF62D-1395-CCEC-004E-C8B1AC0D573D}"/>
                </a:ext>
              </a:extLst>
            </p:cNvPr>
            <p:cNvSpPr/>
            <p:nvPr/>
          </p:nvSpPr>
          <p:spPr>
            <a:xfrm rot="2128438">
              <a:off x="1922313" y="2629847"/>
              <a:ext cx="352596" cy="339542"/>
            </a:xfrm>
            <a:prstGeom prst="arc">
              <a:avLst>
                <a:gd name="adj1" fmla="val 13904337"/>
                <a:gd name="adj2" fmla="val 19173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DCD68A5-F95E-AEBD-07D4-6E5F17DB5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364" y="2521009"/>
              <a:ext cx="1131209" cy="42754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35B51ED4-C04F-AF06-5815-B4AC3402BC41}"/>
                </a:ext>
              </a:extLst>
            </p:cNvPr>
            <p:cNvSpPr/>
            <p:nvPr/>
          </p:nvSpPr>
          <p:spPr>
            <a:xfrm rot="1589131">
              <a:off x="1989224" y="1350336"/>
              <a:ext cx="352596" cy="339542"/>
            </a:xfrm>
            <a:prstGeom prst="arc">
              <a:avLst>
                <a:gd name="adj1" fmla="val 13904337"/>
                <a:gd name="adj2" fmla="val 160519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3AE729F-4691-DEA0-D266-40AB0106C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157" y="1120140"/>
              <a:ext cx="173083" cy="633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F1C5F4-577C-956E-C15A-A226EFAB6D85}"/>
                </a:ext>
              </a:extLst>
            </p:cNvPr>
            <p:cNvSpPr/>
            <p:nvPr/>
          </p:nvSpPr>
          <p:spPr>
            <a:xfrm rot="15640906">
              <a:off x="1808214" y="1366780"/>
              <a:ext cx="504000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54049DFD-67A8-B76C-C5B4-E512B334BCD2}"/>
                </a:ext>
              </a:extLst>
            </p:cNvPr>
            <p:cNvSpPr/>
            <p:nvPr/>
          </p:nvSpPr>
          <p:spPr>
            <a:xfrm rot="1823931">
              <a:off x="797571" y="3199196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505B1A5-074D-A5BF-A79F-7D642AB3DE50}"/>
                </a:ext>
              </a:extLst>
            </p:cNvPr>
            <p:cNvSpPr/>
            <p:nvPr/>
          </p:nvSpPr>
          <p:spPr>
            <a:xfrm rot="16722945">
              <a:off x="1397863" y="2254623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30671A-7E50-7458-6E2E-0A2108B04121}"/>
                </a:ext>
              </a:extLst>
            </p:cNvPr>
            <p:cNvSpPr/>
            <p:nvPr/>
          </p:nvSpPr>
          <p:spPr>
            <a:xfrm rot="20537689">
              <a:off x="731113" y="303295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90370-9F8D-9A75-FACF-36B901B581AB}"/>
                </a:ext>
              </a:extLst>
            </p:cNvPr>
            <p:cNvGrpSpPr/>
            <p:nvPr/>
          </p:nvGrpSpPr>
          <p:grpSpPr>
            <a:xfrm>
              <a:off x="605153" y="3191046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3A38433-3412-8835-D531-B82F0840978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6BBB3A7-C5E0-A90D-BE20-0292D7756CD4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DE193-6FE4-6202-1028-F043A5C3B5C1}"/>
                </a:ext>
              </a:extLst>
            </p:cNvPr>
            <p:cNvSpPr/>
            <p:nvPr/>
          </p:nvSpPr>
          <p:spPr>
            <a:xfrm>
              <a:off x="353858" y="3390635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6A4E89-F581-DD45-B8B4-596D983A8FF2}"/>
                </a:ext>
              </a:extLst>
            </p:cNvPr>
            <p:cNvGrpSpPr/>
            <p:nvPr/>
          </p:nvGrpSpPr>
          <p:grpSpPr>
            <a:xfrm>
              <a:off x="1769771" y="268645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AE23B2C-799C-0B1F-162B-3BBD76C8A268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F7B2D4A-81CA-61A2-7BAC-BF00B1D5DA36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4B97F9-1622-8B9D-1AA4-515F453C3005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" y="3397822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A22203-139F-9948-D400-D1001E927388}"/>
                    </a:ext>
                  </a:extLst>
                </p:cNvPr>
                <p:cNvSpPr txBox="1"/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A22203-139F-9948-D400-D1001E927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0E9438-6632-5CCB-4DC4-FDA8DD70E38B}"/>
                    </a:ext>
                  </a:extLst>
                </p:cNvPr>
                <p:cNvSpPr txBox="1"/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0E9438-6632-5CCB-4DC4-FDA8DD70E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A68403-74E7-C7B3-B4BA-8497F17CDB12}"/>
                    </a:ext>
                  </a:extLst>
                </p:cNvPr>
                <p:cNvSpPr txBox="1"/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A68403-74E7-C7B3-B4BA-8497F17CD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6404B5-F291-9272-04AD-3C5EE2508CCA}"/>
                    </a:ext>
                  </a:extLst>
                </p:cNvPr>
                <p:cNvSpPr txBox="1"/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6404B5-F291-9272-04AD-3C5EE2508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38AEE3-8974-B744-7161-B4FCCF24EC3B}"/>
                    </a:ext>
                  </a:extLst>
                </p:cNvPr>
                <p:cNvSpPr txBox="1"/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38AEE3-8974-B744-7161-B4FCCF24E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915CD4-EBC6-EF62-82CE-48460A535D8C}"/>
                </a:ext>
              </a:extLst>
            </p:cNvPr>
            <p:cNvGrpSpPr/>
            <p:nvPr/>
          </p:nvGrpSpPr>
          <p:grpSpPr>
            <a:xfrm>
              <a:off x="1927070" y="1522770"/>
              <a:ext cx="393067" cy="393067"/>
              <a:chOff x="1722407" y="3473571"/>
              <a:chExt cx="517585" cy="517585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5F12C81-2394-90CB-15D7-46EA771D3086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4EC8FED-730E-9E11-5015-8C6EFB7491A1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C159FA-FACB-9938-14C5-53576672BEDC}"/>
                    </a:ext>
                  </a:extLst>
                </p:cNvPr>
                <p:cNvSpPr txBox="1"/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C159FA-FACB-9938-14C5-53576672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396FBC-EAEB-B244-48FA-E0C69F3A1919}"/>
                    </a:ext>
                  </a:extLst>
                </p:cNvPr>
                <p:cNvSpPr txBox="1"/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396FBC-EAEB-B244-48FA-E0C69F3A1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74" r="-11594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131BFA-34BD-5F51-C5E0-582324443288}"/>
                    </a:ext>
                  </a:extLst>
                </p:cNvPr>
                <p:cNvSpPr txBox="1"/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131BFA-34BD-5F51-C5E0-582324443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04EA5-F191-7D67-3F5E-212865F8E6E9}"/>
                    </a:ext>
                  </a:extLst>
                </p:cNvPr>
                <p:cNvSpPr txBox="1"/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04EA5-F191-7D67-3F5E-212865F8E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3379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5A99-D596-23F0-6065-CAB267B8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D5076-E143-21B6-00BD-5D2B42B14A67}"/>
              </a:ext>
            </a:extLst>
          </p:cNvPr>
          <p:cNvSpPr txBox="1"/>
          <p:nvPr/>
        </p:nvSpPr>
        <p:spPr>
          <a:xfrm>
            <a:off x="3988980" y="2377006"/>
            <a:ext cx="5097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+mj-ea"/>
                <a:ea typeface="+mj-ea"/>
              </a:rPr>
              <a:t>Trajectory &amp;</a:t>
            </a:r>
            <a:br>
              <a:rPr lang="en-US" altLang="ko-KR" sz="4800" b="1" dirty="0">
                <a:latin typeface="+mj-ea"/>
                <a:ea typeface="+mj-ea"/>
              </a:rPr>
            </a:br>
            <a:r>
              <a:rPr lang="en-US" altLang="ko-KR" sz="4800" b="1" dirty="0">
                <a:latin typeface="+mj-ea"/>
                <a:ea typeface="+mj-ea"/>
              </a:rPr>
              <a:t>Motion Planning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10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2A59-F374-4A1B-0327-1010EA4B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8A60-A474-0791-155E-180A2E1D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- </a:t>
            </a:r>
            <a:r>
              <a:rPr lang="en-US" altLang="ko-KR" sz="3600" dirty="0" err="1"/>
              <a:t>Trapezodial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B303-D8EC-A59C-A5AF-F052BD167FD9}"/>
              </a:ext>
            </a:extLst>
          </p:cNvPr>
          <p:cNvSpPr txBox="1"/>
          <p:nvPr/>
        </p:nvSpPr>
        <p:spPr>
          <a:xfrm>
            <a:off x="166769" y="835287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Trapezodial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CE6C5-0D96-3C6D-B876-D449E9C44C93}"/>
              </a:ext>
            </a:extLst>
          </p:cNvPr>
          <p:cNvSpPr txBox="1"/>
          <p:nvPr/>
        </p:nvSpPr>
        <p:spPr>
          <a:xfrm>
            <a:off x="4335792" y="764779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562858-2639-BB0B-0BD3-B165796F30FA}"/>
                  </a:ext>
                </a:extLst>
              </p:cNvPr>
              <p:cNvSpPr txBox="1"/>
              <p:nvPr/>
            </p:nvSpPr>
            <p:spPr>
              <a:xfrm>
                <a:off x="4335792" y="1203927"/>
                <a:ext cx="2576711" cy="1223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562858-2639-BB0B-0BD3-B165796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92" y="1203927"/>
                <a:ext cx="2576711" cy="1223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A91B65-D56F-F641-2071-AB3D1EA87711}"/>
              </a:ext>
            </a:extLst>
          </p:cNvPr>
          <p:cNvSpPr txBox="1"/>
          <p:nvPr/>
        </p:nvSpPr>
        <p:spPr>
          <a:xfrm>
            <a:off x="166769" y="245179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A350-5ABF-3DFC-FF9A-9CA6F027744F}"/>
                  </a:ext>
                </a:extLst>
              </p:cNvPr>
              <p:cNvSpPr txBox="1"/>
              <p:nvPr/>
            </p:nvSpPr>
            <p:spPr>
              <a:xfrm>
                <a:off x="166769" y="1229455"/>
                <a:ext cx="457200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A350-5ABF-3DFC-FF9A-9CA6F027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229455"/>
                <a:ext cx="4572000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75045-652B-450E-87FF-0632FFBF15D8}"/>
                  </a:ext>
                </a:extLst>
              </p:cNvPr>
              <p:cNvSpPr txBox="1"/>
              <p:nvPr/>
            </p:nvSpPr>
            <p:spPr>
              <a:xfrm>
                <a:off x="2676967" y="1203927"/>
                <a:ext cx="1635517" cy="651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b="0" dirty="0"/>
                  <a:t>속시간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75045-652B-450E-87FF-0632FFBF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67" y="1203927"/>
                <a:ext cx="1635517" cy="651525"/>
              </a:xfrm>
              <a:prstGeom prst="rect">
                <a:avLst/>
              </a:prstGeom>
              <a:blipFill>
                <a:blip r:embed="rId4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30553-B4D3-1DD4-289D-37B79EEF0B0B}"/>
                  </a:ext>
                </a:extLst>
              </p:cNvPr>
              <p:cNvSpPr txBox="1"/>
              <p:nvPr/>
            </p:nvSpPr>
            <p:spPr>
              <a:xfrm>
                <a:off x="192750" y="2885639"/>
                <a:ext cx="6942696" cy="172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30553-B4D3-1DD4-289D-37B79EEF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0" y="2885639"/>
                <a:ext cx="6942696" cy="1727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93042-6848-B6CA-3C5F-BB4B6FE8DF17}"/>
                  </a:ext>
                </a:extLst>
              </p:cNvPr>
              <p:cNvSpPr txBox="1"/>
              <p:nvPr/>
            </p:nvSpPr>
            <p:spPr>
              <a:xfrm>
                <a:off x="166769" y="4788235"/>
                <a:ext cx="694269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93042-6848-B6CA-3C5F-BB4B6FE8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788235"/>
                <a:ext cx="6942696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20CA4-AE74-ADB1-AF65-077A7785581B}"/>
                  </a:ext>
                </a:extLst>
              </p:cNvPr>
              <p:cNvSpPr txBox="1"/>
              <p:nvPr/>
            </p:nvSpPr>
            <p:spPr>
              <a:xfrm>
                <a:off x="166769" y="5846216"/>
                <a:ext cx="277672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20CA4-AE74-ADB1-AF65-077A77855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5846216"/>
                <a:ext cx="2776728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809BAAB5-A89F-4759-37B9-F587B08F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253" y="2420008"/>
            <a:ext cx="3594747" cy="44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2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470A-38FD-485E-EE07-0DD502DD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749D-F637-F73F-0D19-05A4240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Cubic Polynomial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A795-CC64-0BA7-0B0E-E7761C695039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60870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A795-CC64-0BA7-0B0E-E7761C6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60870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4CCCD0-C73A-3025-F70D-AFDC36DCD568}"/>
              </a:ext>
            </a:extLst>
          </p:cNvPr>
          <p:cNvSpPr txBox="1"/>
          <p:nvPr/>
        </p:nvSpPr>
        <p:spPr>
          <a:xfrm>
            <a:off x="166769" y="835287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Cubic Polynomial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5E9C0-A640-B707-1343-3C493E0BE28C}"/>
              </a:ext>
            </a:extLst>
          </p:cNvPr>
          <p:cNvSpPr txBox="1"/>
          <p:nvPr/>
        </p:nvSpPr>
        <p:spPr>
          <a:xfrm>
            <a:off x="166769" y="1888610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5EB3D-ECA3-7B28-F561-362FF1F22755}"/>
                  </a:ext>
                </a:extLst>
              </p:cNvPr>
              <p:cNvSpPr txBox="1"/>
              <p:nvPr/>
            </p:nvSpPr>
            <p:spPr>
              <a:xfrm>
                <a:off x="166769" y="2327758"/>
                <a:ext cx="4572000" cy="65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5EB3D-ECA3-7B28-F561-362FF1F22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327758"/>
                <a:ext cx="4572000" cy="659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3CBA0A-20A0-7CB7-CD9C-83189CC9FA18}"/>
              </a:ext>
            </a:extLst>
          </p:cNvPr>
          <p:cNvSpPr txBox="1"/>
          <p:nvPr/>
        </p:nvSpPr>
        <p:spPr>
          <a:xfrm>
            <a:off x="166769" y="360458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B1006-F9C6-EE6B-4C24-3B1D892FD1A3}"/>
                  </a:ext>
                </a:extLst>
              </p:cNvPr>
              <p:cNvSpPr txBox="1"/>
              <p:nvPr/>
            </p:nvSpPr>
            <p:spPr>
              <a:xfrm>
                <a:off x="166769" y="3983098"/>
                <a:ext cx="4572000" cy="1798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B1006-F9C6-EE6B-4C24-3B1D892F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983098"/>
                <a:ext cx="4572000" cy="1798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3BA8C8-51F0-4891-CA3E-9C7BA49355E5}"/>
                  </a:ext>
                </a:extLst>
              </p:cNvPr>
              <p:cNvSpPr txBox="1"/>
              <p:nvPr/>
            </p:nvSpPr>
            <p:spPr>
              <a:xfrm>
                <a:off x="1502526" y="2325172"/>
                <a:ext cx="4883726" cy="710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3BA8C8-51F0-4891-CA3E-9C7BA493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26" y="2325172"/>
                <a:ext cx="4883726" cy="710003"/>
              </a:xfrm>
              <a:prstGeom prst="rect">
                <a:avLst/>
              </a:prstGeom>
              <a:blipFill>
                <a:blip r:embed="rId5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AA2479C8-70A2-119C-FBF6-54F8C9B9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252" y="732564"/>
            <a:ext cx="3594747" cy="44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11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324FA-92CB-E9C9-2082-FB21FC58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BC89-39C5-C782-4C2A-0845C10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Quintic polynomial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4174C-6AA9-0F24-E902-80EA76DDEA74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608707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4174C-6AA9-0F24-E902-80EA76DD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6087074" cy="372410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E4965A-C16B-D2AA-BAD7-26D0E20E25AF}"/>
              </a:ext>
            </a:extLst>
          </p:cNvPr>
          <p:cNvSpPr txBox="1"/>
          <p:nvPr/>
        </p:nvSpPr>
        <p:spPr>
          <a:xfrm>
            <a:off x="166769" y="835287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Quintic Polynomial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FA590-CC4D-D728-AEEA-000F9B0B1167}"/>
              </a:ext>
            </a:extLst>
          </p:cNvPr>
          <p:cNvSpPr txBox="1"/>
          <p:nvPr/>
        </p:nvSpPr>
        <p:spPr>
          <a:xfrm>
            <a:off x="166769" y="1888610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05F32-D39B-AAEF-23E7-A5EB4BC1A8E0}"/>
                  </a:ext>
                </a:extLst>
              </p:cNvPr>
              <p:cNvSpPr txBox="1"/>
              <p:nvPr/>
            </p:nvSpPr>
            <p:spPr>
              <a:xfrm>
                <a:off x="166769" y="2327758"/>
                <a:ext cx="4572000" cy="1225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05F32-D39B-AAEF-23E7-A5EB4BC1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327758"/>
                <a:ext cx="4572000" cy="1225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DFD7D3-52DE-9484-1435-BA6963982B2A}"/>
              </a:ext>
            </a:extLst>
          </p:cNvPr>
          <p:cNvSpPr txBox="1"/>
          <p:nvPr/>
        </p:nvSpPr>
        <p:spPr>
          <a:xfrm>
            <a:off x="232288" y="33535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CB4BE-20F5-A486-9A19-545A43328AD8}"/>
                  </a:ext>
                </a:extLst>
              </p:cNvPr>
              <p:cNvSpPr txBox="1"/>
              <p:nvPr/>
            </p:nvSpPr>
            <p:spPr>
              <a:xfrm>
                <a:off x="232287" y="3732111"/>
                <a:ext cx="8853523" cy="284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CB4BE-20F5-A486-9A19-545A4332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7" y="3732111"/>
                <a:ext cx="8853523" cy="2847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04557-24F5-1136-6523-87939B1900CF}"/>
                  </a:ext>
                </a:extLst>
              </p:cNvPr>
              <p:cNvSpPr txBox="1"/>
              <p:nvPr/>
            </p:nvSpPr>
            <p:spPr>
              <a:xfrm>
                <a:off x="1502526" y="2325172"/>
                <a:ext cx="4883726" cy="102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04557-24F5-1136-6523-87939B19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26" y="2325172"/>
                <a:ext cx="4883726" cy="1028423"/>
              </a:xfrm>
              <a:prstGeom prst="rect">
                <a:avLst/>
              </a:prstGeom>
              <a:blipFill>
                <a:blip r:embed="rId5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692CB5B-1E5F-312D-FABD-73665523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52" y="703824"/>
            <a:ext cx="3594747" cy="449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82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133B-82A0-22F9-C526-84B58AB7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323A-D596-CD45-6A4D-31EF23EB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Bezier Curve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B62FC-0BF8-DDB8-1DE2-1A3F5A5DB33A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B62FC-0BF8-DDB8-1DE2-1A3F5A5D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C0F382-421F-0CB3-BB70-9FC5E31E1170}"/>
              </a:ext>
            </a:extLst>
          </p:cNvPr>
          <p:cNvSpPr txBox="1"/>
          <p:nvPr/>
        </p:nvSpPr>
        <p:spPr>
          <a:xfrm>
            <a:off x="166769" y="835287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Bezier Curve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D1A5E0-454A-2F41-BBC8-713EC953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3419" y="1700085"/>
            <a:ext cx="4117162" cy="51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31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C2F3-305E-EE09-C273-562B43A3A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9044-B983-A671-2D1D-BA0A5DB5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Bezier Curve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AF396-1374-F8E7-27EB-E6B57EDD603B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AF396-1374-F8E7-27EB-E6B57EDD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A064FD-4894-2271-7A21-97AA88DB21C3}"/>
              </a:ext>
            </a:extLst>
          </p:cNvPr>
          <p:cNvSpPr txBox="1"/>
          <p:nvPr/>
        </p:nvSpPr>
        <p:spPr>
          <a:xfrm>
            <a:off x="166769" y="835287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Bezier Curve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0D1763-A5E0-42AF-86F8-C21FCB54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6838" y="1710698"/>
            <a:ext cx="4117162" cy="51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9F000-6978-241C-AB80-B056B59CF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3382850"/>
            <a:ext cx="2802854" cy="181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ED4D7-A5DE-B7F7-244B-E6E1063C1851}"/>
              </a:ext>
            </a:extLst>
          </p:cNvPr>
          <p:cNvSpPr txBox="1"/>
          <p:nvPr/>
        </p:nvSpPr>
        <p:spPr>
          <a:xfrm>
            <a:off x="-21771" y="64643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https://ko.javascript.info/bezier-curve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CF134-BB49-A61D-E3D6-D9E28EEBA7CB}"/>
                  </a:ext>
                </a:extLst>
              </p:cNvPr>
              <p:cNvSpPr txBox="1"/>
              <p:nvPr/>
            </p:nvSpPr>
            <p:spPr>
              <a:xfrm>
                <a:off x="192895" y="1811370"/>
                <a:ext cx="1418191" cy="555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CF134-BB49-A61D-E3D6-D9E28EEB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5" y="1811370"/>
                <a:ext cx="1418191" cy="55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40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DF77-11A4-4D5B-1194-1DA70349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F985E6D-AB6E-6569-0575-5FEDEB8E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3" t="3116" r="2243"/>
          <a:stretch/>
        </p:blipFill>
        <p:spPr>
          <a:xfrm>
            <a:off x="5275996" y="5667562"/>
            <a:ext cx="3866606" cy="11904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19C83B-685E-102A-C7B6-4EE3150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 Spline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A06A2-0F17-AA1C-E735-889FCAD7B68A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2376134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A06A2-0F17-AA1C-E735-889FCAD7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2376134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CF30FB-B82D-9E9C-F6BE-10B09A7478D6}"/>
              </a:ext>
            </a:extLst>
          </p:cNvPr>
          <p:cNvSpPr txBox="1"/>
          <p:nvPr/>
        </p:nvSpPr>
        <p:spPr>
          <a:xfrm>
            <a:off x="166769" y="83528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B-Spline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FF1C7-949C-2022-7100-EDE4807C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2190124"/>
            <a:ext cx="4685994" cy="372749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3DABA9C-14CF-FEBF-7C9B-B2AEA2B3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0648" y="703824"/>
            <a:ext cx="3591954" cy="449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F8BD9-69A4-F2D9-DB00-707B12988B3C}"/>
              </a:ext>
            </a:extLst>
          </p:cNvPr>
          <p:cNvSpPr txBox="1"/>
          <p:nvPr/>
        </p:nvSpPr>
        <p:spPr>
          <a:xfrm>
            <a:off x="65367" y="6420432"/>
            <a:ext cx="92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https://stella47.tistory.com/138</a:t>
            </a:r>
          </a:p>
        </p:txBody>
      </p:sp>
    </p:spTree>
    <p:extLst>
      <p:ext uri="{BB962C8B-B14F-4D97-AF65-F5344CB8AC3E}">
        <p14:creationId xmlns:p14="http://schemas.microsoft.com/office/powerpoint/2010/main" val="1567382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3D18A-34ED-E3D7-39FE-A5309C3B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03FF-494A-E941-779A-C5B99CA4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619A0-3FA1-7B26-D9BF-C68E0A840079}"/>
              </a:ext>
            </a:extLst>
          </p:cNvPr>
          <p:cNvSpPr txBox="1"/>
          <p:nvPr/>
        </p:nvSpPr>
        <p:spPr>
          <a:xfrm>
            <a:off x="166769" y="835287"/>
            <a:ext cx="419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752BEA-0411-3D02-BCFD-05E84EDE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9" y="1204619"/>
            <a:ext cx="6229350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CE347-0A34-59FD-8DD1-8B01FFF42BAB}"/>
                  </a:ext>
                </a:extLst>
              </p:cNvPr>
              <p:cNvSpPr txBox="1"/>
              <p:nvPr/>
            </p:nvSpPr>
            <p:spPr>
              <a:xfrm>
                <a:off x="166769" y="3899999"/>
                <a:ext cx="3138360" cy="1129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𝑎𝑥𝑖𝑚𝑖𝑧𝑒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CE347-0A34-59FD-8DD1-8B01FFF42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899999"/>
                <a:ext cx="3138360" cy="112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7A7FF6D4-4CA4-0945-E8E0-A1DCA556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171575"/>
            <a:ext cx="6267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9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B8AD-133C-2D8A-3D4A-18B58065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08D2-008F-0B92-BC06-9DA8BFDC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AADA1-CD4B-A509-E517-95EEB2A85431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79AB2F-437A-EC17-A5A6-444A3D1A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9" y="1326696"/>
            <a:ext cx="6267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E21E2-DD54-D05A-93F2-E3D3738D9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B081-0EAE-C833-F4D4-07C4238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5D682-8AE3-15F7-8125-9A663654855C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2177-3AE0-C8B0-9162-489A88D0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41"/>
          <a:stretch/>
        </p:blipFill>
        <p:spPr>
          <a:xfrm>
            <a:off x="170299" y="1315122"/>
            <a:ext cx="5068451" cy="3171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AE5D9B-1A01-815E-33E1-547BCEA0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9" y="4596778"/>
            <a:ext cx="5068451" cy="1982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D73B0-93B3-C178-9BF5-7C12D006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23"/>
          <a:stretch/>
        </p:blipFill>
        <p:spPr>
          <a:xfrm>
            <a:off x="3637399" y="1996310"/>
            <a:ext cx="50684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A976-01F6-9B7E-503E-DFA64A5F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7D290-D032-699D-37B0-CA49B672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3-DOF Manipulator Forward kinematics (2)</a:t>
            </a:r>
            <a:endParaRPr lang="ko-KR" altLang="en-US" sz="3600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74373E5A-AAB0-535C-72AC-7A07DBFC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90" y="747185"/>
            <a:ext cx="48101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BC8172-BF16-72C7-B389-2E818C37F5D4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A1E28F30-7AE7-58BD-7D12-7CCF6D06752E}"/>
                </a:ext>
              </a:extLst>
            </p:cNvPr>
            <p:cNvSpPr/>
            <p:nvPr/>
          </p:nvSpPr>
          <p:spPr>
            <a:xfrm rot="2128438">
              <a:off x="1922313" y="2629847"/>
              <a:ext cx="352596" cy="339542"/>
            </a:xfrm>
            <a:prstGeom prst="arc">
              <a:avLst>
                <a:gd name="adj1" fmla="val 13904337"/>
                <a:gd name="adj2" fmla="val 19173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E3AD2E6-5E9B-49AA-4CB5-6163C07CA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364" y="2521009"/>
              <a:ext cx="1131209" cy="42754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9AE55AA2-8D2B-F38D-556C-35B419A94E51}"/>
                </a:ext>
              </a:extLst>
            </p:cNvPr>
            <p:cNvSpPr/>
            <p:nvPr/>
          </p:nvSpPr>
          <p:spPr>
            <a:xfrm rot="1589131">
              <a:off x="1989224" y="1350336"/>
              <a:ext cx="352596" cy="339542"/>
            </a:xfrm>
            <a:prstGeom prst="arc">
              <a:avLst>
                <a:gd name="adj1" fmla="val 13904337"/>
                <a:gd name="adj2" fmla="val 160519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CF4D2CF-A1D0-03AA-B92B-59021AF03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157" y="1120140"/>
              <a:ext cx="173083" cy="633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04E450C-0F71-4804-DC41-C3887E3AAA9E}"/>
                </a:ext>
              </a:extLst>
            </p:cNvPr>
            <p:cNvSpPr/>
            <p:nvPr/>
          </p:nvSpPr>
          <p:spPr>
            <a:xfrm rot="15640906">
              <a:off x="1808214" y="1366780"/>
              <a:ext cx="504000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44764DED-CA14-5CFF-0957-B0334759908F}"/>
                </a:ext>
              </a:extLst>
            </p:cNvPr>
            <p:cNvSpPr/>
            <p:nvPr/>
          </p:nvSpPr>
          <p:spPr>
            <a:xfrm rot="1823931">
              <a:off x="797571" y="3199196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0E507C9-A191-67E0-A1EE-2F7EAEE00825}"/>
                </a:ext>
              </a:extLst>
            </p:cNvPr>
            <p:cNvSpPr/>
            <p:nvPr/>
          </p:nvSpPr>
          <p:spPr>
            <a:xfrm rot="16722945">
              <a:off x="1397863" y="2254623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0065EE-DA98-1099-CB61-AF679820F005}"/>
                </a:ext>
              </a:extLst>
            </p:cNvPr>
            <p:cNvSpPr/>
            <p:nvPr/>
          </p:nvSpPr>
          <p:spPr>
            <a:xfrm rot="20537689">
              <a:off x="731113" y="303295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DB7F2C0-0BDA-7B2F-6E94-4CBE45730A9B}"/>
                </a:ext>
              </a:extLst>
            </p:cNvPr>
            <p:cNvGrpSpPr/>
            <p:nvPr/>
          </p:nvGrpSpPr>
          <p:grpSpPr>
            <a:xfrm>
              <a:off x="605153" y="3191046"/>
              <a:ext cx="393067" cy="393067"/>
              <a:chOff x="1722407" y="3473571"/>
              <a:chExt cx="517585" cy="517585"/>
            </a:xfrm>
          </p:grpSpPr>
          <p:sp>
            <p:nvSpPr>
              <p:cNvPr id="1042" name="타원 1041">
                <a:extLst>
                  <a:ext uri="{FF2B5EF4-FFF2-40B4-BE49-F238E27FC236}">
                    <a16:creationId xmlns:a16="http://schemas.microsoft.com/office/drawing/2014/main" id="{275497F7-5203-CB39-151B-4EA9B35DBA0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3" name="타원 1042">
                <a:extLst>
                  <a:ext uri="{FF2B5EF4-FFF2-40B4-BE49-F238E27FC236}">
                    <a16:creationId xmlns:a16="http://schemas.microsoft.com/office/drawing/2014/main" id="{507409BF-EB03-F048-848A-C492A30C2D47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CC53923-5E87-8F97-478D-D5FA507ADC17}"/>
                </a:ext>
              </a:extLst>
            </p:cNvPr>
            <p:cNvSpPr/>
            <p:nvPr/>
          </p:nvSpPr>
          <p:spPr>
            <a:xfrm>
              <a:off x="353858" y="3390635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C6A0FA7-201E-F5E5-F7CB-C211CF36C03D}"/>
                </a:ext>
              </a:extLst>
            </p:cNvPr>
            <p:cNvGrpSpPr/>
            <p:nvPr/>
          </p:nvGrpSpPr>
          <p:grpSpPr>
            <a:xfrm>
              <a:off x="1769771" y="2686453"/>
              <a:ext cx="393067" cy="393067"/>
              <a:chOff x="1722407" y="3473571"/>
              <a:chExt cx="517585" cy="517585"/>
            </a:xfrm>
          </p:grpSpPr>
          <p:sp>
            <p:nvSpPr>
              <p:cNvPr id="1040" name="타원 1039">
                <a:extLst>
                  <a:ext uri="{FF2B5EF4-FFF2-40B4-BE49-F238E27FC236}">
                    <a16:creationId xmlns:a16="http://schemas.microsoft.com/office/drawing/2014/main" id="{87D50798-0B66-6EA0-0B49-D258D4DECA31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1" name="타원 1040">
                <a:extLst>
                  <a:ext uri="{FF2B5EF4-FFF2-40B4-BE49-F238E27FC236}">
                    <a16:creationId xmlns:a16="http://schemas.microsoft.com/office/drawing/2014/main" id="{A61248F4-73C6-A17B-1FF7-63486D889C7E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9056A5AB-3172-BF42-36FC-605A703E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" y="3397822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E24CCE87-02BA-C551-237C-3A37F1DD948D}"/>
                    </a:ext>
                  </a:extLst>
                </p:cNvPr>
                <p:cNvSpPr txBox="1"/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E24CCE87-02BA-C551-237C-3A37F1DD9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5FF129E1-D39C-A8B8-DD22-E379651E2C91}"/>
                    </a:ext>
                  </a:extLst>
                </p:cNvPr>
                <p:cNvSpPr txBox="1"/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5FF129E1-D39C-A8B8-DD22-E379651E2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4D98F44-23CB-EFD6-3729-0E8DB4E48310}"/>
                    </a:ext>
                  </a:extLst>
                </p:cNvPr>
                <p:cNvSpPr txBox="1"/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4D98F44-23CB-EFD6-3729-0E8DB4E48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99593234-D35D-D907-436D-676F7D3CEE99}"/>
                    </a:ext>
                  </a:extLst>
                </p:cNvPr>
                <p:cNvSpPr txBox="1"/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99593234-D35D-D907-436D-676F7D3C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C4439F4-7670-594A-34CE-1BD8F3D28C46}"/>
                    </a:ext>
                  </a:extLst>
                </p:cNvPr>
                <p:cNvSpPr txBox="1"/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C4439F4-7670-594A-34CE-1BD8F3D28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97F90BD4-38BA-58C0-1808-CC1D5E13542E}"/>
                </a:ext>
              </a:extLst>
            </p:cNvPr>
            <p:cNvGrpSpPr/>
            <p:nvPr/>
          </p:nvGrpSpPr>
          <p:grpSpPr>
            <a:xfrm>
              <a:off x="1927070" y="1522770"/>
              <a:ext cx="393067" cy="393067"/>
              <a:chOff x="1722407" y="3473571"/>
              <a:chExt cx="517585" cy="517585"/>
            </a:xfrm>
          </p:grpSpPr>
          <p:sp>
            <p:nvSpPr>
              <p:cNvPr id="1038" name="타원 1037">
                <a:extLst>
                  <a:ext uri="{FF2B5EF4-FFF2-40B4-BE49-F238E27FC236}">
                    <a16:creationId xmlns:a16="http://schemas.microsoft.com/office/drawing/2014/main" id="{3B3CFD05-76CE-751A-AC46-7A63352D2D1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9" name="타원 1038">
                <a:extLst>
                  <a:ext uri="{FF2B5EF4-FFF2-40B4-BE49-F238E27FC236}">
                    <a16:creationId xmlns:a16="http://schemas.microsoft.com/office/drawing/2014/main" id="{A2793004-E981-80AD-A166-6DDAEC1A250D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7AB68464-6A51-0BB6-EACC-6F2B3966D38B}"/>
                    </a:ext>
                  </a:extLst>
                </p:cNvPr>
                <p:cNvSpPr txBox="1"/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7AB68464-6A51-0BB6-EACC-6F2B3966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10F159BA-799C-AF5D-03A6-D95FDEA39927}"/>
                    </a:ext>
                  </a:extLst>
                </p:cNvPr>
                <p:cNvSpPr txBox="1"/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10F159BA-799C-AF5D-03A6-D95FDEA39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74" r="-11594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63D8A967-E770-965C-8CFA-2411A275CE46}"/>
                    </a:ext>
                  </a:extLst>
                </p:cNvPr>
                <p:cNvSpPr txBox="1"/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63D8A967-E770-965C-8CFA-2411A275C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C6CD4A8C-CA1F-4106-D37F-74A06E916C55}"/>
                    </a:ext>
                  </a:extLst>
                </p:cNvPr>
                <p:cNvSpPr txBox="1"/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C6CD4A8C-CA1F-4106-D37F-74A06E916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9224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7B61-98CE-8519-3D75-8E0034EDF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A6B1-E1DA-E76C-3220-38092DD5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A4E1B-0FA6-F5F9-1CFA-32881BDF6145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67A2E-ADB1-AC20-1496-2FD7120D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5" y="1401443"/>
            <a:ext cx="4269922" cy="53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9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B870-A7C6-2E20-5C0F-280B6850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183C0-61C6-071D-BE44-C047E128BE29}"/>
              </a:ext>
            </a:extLst>
          </p:cNvPr>
          <p:cNvSpPr txBox="1"/>
          <p:nvPr/>
        </p:nvSpPr>
        <p:spPr>
          <a:xfrm>
            <a:off x="3988980" y="2377006"/>
            <a:ext cx="5097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+mj-ea"/>
                <a:ea typeface="+mj-ea"/>
              </a:rPr>
              <a:t>Trajectory &amp;</a:t>
            </a:r>
            <a:br>
              <a:rPr lang="en-US" altLang="ko-KR" sz="4800" b="1" dirty="0">
                <a:latin typeface="+mj-ea"/>
                <a:ea typeface="+mj-ea"/>
              </a:rPr>
            </a:br>
            <a:r>
              <a:rPr lang="en-US" altLang="ko-KR" sz="4800" b="1" dirty="0">
                <a:latin typeface="+mj-ea"/>
                <a:ea typeface="+mj-ea"/>
              </a:rPr>
              <a:t>Motion Planning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2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F4BA-F289-2AC4-EE8B-2B621F24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53FA6-B1E2-BC71-AAF9-BB957441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871537"/>
            <a:ext cx="7058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1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193" y="2828836"/>
            <a:ext cx="392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BDA4-40BB-CED9-2BB7-D8764FAC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B4A4D-2240-829D-C24C-7C267207E7DC}"/>
              </a:ext>
            </a:extLst>
          </p:cNvPr>
          <p:cNvSpPr txBox="1"/>
          <p:nvPr/>
        </p:nvSpPr>
        <p:spPr>
          <a:xfrm>
            <a:off x="3519629" y="3192237"/>
            <a:ext cx="5702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Inverse kinematics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B2B1-6147-E198-C6F9-8E0C44BA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44241-2EFD-3917-739B-3EA21BB7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3-DOF Manipulator Inverse kinematics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886B44-2801-40B6-5594-269A8BE540DA}"/>
                  </a:ext>
                </a:extLst>
              </p:cNvPr>
              <p:cNvSpPr txBox="1"/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886B44-2801-40B6-5594-269A8BE5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blipFill>
                <a:blip r:embed="rId2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DA3F71-C293-5775-1C4B-B90617BB5B54}"/>
                  </a:ext>
                </a:extLst>
              </p:cNvPr>
              <p:cNvSpPr txBox="1"/>
              <p:nvPr/>
            </p:nvSpPr>
            <p:spPr>
              <a:xfrm>
                <a:off x="117625" y="4179474"/>
                <a:ext cx="1652146" cy="656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DA3F71-C293-5775-1C4B-B90617BB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5" y="4179474"/>
                <a:ext cx="1652146" cy="65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C08421-F9E7-16B6-4144-902365ED5139}"/>
                  </a:ext>
                </a:extLst>
              </p:cNvPr>
              <p:cNvSpPr txBox="1"/>
              <p:nvPr/>
            </p:nvSpPr>
            <p:spPr>
              <a:xfrm>
                <a:off x="1904069" y="4173177"/>
                <a:ext cx="3245640" cy="697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C08421-F9E7-16B6-4144-902365ED5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69" y="4173177"/>
                <a:ext cx="3245640" cy="697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0BEBE18-3084-F81C-DB62-F8E957233316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E93BFF3-B15C-47D2-7243-70C745EAA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DA14EC43-8AE7-5DCF-2748-813881FEC7BB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127" name="원호 126">
                <a:extLst>
                  <a:ext uri="{FF2B5EF4-FFF2-40B4-BE49-F238E27FC236}">
                    <a16:creationId xmlns:a16="http://schemas.microsoft.com/office/drawing/2014/main" id="{9621D9DF-3371-7C75-B6AA-6A8AB2774245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E2622E00-E016-F9A2-B8B4-376A5B38C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00B4AA90-7234-708E-BC5C-F7E5377C2058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C2F9DE96-B8DE-B59F-B471-613950FCFD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603824-99C2-E4DC-0D0B-D54AACF67F17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9A8E0F37-C9BE-8DE1-F966-86654808C7C1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703B97BD-EA43-3CD8-D1F0-F70DFF545932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8DA70E6-03D1-98DB-B01E-CBE9523E73AB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818D2D-3EDB-2D45-3801-FAC315B9E647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C4E5357A-442D-C167-FF0F-98EDF60F4810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765430F2-06FE-70C0-7A68-A40B28685322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5FF93F8-A77A-DCFA-716B-EBF9E21DBA57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AAA03EA2-A88B-25ED-4816-B9F92C958840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80915596-0C54-7C09-7A72-8A09370E22B7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9881B761-4253-ED9E-DD34-BE35C4CB0A54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4B323C9D-936F-5E29-F9A2-CF5B33CB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29B1718-9D3E-9C08-7D9B-6279FCF98C54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9DDE7D75-DA10-0088-FF08-E177A7223BB2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5AA4BAC5-06BD-560E-E683-656854091B41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790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D771-B201-A046-7B12-2998B862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818E-1537-2889-FFEF-734CA109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F4AF98-69B6-42AE-2601-067E724F8462}"/>
                  </a:ext>
                </a:extLst>
              </p:cNvPr>
              <p:cNvSpPr txBox="1"/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9800C-7EBB-C9DC-4F51-7CCB482A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blipFill>
                <a:blip r:embed="rId8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29EF-F836-8B02-EE1E-723015EADA6F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44B6C-F690-7648-1A53-5F68B545EF03}"/>
                  </a:ext>
                </a:extLst>
              </p:cNvPr>
              <p:cNvSpPr txBox="1"/>
              <p:nvPr/>
            </p:nvSpPr>
            <p:spPr>
              <a:xfrm>
                <a:off x="263038" y="4765839"/>
                <a:ext cx="7399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44B6C-F690-7648-1A53-5F68B545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4765839"/>
                <a:ext cx="739902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A1D139-95BE-2FEA-E5B2-689BCD6CEA4F}"/>
                  </a:ext>
                </a:extLst>
              </p:cNvPr>
              <p:cNvSpPr txBox="1"/>
              <p:nvPr/>
            </p:nvSpPr>
            <p:spPr>
              <a:xfrm>
                <a:off x="263038" y="3691203"/>
                <a:ext cx="6105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A1D139-95BE-2FEA-E5B2-689BCD6C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3691203"/>
                <a:ext cx="610518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70516-32CE-A525-BF00-309245D791A5}"/>
                  </a:ext>
                </a:extLst>
              </p:cNvPr>
              <p:cNvSpPr txBox="1"/>
              <p:nvPr/>
            </p:nvSpPr>
            <p:spPr>
              <a:xfrm>
                <a:off x="263038" y="4228521"/>
                <a:ext cx="6105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70516-32CE-A525-BF00-309245D7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4228521"/>
                <a:ext cx="6105183" cy="369332"/>
              </a:xfrm>
              <a:prstGeom prst="rect">
                <a:avLst/>
              </a:prstGeom>
              <a:blipFill>
                <a:blip r:embed="rId11"/>
                <a:stretch>
                  <a:fillRect l="-29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3D09B7-B47A-44B9-08BA-BB8503155928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8A01286-0820-8EA2-E6F0-7E1E91110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3D0605-BCE7-2218-20C3-55A1388FAAB3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3D0605-BCE7-2218-20C3-55A1388F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3051CC3-FD1B-CCD4-753A-36F6DD49C8F5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3051CC3-FD1B-CCD4-753A-36F6DD49C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EEF1DA0-F235-BA84-50D0-46B53DB0221A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EEF1DA0-F235-BA84-50D0-46B53DB0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9735CFF-8EF7-53AE-C3FD-50676B2E4289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A26C010A-FF7E-22C1-16D6-77CA3511A03E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5AEE697-6222-1F9E-CD5D-FD7A9AEA5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4CE4818B-1A61-A6CA-F2E6-735F1214E4E5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818F446-1C09-F3C1-100A-E121759A2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C006F97-116F-FFC1-999E-6E7FA0FAE941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2671ABD-B463-ED88-EEE9-FE5A7E1AE533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7CB19CC-DF80-E0BC-5BFB-6B99DC70DCE4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1BD452E-81F7-B518-84B8-7FD723A15850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4EECD4C-2818-C20D-CE53-B11EC3BC6721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E19266E3-963F-0824-0EE0-9A356324E52F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F8DA71D-084D-D556-230A-6E217211EEC3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539AA4-4B6B-624E-E2B3-1FB2EC73480B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4655A65-4485-3025-3FA9-B673773E2103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5EF408E-547E-B8A1-AE5B-34C316EFB1DF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9E99842D-98D5-79FC-0DF6-386B568AB9D1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A079783-1377-95D7-23C5-C3D863255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4F4D129-EDAB-CECD-94EF-D12811AC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4F4D129-EDAB-CECD-94EF-D12811AC37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51B2F4D-FE68-C616-80F5-ED5C2558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51B2F4D-FE68-C616-80F5-ED5C2558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9FCE0F8-54F1-4F45-42EA-2558B59281B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9FCE0F8-54F1-4F45-42EA-2558B5928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CE4BF43-775B-85EF-4EE0-A8399BC1EA90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CE4BF43-775B-85EF-4EE0-A8399BC1E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1F08AA9-EE12-7059-F46C-83F405CFCF11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4A57DB8D-617F-2C50-C9FC-F287B1D69C9D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847FB1EC-5D4C-2649-6A29-BE98EA2F466D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D0772C7-57FB-CF52-D3EA-67F6D4588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D0772C7-57FB-CF52-D3EA-67F6D4588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1887A5B-14D8-5755-CE49-63167333A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1887A5B-14D8-5755-CE49-63167333A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7BB08-4ED5-D05B-24E6-4D9C72B1AB85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7BB08-4ED5-D05B-24E6-4D9C72B1A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DF9CB4-D4D5-975C-C848-09D72E8F2A84}"/>
                  </a:ext>
                </a:extLst>
              </p:cNvPr>
              <p:cNvSpPr txBox="1"/>
              <p:nvPr/>
            </p:nvSpPr>
            <p:spPr>
              <a:xfrm>
                <a:off x="263038" y="5303157"/>
                <a:ext cx="1948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DF9CB4-D4D5-975C-C848-09D72E8F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5303157"/>
                <a:ext cx="1948692" cy="369332"/>
              </a:xfrm>
              <a:prstGeom prst="rect">
                <a:avLst/>
              </a:prstGeom>
              <a:blipFill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81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0335-0473-0578-4A02-B7CE292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D264-5C4E-9901-6D78-271E11F6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(3)</a:t>
            </a:r>
            <a:endParaRPr lang="ko-KR" altLang="en-US" sz="36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18C0ED8-B756-E249-D350-FFAA88FDABE4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A6E81FF1-CE57-08CE-4220-5FE909C86775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597B45-0F6E-061A-132E-57B33E874D2E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8DB4D0-F440-60C4-8E55-7BF8195F3FC7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0949F9-F15B-900D-4053-DB40E76156B4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2849A7-2739-0483-53EC-57B26EE0AD7D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21D5A1-771C-985A-7B55-66805E5836EB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9907D3C-5326-B8AB-55DF-92D35E4731B5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6D926-918C-3CEA-7290-C8379B276394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FD74B-16FD-6F8A-94E3-D515C50E6A0E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768AC08-B2B2-8DFA-1509-86F6A4C7E102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5DA753-806D-30B8-3A8A-FBE1262D3855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41C9DE-77BE-CA66-7694-4924635912EE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5B908-D775-DC94-B69D-E2175F8B19BE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5B908-D775-DC94-B69D-E2175F8B1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6D6999-6AE3-7D22-3045-7CF08F908C2F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6D6999-6AE3-7D22-3045-7CF08F90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B3C8C-12D5-F39D-B289-CB05DABD6ED3}"/>
                  </a:ext>
                </a:extLst>
              </p:cNvPr>
              <p:cNvSpPr txBox="1"/>
              <p:nvPr/>
            </p:nvSpPr>
            <p:spPr>
              <a:xfrm>
                <a:off x="1352280" y="292027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B3C8C-12D5-F39D-B289-CB05DABD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80" y="2920278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E30EDA-9A44-5BAE-BB2E-14A9118288F0}"/>
                  </a:ext>
                </a:extLst>
              </p:cNvPr>
              <p:cNvSpPr txBox="1"/>
              <p:nvPr/>
            </p:nvSpPr>
            <p:spPr>
              <a:xfrm>
                <a:off x="2171700" y="1918607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E30EDA-9A44-5BAE-BB2E-14A91182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1918607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5483D1-EFD3-ADA0-E722-E0E41D3CF088}"/>
                  </a:ext>
                </a:extLst>
              </p:cNvPr>
              <p:cNvSpPr txBox="1"/>
              <p:nvPr/>
            </p:nvSpPr>
            <p:spPr>
              <a:xfrm>
                <a:off x="403866" y="2384753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5483D1-EFD3-ADA0-E722-E0E41D3C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6" y="2384753"/>
                <a:ext cx="1917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C32EC8-9C28-92E7-852C-9DFCF83D89BD}"/>
                  </a:ext>
                </a:extLst>
              </p:cNvPr>
              <p:cNvSpPr txBox="1"/>
              <p:nvPr/>
            </p:nvSpPr>
            <p:spPr>
              <a:xfrm>
                <a:off x="994326" y="1349826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C32EC8-9C28-92E7-852C-9DFCF83D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26" y="1349826"/>
                <a:ext cx="1917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6" name="그림 2075">
            <a:extLst>
              <a:ext uri="{FF2B5EF4-FFF2-40B4-BE49-F238E27FC236}">
                <a16:creationId xmlns:a16="http://schemas.microsoft.com/office/drawing/2014/main" id="{3E22F6AD-8995-9CBC-51DA-7A0C08995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54" y="3832066"/>
            <a:ext cx="3078747" cy="2804403"/>
          </a:xfrm>
          <a:prstGeom prst="rect">
            <a:avLst/>
          </a:prstGeom>
        </p:spPr>
      </p:pic>
      <p:sp>
        <p:nvSpPr>
          <p:cNvPr id="2122" name="원호 2121">
            <a:extLst>
              <a:ext uri="{FF2B5EF4-FFF2-40B4-BE49-F238E27FC236}">
                <a16:creationId xmlns:a16="http://schemas.microsoft.com/office/drawing/2014/main" id="{0EF3A98B-2CEB-E14A-666B-AF142FFA71C3}"/>
              </a:ext>
            </a:extLst>
          </p:cNvPr>
          <p:cNvSpPr/>
          <p:nvPr/>
        </p:nvSpPr>
        <p:spPr>
          <a:xfrm rot="950538">
            <a:off x="2165747" y="20352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249" name="그룹 2248">
            <a:extLst>
              <a:ext uri="{FF2B5EF4-FFF2-40B4-BE49-F238E27FC236}">
                <a16:creationId xmlns:a16="http://schemas.microsoft.com/office/drawing/2014/main" id="{91628D15-B4D2-E3C4-04E4-D88F4BA85DC4}"/>
              </a:ext>
            </a:extLst>
          </p:cNvPr>
          <p:cNvGrpSpPr/>
          <p:nvPr/>
        </p:nvGrpSpPr>
        <p:grpSpPr>
          <a:xfrm>
            <a:off x="4608492" y="762394"/>
            <a:ext cx="2978702" cy="2919573"/>
            <a:chOff x="4608492" y="762394"/>
            <a:chExt cx="2978702" cy="2919573"/>
          </a:xfrm>
        </p:grpSpPr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A80FC676-B217-31E8-8028-6C70CCCE0561}"/>
                </a:ext>
              </a:extLst>
            </p:cNvPr>
            <p:cNvGrpSpPr/>
            <p:nvPr/>
          </p:nvGrpSpPr>
          <p:grpSpPr>
            <a:xfrm>
              <a:off x="6098523" y="1113898"/>
              <a:ext cx="829327" cy="1251303"/>
              <a:chOff x="6098523" y="1113898"/>
              <a:chExt cx="829327" cy="1251303"/>
            </a:xfrm>
            <a:effectLst>
              <a:glow rad="38100">
                <a:schemeClr val="bg1">
                  <a:alpha val="92000"/>
                </a:schemeClr>
              </a:glow>
            </a:effectLst>
          </p:grpSpPr>
          <p:cxnSp>
            <p:nvCxnSpPr>
              <p:cNvPr id="2232" name="직선 연결선 2231">
                <a:extLst>
                  <a:ext uri="{FF2B5EF4-FFF2-40B4-BE49-F238E27FC236}">
                    <a16:creationId xmlns:a16="http://schemas.microsoft.com/office/drawing/2014/main" id="{E07F98F8-5819-2FFF-6803-778A01685D3E}"/>
                  </a:ext>
                </a:extLst>
              </p:cNvPr>
              <p:cNvCxnSpPr>
                <a:cxnSpLocks/>
                <a:endCxn id="2117" idx="2"/>
              </p:cNvCxnSpPr>
              <p:nvPr/>
            </p:nvCxnSpPr>
            <p:spPr>
              <a:xfrm flipH="1" flipV="1">
                <a:off x="6565052" y="1113898"/>
                <a:ext cx="362798" cy="3409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7" name="직선 연결선 2226">
                <a:extLst>
                  <a:ext uri="{FF2B5EF4-FFF2-40B4-BE49-F238E27FC236}">
                    <a16:creationId xmlns:a16="http://schemas.microsoft.com/office/drawing/2014/main" id="{A559B3AB-EFA9-0B41-507C-81AEEFD55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523" y="1447800"/>
                <a:ext cx="823219" cy="9174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D46DEE-8477-6F06-07CF-EBD4DA5B4143}"/>
                </a:ext>
              </a:extLst>
            </p:cNvPr>
            <p:cNvSpPr/>
            <p:nvPr/>
          </p:nvSpPr>
          <p:spPr>
            <a:xfrm>
              <a:off x="4747123" y="3325409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7" name="이등변 삼각형 2116">
              <a:extLst>
                <a:ext uri="{FF2B5EF4-FFF2-40B4-BE49-F238E27FC236}">
                  <a16:creationId xmlns:a16="http://schemas.microsoft.com/office/drawing/2014/main" id="{D5CE7525-A326-7A8D-7F4D-B086F6F27EE2}"/>
                </a:ext>
              </a:extLst>
            </p:cNvPr>
            <p:cNvSpPr/>
            <p:nvPr/>
          </p:nvSpPr>
          <p:spPr>
            <a:xfrm rot="7298444">
              <a:off x="4740570" y="2132716"/>
              <a:ext cx="2547389" cy="275752"/>
            </a:xfrm>
            <a:prstGeom prst="triangle">
              <a:avLst>
                <a:gd name="adj" fmla="val 4759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152ACC-D9AD-7205-745B-9E2D16FC027B}"/>
                    </a:ext>
                  </a:extLst>
                </p:cNvPr>
                <p:cNvSpPr txBox="1"/>
                <p:nvPr/>
              </p:nvSpPr>
              <p:spPr>
                <a:xfrm>
                  <a:off x="5749087" y="2574253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152ACC-D9AD-7205-745B-9E2D16FC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087" y="2574253"/>
                  <a:ext cx="3995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32116B-AB70-709C-14BF-B7FFEAFA28A8}"/>
                    </a:ext>
                  </a:extLst>
                </p:cNvPr>
                <p:cNvSpPr txBox="1"/>
                <p:nvPr/>
              </p:nvSpPr>
              <p:spPr>
                <a:xfrm>
                  <a:off x="6290157" y="1394639"/>
                  <a:ext cx="517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32116B-AB70-709C-14BF-B7FFEAFA2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157" y="1394639"/>
                  <a:ext cx="51712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E7B6D1-488C-5FBD-40B6-A8E09AB53F0B}"/>
                    </a:ext>
                  </a:extLst>
                </p:cNvPr>
                <p:cNvSpPr txBox="1"/>
                <p:nvPr/>
              </p:nvSpPr>
              <p:spPr>
                <a:xfrm>
                  <a:off x="5508740" y="2876396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E7B6D1-488C-5FBD-40B6-A8E09AB53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740" y="2876396"/>
                  <a:ext cx="39959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B7B0E3-F487-696A-EEA3-66CEA4E9F281}"/>
                    </a:ext>
                  </a:extLst>
                </p:cNvPr>
                <p:cNvSpPr txBox="1"/>
                <p:nvPr/>
              </p:nvSpPr>
              <p:spPr>
                <a:xfrm>
                  <a:off x="5442454" y="2068042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B7B0E3-F487-696A-EEA3-66CEA4E9F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454" y="2068042"/>
                  <a:ext cx="3995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1" name="TextBox 2120">
                  <a:extLst>
                    <a:ext uri="{FF2B5EF4-FFF2-40B4-BE49-F238E27FC236}">
                      <a16:creationId xmlns:a16="http://schemas.microsoft.com/office/drawing/2014/main" id="{2091BD30-9BBE-4C8E-9D97-FD8E9488A381}"/>
                    </a:ext>
                  </a:extLst>
                </p:cNvPr>
                <p:cNvSpPr txBox="1"/>
                <p:nvPr/>
              </p:nvSpPr>
              <p:spPr>
                <a:xfrm>
                  <a:off x="5272121" y="1424236"/>
                  <a:ext cx="8835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21" name="TextBox 2120">
                  <a:extLst>
                    <a:ext uri="{FF2B5EF4-FFF2-40B4-BE49-F238E27FC236}">
                      <a16:creationId xmlns:a16="http://schemas.microsoft.com/office/drawing/2014/main" id="{2091BD30-9BBE-4C8E-9D97-FD8E9488A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21" y="1424236"/>
                  <a:ext cx="8835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3" name="원호 2122">
              <a:extLst>
                <a:ext uri="{FF2B5EF4-FFF2-40B4-BE49-F238E27FC236}">
                  <a16:creationId xmlns:a16="http://schemas.microsoft.com/office/drawing/2014/main" id="{F032182D-01BD-64E6-8EAE-DC0F21BD195E}"/>
                </a:ext>
              </a:extLst>
            </p:cNvPr>
            <p:cNvSpPr/>
            <p:nvPr/>
          </p:nvSpPr>
          <p:spPr>
            <a:xfrm rot="20382963">
              <a:off x="5970676" y="2102176"/>
              <a:ext cx="352596" cy="341258"/>
            </a:xfrm>
            <a:prstGeom prst="arc">
              <a:avLst>
                <a:gd name="adj1" fmla="val 9130719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2120" name="직선 연결선 2119">
              <a:extLst>
                <a:ext uri="{FF2B5EF4-FFF2-40B4-BE49-F238E27FC236}">
                  <a16:creationId xmlns:a16="http://schemas.microsoft.com/office/drawing/2014/main" id="{18A5B3D7-1633-8F5F-FB59-F1B70218A6E0}"/>
                </a:ext>
              </a:extLst>
            </p:cNvPr>
            <p:cNvCxnSpPr>
              <a:cxnSpLocks/>
            </p:cNvCxnSpPr>
            <p:nvPr/>
          </p:nvCxnSpPr>
          <p:spPr>
            <a:xfrm>
              <a:off x="5732496" y="1782896"/>
              <a:ext cx="276225" cy="40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1" name="직선 연결선 2140">
              <a:extLst>
                <a:ext uri="{FF2B5EF4-FFF2-40B4-BE49-F238E27FC236}">
                  <a16:creationId xmlns:a16="http://schemas.microsoft.com/office/drawing/2014/main" id="{421C609F-4677-5FA6-034F-3AAB24267E1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92" y="3279256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B5D4AB3-3797-6716-D64F-E3638C43008D}"/>
                </a:ext>
              </a:extLst>
            </p:cNvPr>
            <p:cNvSpPr/>
            <p:nvPr/>
          </p:nvSpPr>
          <p:spPr>
            <a:xfrm rot="2938853">
              <a:off x="5102517" y="3005282"/>
              <a:ext cx="510674" cy="494253"/>
            </a:xfrm>
            <a:prstGeom prst="arc">
              <a:avLst>
                <a:gd name="adj1" fmla="val 14081453"/>
                <a:gd name="adj2" fmla="val 18739066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5" name="TextBox 2184">
                  <a:extLst>
                    <a:ext uri="{FF2B5EF4-FFF2-40B4-BE49-F238E27FC236}">
                      <a16:creationId xmlns:a16="http://schemas.microsoft.com/office/drawing/2014/main" id="{9AEA55C9-0C03-1770-5CE4-BB623582B4BB}"/>
                    </a:ext>
                  </a:extLst>
                </p:cNvPr>
                <p:cNvSpPr txBox="1"/>
                <p:nvPr/>
              </p:nvSpPr>
              <p:spPr>
                <a:xfrm>
                  <a:off x="6182178" y="229416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5" name="TextBox 2184">
                  <a:extLst>
                    <a:ext uri="{FF2B5EF4-FFF2-40B4-BE49-F238E27FC236}">
                      <a16:creationId xmlns:a16="http://schemas.microsoft.com/office/drawing/2014/main" id="{9AEA55C9-0C03-1770-5CE4-BB623582B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178" y="2294164"/>
                  <a:ext cx="9645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55C57F0E-CA7D-44F1-FD83-2610AA41A157}"/>
                    </a:ext>
                  </a:extLst>
                </p:cNvPr>
                <p:cNvSpPr txBox="1"/>
                <p:nvPr/>
              </p:nvSpPr>
              <p:spPr>
                <a:xfrm>
                  <a:off x="6611992" y="76239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55C57F0E-CA7D-44F1-FD83-2610AA41A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992" y="762394"/>
                  <a:ext cx="97520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4" name="원호 2203">
              <a:extLst>
                <a:ext uri="{FF2B5EF4-FFF2-40B4-BE49-F238E27FC236}">
                  <a16:creationId xmlns:a16="http://schemas.microsoft.com/office/drawing/2014/main" id="{C8AF6FDB-391F-A601-9D41-7F4934A8861E}"/>
                </a:ext>
              </a:extLst>
            </p:cNvPr>
            <p:cNvSpPr/>
            <p:nvPr/>
          </p:nvSpPr>
          <p:spPr>
            <a:xfrm rot="8698884">
              <a:off x="5303926" y="2766542"/>
              <a:ext cx="352596" cy="341258"/>
            </a:xfrm>
            <a:prstGeom prst="arc">
              <a:avLst>
                <a:gd name="adj1" fmla="val 9130719"/>
                <a:gd name="adj2" fmla="val 1086927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5" name="TextBox 2204">
                  <a:extLst>
                    <a:ext uri="{FF2B5EF4-FFF2-40B4-BE49-F238E27FC236}">
                      <a16:creationId xmlns:a16="http://schemas.microsoft.com/office/drawing/2014/main" id="{ADDF672D-27CD-C829-A7B4-7F3269ADEDBC}"/>
                    </a:ext>
                  </a:extLst>
                </p:cNvPr>
                <p:cNvSpPr txBox="1"/>
                <p:nvPr/>
              </p:nvSpPr>
              <p:spPr>
                <a:xfrm>
                  <a:off x="4882390" y="2380705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05" name="TextBox 2204">
                  <a:extLst>
                    <a:ext uri="{FF2B5EF4-FFF2-40B4-BE49-F238E27FC236}">
                      <a16:creationId xmlns:a16="http://schemas.microsoft.com/office/drawing/2014/main" id="{ADDF672D-27CD-C829-A7B4-7F3269A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390" y="2380705"/>
                  <a:ext cx="38241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6" name="직선 연결선 2205">
              <a:extLst>
                <a:ext uri="{FF2B5EF4-FFF2-40B4-BE49-F238E27FC236}">
                  <a16:creationId xmlns:a16="http://schemas.microsoft.com/office/drawing/2014/main" id="{257A26F9-9DE1-0654-06C1-E8DCE6A6F61E}"/>
                </a:ext>
              </a:extLst>
            </p:cNvPr>
            <p:cNvCxnSpPr>
              <a:cxnSpLocks/>
            </p:cNvCxnSpPr>
            <p:nvPr/>
          </p:nvCxnSpPr>
          <p:spPr>
            <a:xfrm>
              <a:off x="5212556" y="2628900"/>
              <a:ext cx="313565" cy="246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44" name="그룹 2243">
              <a:extLst>
                <a:ext uri="{FF2B5EF4-FFF2-40B4-BE49-F238E27FC236}">
                  <a16:creationId xmlns:a16="http://schemas.microsoft.com/office/drawing/2014/main" id="{6C91515E-3FFF-421F-A430-063877219649}"/>
                </a:ext>
              </a:extLst>
            </p:cNvPr>
            <p:cNvGrpSpPr/>
            <p:nvPr/>
          </p:nvGrpSpPr>
          <p:grpSpPr>
            <a:xfrm>
              <a:off x="6715702" y="1352550"/>
              <a:ext cx="105785" cy="190853"/>
              <a:chOff x="6671136" y="1328739"/>
              <a:chExt cx="131301" cy="236889"/>
            </a:xfrm>
          </p:grpSpPr>
          <p:cxnSp>
            <p:nvCxnSpPr>
              <p:cNvPr id="2238" name="직선 연결선 2237">
                <a:extLst>
                  <a:ext uri="{FF2B5EF4-FFF2-40B4-BE49-F238E27FC236}">
                    <a16:creationId xmlns:a16="http://schemas.microsoft.com/office/drawing/2014/main" id="{05115A5C-3D56-E7E7-2FF6-F8A864EC6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1136" y="1328739"/>
                <a:ext cx="113062" cy="1259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1" name="직선 연결선 2240">
                <a:extLst>
                  <a:ext uri="{FF2B5EF4-FFF2-40B4-BE49-F238E27FC236}">
                    <a16:creationId xmlns:a16="http://schemas.microsoft.com/office/drawing/2014/main" id="{98CA0342-F620-23CA-75AB-09729883D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2316" y="1443348"/>
                <a:ext cx="130121" cy="12228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2296" name="그림 2295">
            <a:extLst>
              <a:ext uri="{FF2B5EF4-FFF2-40B4-BE49-F238E27FC236}">
                <a16:creationId xmlns:a16="http://schemas.microsoft.com/office/drawing/2014/main" id="{D0593703-D499-23AF-A1DA-B1DF8D9231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7123" y="3535322"/>
            <a:ext cx="2981202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5958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Calibri Light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64198</TotalTime>
  <Words>2096</Words>
  <Application>Microsoft Office PowerPoint</Application>
  <PresentationFormat>화면 슬라이드 쇼(4:3)</PresentationFormat>
  <Paragraphs>391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Noto Sans Korean Light</vt:lpstr>
      <vt:lpstr>맑은 고딕</vt:lpstr>
      <vt:lpstr>Arial</vt:lpstr>
      <vt:lpstr>Calibri</vt:lpstr>
      <vt:lpstr>Calibri Light</vt:lpstr>
      <vt:lpstr>Cambria Math</vt:lpstr>
      <vt:lpstr>메트로폴리탄</vt:lpstr>
      <vt:lpstr>3DOF Manipulator</vt:lpstr>
      <vt:lpstr>Chapter</vt:lpstr>
      <vt:lpstr>PowerPoint 프레젠테이션</vt:lpstr>
      <vt:lpstr>3-DOF Manipulator Forward kinematics (1)</vt:lpstr>
      <vt:lpstr>3-DOF Manipulator Forward kinematics (2)</vt:lpstr>
      <vt:lpstr>PowerPoint 프레젠테이션</vt:lpstr>
      <vt:lpstr>3-DOF Manipulator Inverse kinematics (1)</vt:lpstr>
      <vt:lpstr>2-DOF Manipulator Inverse kinematics (2)</vt:lpstr>
      <vt:lpstr>2-DOF Manipulator Inverse kinematics (3)</vt:lpstr>
      <vt:lpstr>PowerPoint 프레젠테이션</vt:lpstr>
      <vt:lpstr>2-DOF Manipulator Jacobian (1)</vt:lpstr>
      <vt:lpstr>2-DOF Manipulator Jacobian (1)</vt:lpstr>
      <vt:lpstr>2-DOF Manipulator Jacobian (1)</vt:lpstr>
      <vt:lpstr>PowerPoint 프레젠테이션</vt:lpstr>
      <vt:lpstr>2-DOF Manipulator Dynamics (1)</vt:lpstr>
      <vt:lpstr>2-DOF Manipulator Dynamics (2)</vt:lpstr>
      <vt:lpstr>2-DOF Manipulator Dynamics (3)</vt:lpstr>
      <vt:lpstr>2-DOF Manipulator Dynamics (4)</vt:lpstr>
      <vt:lpstr>2-DOF Manipulator Dynamics (5)</vt:lpstr>
      <vt:lpstr>2-DOF Manipulator Dynamics (6)</vt:lpstr>
      <vt:lpstr>2-DOF Manipulator Simulation (1)</vt:lpstr>
      <vt:lpstr>PowerPoint 프레젠테이션</vt:lpstr>
      <vt:lpstr>Control</vt:lpstr>
      <vt:lpstr>2-DOF Manipulator PID Control (1)</vt:lpstr>
      <vt:lpstr>2-DOF Manipulator PID Control (2)</vt:lpstr>
      <vt:lpstr>2-DOF Manipulator PD Control + GC(1)</vt:lpstr>
      <vt:lpstr>2-DOF Manipulator Inverse kinematics (1)</vt:lpstr>
      <vt:lpstr>2-DOF Manipulator PD Control + GC (1)</vt:lpstr>
      <vt:lpstr>2-DOF Manipulator PD Control + GC (2)</vt:lpstr>
      <vt:lpstr>2-DOF Manipulator Computed Torque Control (1)</vt:lpstr>
      <vt:lpstr>2-DOF Manipulator Computed Torque Control (2)</vt:lpstr>
      <vt:lpstr>2-DOF Manipulator Sliding Mode Control (1)</vt:lpstr>
      <vt:lpstr>2-DOF Manipulator Sliding Mode Control (2)</vt:lpstr>
      <vt:lpstr>2-DOF Manipulator Sliding Mode Control (3)</vt:lpstr>
      <vt:lpstr>2-DOF Manipulator Adaptive Control (1)</vt:lpstr>
      <vt:lpstr>2-DOF Manipulator Adaptive Control (1)</vt:lpstr>
      <vt:lpstr>2-DOF Manipulator Model Predictive Control (1)</vt:lpstr>
      <vt:lpstr>PowerPoint 프레젠테이션</vt:lpstr>
      <vt:lpstr>Model Predictive Control (1)</vt:lpstr>
      <vt:lpstr>PowerPoint 프레젠테이션</vt:lpstr>
      <vt:lpstr>Trajectory Planning - Trapezodial</vt:lpstr>
      <vt:lpstr>Trajectory Planning – Cubic Polynomial</vt:lpstr>
      <vt:lpstr>Trajectory Planning – Quintic polynomial</vt:lpstr>
      <vt:lpstr>Trajectory Planning – Bezier Curve</vt:lpstr>
      <vt:lpstr>Trajectory Planning – Bezier Curve</vt:lpstr>
      <vt:lpstr>Trajectory Planning – B Spline</vt:lpstr>
      <vt:lpstr>Trajectory Planning – TOPP</vt:lpstr>
      <vt:lpstr>Trajectory Planning – TOPP-RA</vt:lpstr>
      <vt:lpstr>Trajectory Planning – TOPP-RA</vt:lpstr>
      <vt:lpstr>Trajectory Planning – TOPP-RA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 Kim</dc:creator>
  <cp:lastModifiedBy>박재형</cp:lastModifiedBy>
  <cp:revision>969</cp:revision>
  <cp:lastPrinted>2017-12-12T13:52:35Z</cp:lastPrinted>
  <dcterms:created xsi:type="dcterms:W3CDTF">2017-06-19T08:07:39Z</dcterms:created>
  <dcterms:modified xsi:type="dcterms:W3CDTF">2025-06-08T16:02:58Z</dcterms:modified>
</cp:coreProperties>
</file>