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485" r:id="rId3"/>
    <p:sldId id="484" r:id="rId4"/>
    <p:sldId id="487" r:id="rId5"/>
    <p:sldId id="396" r:id="rId6"/>
    <p:sldId id="479" r:id="rId7"/>
    <p:sldId id="486" r:id="rId8"/>
    <p:sldId id="454" r:id="rId9"/>
  </p:sldIdLst>
  <p:sldSz cx="9144000" cy="6858000" type="screen4x3"/>
  <p:notesSz cx="9866313" cy="67357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00"/>
    <a:srgbClr val="006400"/>
    <a:srgbClr val="00FF00"/>
    <a:srgbClr val="90EE90"/>
    <a:srgbClr val="33CC33"/>
    <a:srgbClr val="83BE15"/>
    <a:srgbClr val="062960"/>
    <a:srgbClr val="000000"/>
    <a:srgbClr val="3300F0"/>
    <a:srgbClr val="DAD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5076" autoAdjust="0"/>
  </p:normalViewPr>
  <p:slideViewPr>
    <p:cSldViewPr snapToGrid="0">
      <p:cViewPr>
        <p:scale>
          <a:sx n="100" d="100"/>
          <a:sy n="100" d="100"/>
        </p:scale>
        <p:origin x="1716" y="444"/>
      </p:cViewPr>
      <p:guideLst>
        <p:guide orient="horz" pos="213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20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55A23-F486-4562-8EA7-36DFBE1C2167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4B9E6-318C-40BE-A2B8-0A59940F1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1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99555-4C6C-4900-9A12-F4B23660F8CB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17888" y="841375"/>
            <a:ext cx="303053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01305-8C7D-43D4-A953-0621B6104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8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01305-8C7D-43D4-A953-0621B61048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701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23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76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03615"/>
            <a:ext cx="9144000" cy="15336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638"/>
            <a:ext cx="2271891" cy="731362"/>
          </a:xfrm>
          <a:prstGeom prst="rect">
            <a:avLst/>
          </a:prstGeom>
        </p:spPr>
      </p:pic>
      <p:sp>
        <p:nvSpPr>
          <p:cNvPr id="12" name="Rectangle 3"/>
          <p:cNvSpPr/>
          <p:nvPr userDrawn="1"/>
        </p:nvSpPr>
        <p:spPr>
          <a:xfrm>
            <a:off x="0" y="1903615"/>
            <a:ext cx="591936" cy="1533698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4" t="25193" r="45322" b="26206"/>
          <a:stretch/>
        </p:blipFill>
        <p:spPr>
          <a:xfrm>
            <a:off x="7504717" y="6216996"/>
            <a:ext cx="1577129" cy="56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25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33BC-62FB-43CB-919F-EDF876B0D9C2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0C98-2F22-4B69-B3FA-AA15BB10F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7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33BC-62FB-43CB-919F-EDF876B0D9C2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0C98-2F22-4B69-B3FA-AA15BB10F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709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B595-08E5-41AD-9875-71BB839532AA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6D9E-327F-4B69-A64F-3FA60B60C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61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기초연구실의필요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xmlns="" id="{E6CD18C3-801B-4C5D-9C01-BB5BB346B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58282" y="63649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25E1F-6FEB-4613-B157-88EDDAE47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22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25526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65000">
                <a:srgbClr val="4E4E4E"/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236"/>
            <a:ext cx="8079581" cy="489053"/>
          </a:xfr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600" b="1" kern="1200" spc="-120" baseline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2087" y="6267796"/>
            <a:ext cx="871913" cy="526729"/>
          </a:xfrm>
        </p:spPr>
        <p:txBody>
          <a:bodyPr/>
          <a:lstStyle>
            <a:lvl1pPr>
              <a:defRPr sz="2400" b="1">
                <a:ln>
                  <a:noFill/>
                </a:ln>
                <a:solidFill>
                  <a:schemeClr val="tx1">
                    <a:alpha val="20000"/>
                  </a:schemeClr>
                </a:solidFill>
              </a:defRPr>
            </a:lvl1pPr>
          </a:lstStyle>
          <a:p>
            <a:fld id="{24C20C98-2F22-4B69-B3FA-AA15BB10FC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3454"/>
            <a:ext cx="9144000" cy="91440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9206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711283" y="2868295"/>
            <a:ext cx="4414376" cy="1127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4000" dirty="0">
              <a:solidFill>
                <a:schemeClr val="bg1"/>
              </a:solidFill>
              <a:latin typeface="Noto Sans Korean Light" pitchFamily="34" charset="-127"/>
              <a:ea typeface="Noto Sans Korean Light" pitchFamily="34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5301884" y="3967246"/>
            <a:ext cx="3840000" cy="960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304655" y="4061457"/>
            <a:ext cx="3840000" cy="96011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1351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 userDrawn="1"/>
        </p:nvSpPr>
        <p:spPr>
          <a:xfrm>
            <a:off x="6018414" y="0"/>
            <a:ext cx="3125585" cy="6858000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직사각형 8"/>
          <p:cNvSpPr/>
          <p:nvPr userDrawn="1"/>
        </p:nvSpPr>
        <p:spPr>
          <a:xfrm>
            <a:off x="-1920000" y="4585158"/>
            <a:ext cx="3840000" cy="96011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7074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/>
          <p:nvPr userDrawn="1"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3"/>
          <p:cNvSpPr/>
          <p:nvPr userDrawn="1"/>
        </p:nvSpPr>
        <p:spPr>
          <a:xfrm>
            <a:off x="0" y="0"/>
            <a:ext cx="5324475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직사각형 13"/>
          <p:cNvSpPr/>
          <p:nvPr userDrawn="1"/>
        </p:nvSpPr>
        <p:spPr>
          <a:xfrm rot="2700000">
            <a:off x="2910862" y="1013306"/>
            <a:ext cx="4841904" cy="484190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 userDrawn="1"/>
        </p:nvSpPr>
        <p:spPr>
          <a:xfrm flipH="1">
            <a:off x="0" y="0"/>
            <a:ext cx="1612669" cy="6858000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220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33BC-62FB-43CB-919F-EDF876B0D9C2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0C98-2F22-4B69-B3FA-AA15BB10FC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50B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 hasCustomPrompt="1"/>
          </p:nvPr>
        </p:nvSpPr>
        <p:spPr>
          <a:xfrm>
            <a:off x="69056" y="145425"/>
            <a:ext cx="8434387" cy="49660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230988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33BC-62FB-43CB-919F-EDF876B0D9C2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4C20C98-2F22-4B69-B3FA-AA15BB10F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2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244B33BC-62FB-43CB-919F-EDF876B0D9C2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4C20C98-2F22-4B69-B3FA-AA15BB10F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84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244B33BC-62FB-43CB-919F-EDF876B0D9C2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24C20C98-2F22-4B69-B3FA-AA15BB10F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44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  <p:sldLayoutId id="2147483687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1535185" y="1904302"/>
            <a:ext cx="7524925" cy="1513808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6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LEAF Robotics</a:t>
            </a:r>
            <a:endParaRPr lang="ko-KR" altLang="en-US" sz="6600" baseline="30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alibri" panose="020F0502020204030204" pitchFamily="34" charset="0"/>
              <a:ea typeface="Noto Sans Korean Light" pitchFamily="34" charset="-127"/>
              <a:cs typeface="Calibri" panose="020F0502020204030204" pitchFamily="34" charset="0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4276740" y="3562102"/>
            <a:ext cx="4783370" cy="1734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</a:pPr>
            <a:r>
              <a:rPr lang="en-US" altLang="ko-KR" sz="6400" spc="-12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Jae </a:t>
            </a:r>
            <a:r>
              <a:rPr lang="en-US" altLang="ko-KR" sz="6400" spc="-12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Hyeong</a:t>
            </a:r>
            <a:r>
              <a:rPr lang="en-US" altLang="ko-KR" sz="6400" spc="-12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 Park</a:t>
            </a:r>
          </a:p>
          <a:p>
            <a:pPr algn="r">
              <a:lnSpc>
                <a:spcPct val="120000"/>
              </a:lnSpc>
              <a:spcBef>
                <a:spcPct val="0"/>
              </a:spcBef>
            </a:pPr>
            <a:r>
              <a:rPr lang="en-US" altLang="ko-KR" sz="3600" spc="-12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Ph.D</a:t>
            </a:r>
            <a:r>
              <a:rPr lang="en-US" altLang="ko-KR" sz="36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. in Mechanical </a:t>
            </a:r>
            <a:r>
              <a:rPr lang="en-US" altLang="ko-KR" sz="3600" spc="-12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Engineering</a:t>
            </a:r>
          </a:p>
          <a:p>
            <a:pPr algn="r">
              <a:lnSpc>
                <a:spcPct val="120000"/>
              </a:lnSpc>
              <a:spcBef>
                <a:spcPct val="0"/>
              </a:spcBef>
            </a:pPr>
            <a:r>
              <a:rPr lang="en-US" altLang="ko-KR" sz="3600" spc="-12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(Robotics)</a:t>
            </a:r>
            <a:endParaRPr lang="en-US" altLang="ko-KR" sz="3600" spc="-12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Calibri" panose="020F0502020204030204" pitchFamily="34" charset="0"/>
              <a:ea typeface="Noto Sans Korean Light" pitchFamily="34" charset="-127"/>
              <a:cs typeface="Calibri" panose="020F0502020204030204" pitchFamily="34" charset="0"/>
            </a:endParaRPr>
          </a:p>
        </p:txBody>
      </p:sp>
      <p:pic>
        <p:nvPicPr>
          <p:cNvPr id="5" name="Picture 2" descr="잎 - 무료 자연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17616">
            <a:off x="3027839" y="1792257"/>
            <a:ext cx="1508382" cy="150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2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6AED297-88B1-4498-96D5-5591461BB898}"/>
              </a:ext>
            </a:extLst>
          </p:cNvPr>
          <p:cNvSpPr txBox="1"/>
          <p:nvPr/>
        </p:nvSpPr>
        <p:spPr>
          <a:xfrm>
            <a:off x="6696075" y="2765519"/>
            <a:ext cx="2447925" cy="12569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400" b="1" spc="-12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Sowing</a:t>
            </a:r>
            <a:endParaRPr lang="en-US" altLang="ko-KR" sz="4400" b="1" spc="-120" dirty="0">
              <a:ln>
                <a:solidFill>
                  <a:schemeClr val="tx1">
                    <a:alpha val="0"/>
                  </a:schemeClr>
                </a:solidFill>
              </a:ln>
              <a:latin typeface="Calibri" panose="020F0502020204030204" pitchFamily="34" charset="0"/>
              <a:ea typeface="Noto Sans Korean Light" pitchFamily="34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04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Noto Sans Korean Light" pitchFamily="34" charset="-127"/>
                <a:cs typeface="Arial" panose="020B0604020202020204" pitchFamily="34" charset="0"/>
              </a:rPr>
              <a:t>Sowing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Arial" panose="020B0604020202020204" pitchFamily="34" charset="0"/>
              <a:ea typeface="Noto Sans Korean Light" pitchFamily="34" charset="-127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7609" y="1049552"/>
            <a:ext cx="8628783" cy="53875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803188" y="1663052"/>
            <a:ext cx="7634739" cy="4075464"/>
            <a:chOff x="803188" y="1663052"/>
            <a:chExt cx="7634739" cy="4075464"/>
          </a:xfrm>
        </p:grpSpPr>
        <p:grpSp>
          <p:nvGrpSpPr>
            <p:cNvPr id="14" name="그룹 13"/>
            <p:cNvGrpSpPr/>
            <p:nvPr/>
          </p:nvGrpSpPr>
          <p:grpSpPr>
            <a:xfrm>
              <a:off x="803188" y="1663052"/>
              <a:ext cx="7634739" cy="219868"/>
              <a:chOff x="799070" y="1663052"/>
              <a:chExt cx="7634739" cy="219868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799070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405779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2619197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4439324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5652742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2012488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3225906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3832615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5046033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6259451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6866160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7472869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8079581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803188" y="2519852"/>
              <a:ext cx="7634739" cy="219868"/>
              <a:chOff x="799070" y="1663052"/>
              <a:chExt cx="7634739" cy="219868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799070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1405779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2619197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4439324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5652742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2012488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3225906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832615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5046033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6259451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6866160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7472869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8079581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803188" y="2091452"/>
              <a:ext cx="7634739" cy="219868"/>
              <a:chOff x="799070" y="1663052"/>
              <a:chExt cx="7634739" cy="219868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799070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1405779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619197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4439324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5652742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2012488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3225906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3832615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5046033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6259451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6866160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7472869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8079581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803188" y="2948252"/>
              <a:ext cx="7634739" cy="219868"/>
              <a:chOff x="799070" y="1663052"/>
              <a:chExt cx="7634739" cy="219868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799070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1405779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2619197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4439324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5652742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2012488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3225906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3832615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5046033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6259451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6866160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7472869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8079581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803188" y="3376652"/>
              <a:ext cx="7634739" cy="219868"/>
              <a:chOff x="799070" y="1663052"/>
              <a:chExt cx="7634739" cy="219868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799070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1405779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2619197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4439324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5652742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2012488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3225906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3832615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5046033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6259451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6866160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7472869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8079581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803188" y="3805052"/>
              <a:ext cx="7634739" cy="219868"/>
              <a:chOff x="799070" y="1663052"/>
              <a:chExt cx="7634739" cy="219868"/>
            </a:xfrm>
          </p:grpSpPr>
          <p:sp>
            <p:nvSpPr>
              <p:cNvPr id="123" name="타원 122"/>
              <p:cNvSpPr/>
              <p:nvPr/>
            </p:nvSpPr>
            <p:spPr>
              <a:xfrm>
                <a:off x="799070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405779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2619197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4439324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5652742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012488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3225906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3832615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5046033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6259451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6866160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7472869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8079581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803188" y="4233452"/>
              <a:ext cx="7634739" cy="219868"/>
              <a:chOff x="799070" y="1663052"/>
              <a:chExt cx="7634739" cy="219868"/>
            </a:xfrm>
          </p:grpSpPr>
          <p:sp>
            <p:nvSpPr>
              <p:cNvPr id="137" name="타원 136"/>
              <p:cNvSpPr/>
              <p:nvPr/>
            </p:nvSpPr>
            <p:spPr>
              <a:xfrm>
                <a:off x="799070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1405779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2619197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4439324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5652742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2012488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3225906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3832615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5046033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6259451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>
                <a:off x="6866160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7472869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8079581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803188" y="4661852"/>
              <a:ext cx="7634739" cy="219868"/>
              <a:chOff x="799070" y="1663052"/>
              <a:chExt cx="7634739" cy="219868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799070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/>
              <p:cNvSpPr/>
              <p:nvPr/>
            </p:nvSpPr>
            <p:spPr>
              <a:xfrm>
                <a:off x="1405779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/>
              <p:cNvSpPr/>
              <p:nvPr/>
            </p:nvSpPr>
            <p:spPr>
              <a:xfrm>
                <a:off x="2619197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4439324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/>
              <p:cNvSpPr/>
              <p:nvPr/>
            </p:nvSpPr>
            <p:spPr>
              <a:xfrm>
                <a:off x="5652742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2012488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/>
              <p:nvPr/>
            </p:nvSpPr>
            <p:spPr>
              <a:xfrm>
                <a:off x="3225906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/>
              <p:cNvSpPr/>
              <p:nvPr/>
            </p:nvSpPr>
            <p:spPr>
              <a:xfrm>
                <a:off x="3832615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>
                <a:off x="5046033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6259451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6866160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7472869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8079581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803188" y="5090252"/>
              <a:ext cx="7634739" cy="219868"/>
              <a:chOff x="799070" y="1663052"/>
              <a:chExt cx="7634739" cy="219868"/>
            </a:xfrm>
          </p:grpSpPr>
          <p:sp>
            <p:nvSpPr>
              <p:cNvPr id="165" name="타원 164"/>
              <p:cNvSpPr/>
              <p:nvPr/>
            </p:nvSpPr>
            <p:spPr>
              <a:xfrm>
                <a:off x="799070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1405779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2619197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/>
              <p:cNvSpPr/>
              <p:nvPr/>
            </p:nvSpPr>
            <p:spPr>
              <a:xfrm>
                <a:off x="4439324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/>
              <p:cNvSpPr/>
              <p:nvPr/>
            </p:nvSpPr>
            <p:spPr>
              <a:xfrm>
                <a:off x="5652742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2012488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>
                <a:off x="3225906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3832615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5046033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6259451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6866160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7472869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8079581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8" name="그룹 177"/>
            <p:cNvGrpSpPr/>
            <p:nvPr/>
          </p:nvGrpSpPr>
          <p:grpSpPr>
            <a:xfrm>
              <a:off x="803188" y="5518648"/>
              <a:ext cx="7634739" cy="219868"/>
              <a:chOff x="799070" y="1663052"/>
              <a:chExt cx="7634739" cy="219868"/>
            </a:xfrm>
          </p:grpSpPr>
          <p:sp>
            <p:nvSpPr>
              <p:cNvPr id="179" name="타원 178"/>
              <p:cNvSpPr/>
              <p:nvPr/>
            </p:nvSpPr>
            <p:spPr>
              <a:xfrm>
                <a:off x="799070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1405779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2619197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4439324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/>
              <p:cNvSpPr/>
              <p:nvPr/>
            </p:nvSpPr>
            <p:spPr>
              <a:xfrm>
                <a:off x="5652742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2012488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>
                <a:off x="3225906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/>
              <p:cNvSpPr/>
              <p:nvPr/>
            </p:nvSpPr>
            <p:spPr>
              <a:xfrm>
                <a:off x="3832615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/>
              <p:cNvSpPr/>
              <p:nvPr/>
            </p:nvSpPr>
            <p:spPr>
              <a:xfrm>
                <a:off x="5046033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/>
              <p:cNvSpPr/>
              <p:nvPr/>
            </p:nvSpPr>
            <p:spPr>
              <a:xfrm>
                <a:off x="6259451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/>
              <p:cNvSpPr/>
              <p:nvPr/>
            </p:nvSpPr>
            <p:spPr>
              <a:xfrm>
                <a:off x="6866160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/>
              <p:cNvSpPr/>
              <p:nvPr/>
            </p:nvSpPr>
            <p:spPr>
              <a:xfrm>
                <a:off x="7472869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/>
              <p:cNvSpPr/>
              <p:nvPr/>
            </p:nvSpPr>
            <p:spPr>
              <a:xfrm>
                <a:off x="8079581" y="1663052"/>
                <a:ext cx="354228" cy="219868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731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Noto Sans Korean Light" pitchFamily="34" charset="-127"/>
                <a:cs typeface="Arial" panose="020B0604020202020204" pitchFamily="34" charset="0"/>
              </a:rPr>
              <a:t>Sowing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Arial" panose="020B0604020202020204" pitchFamily="34" charset="0"/>
              <a:ea typeface="Noto Sans Korean Light" pitchFamily="34" charset="-127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1771650"/>
            <a:ext cx="6939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파종 및 발아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젖은 </a:t>
            </a:r>
            <a:r>
              <a:rPr lang="ko-KR" altLang="en-US" dirty="0" err="1" smtClean="0"/>
              <a:t>키친타올</a:t>
            </a:r>
            <a:r>
              <a:rPr lang="ko-KR" altLang="en-US" dirty="0" smtClean="0"/>
              <a:t> 위에 씨를 뿌릴 것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그 위에 투명한 </a:t>
            </a:r>
            <a:r>
              <a:rPr lang="en-US" altLang="ko-KR" dirty="0" smtClean="0"/>
              <a:t>(</a:t>
            </a:r>
            <a:r>
              <a:rPr lang="ko-KR" altLang="en-US" smtClean="0"/>
              <a:t>광발아</a:t>
            </a:r>
            <a:r>
              <a:rPr lang="en-US" altLang="ko-KR" dirty="0" smtClean="0"/>
              <a:t>) </a:t>
            </a:r>
            <a:r>
              <a:rPr lang="ko-KR" altLang="en-US" smtClean="0"/>
              <a:t>또는 검은</a:t>
            </a:r>
            <a:r>
              <a:rPr lang="en-US" altLang="ko-KR" dirty="0" smtClean="0"/>
              <a:t>(</a:t>
            </a:r>
            <a:r>
              <a:rPr lang="ko-KR" altLang="en-US" smtClean="0"/>
              <a:t>암발아</a:t>
            </a:r>
            <a:r>
              <a:rPr lang="en-US" altLang="ko-KR" dirty="0" smtClean="0"/>
              <a:t>) </a:t>
            </a:r>
            <a:r>
              <a:rPr lang="ko-KR" altLang="en-US" smtClean="0"/>
              <a:t>뚜껑을 덮을 것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뿌리가 적어도 </a:t>
            </a:r>
            <a:r>
              <a:rPr lang="en-US" altLang="ko-KR" dirty="0" smtClean="0"/>
              <a:t>4cm </a:t>
            </a:r>
            <a:r>
              <a:rPr lang="ko-KR" altLang="en-US" smtClean="0"/>
              <a:t>이상 자란 씨앗만 골라서 스펀지에 정식 할 것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19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8193" y="2828836"/>
            <a:ext cx="3927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Thank you</a:t>
            </a:r>
            <a:endParaRPr lang="ko-KR" altLang="en-US" sz="7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LEAF Robotics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646407" y="904366"/>
            <a:ext cx="5833570" cy="1225132"/>
            <a:chOff x="1646407" y="904366"/>
            <a:chExt cx="5833570" cy="1225132"/>
          </a:xfrm>
        </p:grpSpPr>
        <p:sp>
          <p:nvSpPr>
            <p:cNvPr id="9" name="직사각형 8"/>
            <p:cNvSpPr/>
            <p:nvPr/>
          </p:nvSpPr>
          <p:spPr>
            <a:xfrm>
              <a:off x="2774727" y="1019644"/>
              <a:ext cx="4392164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 smtClean="0">
                  <a:latin typeface="+mj-lt"/>
                  <a:cs typeface="Arial" panose="020B0604020202020204" pitchFamily="34" charset="0"/>
                </a:rPr>
                <a:t>LEAF</a:t>
              </a:r>
              <a:r>
                <a:rPr lang="en-US" altLang="ko-KR" sz="2800" dirty="0" smtClean="0">
                  <a:latin typeface="+mj-lt"/>
                  <a:cs typeface="Arial" panose="020B0604020202020204" pitchFamily="34" charset="0"/>
                </a:rPr>
                <a:t>  </a:t>
              </a:r>
              <a:r>
                <a:rPr lang="en-US" altLang="ko-KR" sz="6000" b="1" dirty="0">
                  <a:latin typeface="+mj-lt"/>
                  <a:cs typeface="Arial" panose="020B0604020202020204" pitchFamily="34" charset="0"/>
                </a:rPr>
                <a:t>Robotics</a:t>
              </a:r>
              <a:endParaRPr lang="ko-KR" altLang="en-US" sz="6000" b="1">
                <a:latin typeface="+mj-lt"/>
                <a:cs typeface="Arial" panose="020B0604020202020204" pitchFamily="34" charset="0"/>
              </a:endParaRPr>
            </a:p>
          </p:txBody>
        </p:sp>
        <p:pic>
          <p:nvPicPr>
            <p:cNvPr id="7" name="Picture 2" descr="잎 - 무료 자연개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117616">
              <a:off x="1646407" y="925453"/>
              <a:ext cx="1204045" cy="1204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산업용 로봇 아이콘 - ico,png,icns,무료 아이콘 다운로드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007431" y="904366"/>
              <a:ext cx="472546" cy="472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5493" t="27028" r="10457" b="19123"/>
          <a:stretch/>
        </p:blipFill>
        <p:spPr>
          <a:xfrm>
            <a:off x="505728" y="4425601"/>
            <a:ext cx="4828272" cy="223355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305" y="3706096"/>
            <a:ext cx="1422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smtClean="0">
                <a:latin typeface="Söhne"/>
              </a:rPr>
              <a:t>경영철학</a:t>
            </a:r>
            <a:endParaRPr lang="en-US" altLang="ko-KR" b="1" dirty="0">
              <a:latin typeface="Söhne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1949" y="2102468"/>
            <a:ext cx="78567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 smtClean="0">
                <a:latin typeface="+mj-lt"/>
                <a:cs typeface="Arial" panose="020B0604020202020204" pitchFamily="34" charset="0"/>
              </a:rPr>
              <a:t>L</a:t>
            </a:r>
            <a:r>
              <a:rPr lang="en-US" altLang="ko-KR" sz="2800" dirty="0" smtClean="0">
                <a:latin typeface="+mj-lt"/>
                <a:cs typeface="Arial" panose="020B0604020202020204" pitchFamily="34" charset="0"/>
              </a:rPr>
              <a:t>ight</a:t>
            </a:r>
            <a:r>
              <a:rPr lang="en-US" altLang="ko-KR" sz="2800" dirty="0"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6000" b="1" dirty="0">
                <a:latin typeface="+mj-lt"/>
                <a:cs typeface="Arial" panose="020B0604020202020204" pitchFamily="34" charset="0"/>
              </a:rPr>
              <a:t>E</a:t>
            </a:r>
            <a:r>
              <a:rPr lang="en-US" altLang="ko-KR" sz="2800" dirty="0">
                <a:latin typeface="+mj-lt"/>
                <a:cs typeface="Arial" panose="020B0604020202020204" pitchFamily="34" charset="0"/>
              </a:rPr>
              <a:t>nvironment, </a:t>
            </a:r>
            <a:r>
              <a:rPr lang="en-US" altLang="ko-KR" sz="6000" b="1" dirty="0">
                <a:latin typeface="+mj-lt"/>
                <a:cs typeface="Arial" panose="020B0604020202020204" pitchFamily="34" charset="0"/>
              </a:rPr>
              <a:t>A</a:t>
            </a:r>
            <a:r>
              <a:rPr lang="en-US" altLang="ko-KR" sz="2800" dirty="0">
                <a:latin typeface="+mj-lt"/>
                <a:cs typeface="Arial" panose="020B0604020202020204" pitchFamily="34" charset="0"/>
              </a:rPr>
              <a:t>ir, </a:t>
            </a:r>
            <a:r>
              <a:rPr lang="en-US" altLang="ko-KR" sz="6000" b="1" dirty="0" smtClean="0">
                <a:latin typeface="+mj-lt"/>
                <a:cs typeface="Arial" panose="020B0604020202020204" pitchFamily="34" charset="0"/>
              </a:rPr>
              <a:t>F</a:t>
            </a:r>
            <a:r>
              <a:rPr lang="en-US" altLang="ko-KR" sz="2800" dirty="0" smtClean="0">
                <a:latin typeface="+mj-lt"/>
                <a:cs typeface="Arial" panose="020B0604020202020204" pitchFamily="34" charset="0"/>
              </a:rPr>
              <a:t>ood  </a:t>
            </a:r>
            <a:r>
              <a:rPr lang="en-US" altLang="ko-KR" sz="6000" b="1" dirty="0">
                <a:latin typeface="+mj-lt"/>
                <a:cs typeface="Arial" panose="020B0604020202020204" pitchFamily="34" charset="0"/>
              </a:rPr>
              <a:t>Robotics</a:t>
            </a:r>
            <a:endParaRPr lang="ko-KR" altLang="en-US" sz="6000" b="1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86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Noto Sans Korean Light" pitchFamily="34" charset="-127"/>
                <a:cs typeface="Arial" panose="020B0604020202020204" pitchFamily="34" charset="0"/>
              </a:rPr>
              <a:t>Sowing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Arial" panose="020B0604020202020204" pitchFamily="34" charset="0"/>
              <a:ea typeface="Noto Sans Korean Light" pitchFamily="34" charset="-127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74727" y="937264"/>
            <a:ext cx="43921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 dirty="0" smtClean="0">
                <a:latin typeface="+mj-lt"/>
                <a:cs typeface="Arial" panose="020B0604020202020204" pitchFamily="34" charset="0"/>
              </a:rPr>
              <a:t>LEAF</a:t>
            </a:r>
            <a:r>
              <a:rPr lang="en-US" altLang="ko-KR" sz="2800" dirty="0" smtClean="0">
                <a:latin typeface="+mj-lt"/>
                <a:cs typeface="Arial" panose="020B0604020202020204" pitchFamily="34" charset="0"/>
              </a:rPr>
              <a:t>  </a:t>
            </a:r>
            <a:r>
              <a:rPr lang="en-US" altLang="ko-KR" sz="6000" b="1" dirty="0">
                <a:latin typeface="+mj-lt"/>
                <a:cs typeface="Arial" panose="020B0604020202020204" pitchFamily="34" charset="0"/>
              </a:rPr>
              <a:t>Robotics</a:t>
            </a:r>
            <a:endParaRPr lang="ko-KR" altLang="en-US" sz="6000" b="1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2" name="Picture 2" descr="잎 - 무료 자연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17616">
            <a:off x="1646407" y="843073"/>
            <a:ext cx="1204045" cy="120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산업용 로봇 아이콘 - ico,png,icns,무료 아이콘 다운로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07431" y="821986"/>
            <a:ext cx="472546" cy="47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3694966" y="2113876"/>
            <a:ext cx="1617992" cy="1784572"/>
            <a:chOff x="3705092" y="2113876"/>
            <a:chExt cx="1617992" cy="1784572"/>
          </a:xfrm>
        </p:grpSpPr>
        <p:sp>
          <p:nvSpPr>
            <p:cNvPr id="8" name="직사각형 7"/>
            <p:cNvSpPr/>
            <p:nvPr/>
          </p:nvSpPr>
          <p:spPr>
            <a:xfrm>
              <a:off x="4021352" y="3252117"/>
              <a:ext cx="12716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b="1" dirty="0">
                  <a:latin typeface="+mj-lt"/>
                  <a:cs typeface="Arial" panose="020B0604020202020204" pitchFamily="34" charset="0"/>
                </a:rPr>
                <a:t>LEAF </a:t>
              </a:r>
              <a:r>
                <a:rPr lang="en-US" altLang="ko-KR" b="1" dirty="0" smtClean="0">
                  <a:latin typeface="+mj-lt"/>
                  <a:cs typeface="Arial" panose="020B0604020202020204" pitchFamily="34" charset="0"/>
                </a:rPr>
                <a:t>Server</a:t>
              </a:r>
              <a:endParaRPr lang="en-US" altLang="ko-KR" b="1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705092" y="2113876"/>
              <a:ext cx="1617992" cy="16906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 descr="Server PNG Images, Server Icon Free Download - Free Transparent PNG Logo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304" y="2122719"/>
              <a:ext cx="1391100" cy="139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잎 - 무료 자연개 아이콘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75246">
              <a:off x="3812648" y="3465303"/>
              <a:ext cx="319420" cy="319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그룹 48"/>
          <p:cNvGrpSpPr/>
          <p:nvPr/>
        </p:nvGrpSpPr>
        <p:grpSpPr>
          <a:xfrm>
            <a:off x="712798" y="4518705"/>
            <a:ext cx="1617992" cy="1789474"/>
            <a:chOff x="2512019" y="3048855"/>
            <a:chExt cx="1617992" cy="1789474"/>
          </a:xfrm>
        </p:grpSpPr>
        <p:sp>
          <p:nvSpPr>
            <p:cNvPr id="21" name="직사각형 20"/>
            <p:cNvSpPr/>
            <p:nvPr/>
          </p:nvSpPr>
          <p:spPr>
            <a:xfrm>
              <a:off x="2803565" y="4191998"/>
              <a:ext cx="12716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b="1" dirty="0">
                  <a:latin typeface="+mj-lt"/>
                  <a:cs typeface="Arial" panose="020B0604020202020204" pitchFamily="34" charset="0"/>
                </a:rPr>
                <a:t>LEAF </a:t>
              </a:r>
              <a:r>
                <a:rPr lang="en-US" altLang="ko-KR" b="1" dirty="0" smtClean="0">
                  <a:latin typeface="+mj-lt"/>
                  <a:cs typeface="Arial" panose="020B0604020202020204" pitchFamily="34" charset="0"/>
                </a:rPr>
                <a:t>Core</a:t>
              </a:r>
              <a:endParaRPr lang="en-US" altLang="ko-KR" b="1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512019" y="3053757"/>
              <a:ext cx="1617992" cy="16906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Picture 2" descr="잎 - 무료 자연개 아이콘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75246">
              <a:off x="2603099" y="4405184"/>
              <a:ext cx="319420" cy="319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Microcontroller Meticulous Line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7044" y="3048855"/>
              <a:ext cx="1417398" cy="1417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2679369" y="4521156"/>
            <a:ext cx="1685143" cy="1784572"/>
            <a:chOff x="5217119" y="2225735"/>
            <a:chExt cx="1685143" cy="1784572"/>
          </a:xfrm>
        </p:grpSpPr>
        <p:sp>
          <p:nvSpPr>
            <p:cNvPr id="27" name="직사각형 26"/>
            <p:cNvSpPr/>
            <p:nvPr/>
          </p:nvSpPr>
          <p:spPr>
            <a:xfrm>
              <a:off x="5217119" y="2225735"/>
              <a:ext cx="1617992" cy="16906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5430119" y="3363976"/>
              <a:ext cx="1472143" cy="646331"/>
              <a:chOff x="5308199" y="3363976"/>
              <a:chExt cx="1472143" cy="646331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5508665" y="3363976"/>
                <a:ext cx="127167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b="1" dirty="0">
                    <a:latin typeface="+mj-lt"/>
                    <a:cs typeface="Arial" panose="020B0604020202020204" pitchFamily="34" charset="0"/>
                  </a:rPr>
                  <a:t>LEAF </a:t>
                </a:r>
                <a:r>
                  <a:rPr lang="en-US" altLang="ko-KR" b="1" dirty="0" smtClean="0">
                    <a:latin typeface="+mj-lt"/>
                    <a:cs typeface="Arial" panose="020B0604020202020204" pitchFamily="34" charset="0"/>
                  </a:rPr>
                  <a:t>Feel</a:t>
                </a:r>
                <a:endParaRPr lang="en-US" altLang="ko-KR" b="1" dirty="0">
                  <a:latin typeface="+mj-lt"/>
                  <a:cs typeface="Arial" panose="020B0604020202020204" pitchFamily="34" charset="0"/>
                </a:endParaRPr>
              </a:p>
            </p:txBody>
          </p:sp>
          <p:pic>
            <p:nvPicPr>
              <p:cNvPr id="29" name="Picture 2" descr="잎 - 무료 자연개 아이콘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575246">
                <a:off x="5308199" y="3577162"/>
                <a:ext cx="319420" cy="319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4" name="Picture 8" descr="Water Temperature Indicator Silhouette and Line Icon Set. Mercury  Thermometer and Water Drop Black Pictogram. Temperature and Humidity Level  Sign Collection. Isolated Vector Illustration. 23211604 Vector Art at  Vecteezy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94" t="22026" r="10580" b="22930"/>
            <a:stretch/>
          </p:blipFill>
          <p:spPr bwMode="auto">
            <a:xfrm>
              <a:off x="5485329" y="2384398"/>
              <a:ext cx="1020565" cy="1111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6693474" y="4521156"/>
            <a:ext cx="1886012" cy="1784572"/>
            <a:chOff x="6693474" y="4521156"/>
            <a:chExt cx="1886012" cy="1784572"/>
          </a:xfrm>
        </p:grpSpPr>
        <p:sp>
          <p:nvSpPr>
            <p:cNvPr id="37" name="직사각형 36"/>
            <p:cNvSpPr/>
            <p:nvPr/>
          </p:nvSpPr>
          <p:spPr>
            <a:xfrm>
              <a:off x="6693474" y="4521156"/>
              <a:ext cx="1617992" cy="16906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6932838" y="5659397"/>
              <a:ext cx="1646648" cy="646331"/>
              <a:chOff x="6448975" y="5537569"/>
              <a:chExt cx="1646648" cy="646331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6649441" y="5537569"/>
                <a:ext cx="14461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b="1" dirty="0">
                    <a:latin typeface="+mj-lt"/>
                    <a:cs typeface="Arial" panose="020B0604020202020204" pitchFamily="34" charset="0"/>
                  </a:rPr>
                  <a:t>LEAF </a:t>
                </a:r>
                <a:r>
                  <a:rPr lang="en-US" altLang="ko-KR" b="1" dirty="0" smtClean="0">
                    <a:latin typeface="+mj-lt"/>
                    <a:cs typeface="Arial" panose="020B0604020202020204" pitchFamily="34" charset="0"/>
                  </a:rPr>
                  <a:t>bot</a:t>
                </a:r>
                <a:endParaRPr lang="en-US" altLang="ko-KR" b="1" dirty="0">
                  <a:latin typeface="+mj-lt"/>
                  <a:cs typeface="Arial" panose="020B0604020202020204" pitchFamily="34" charset="0"/>
                </a:endParaRPr>
              </a:p>
            </p:txBody>
          </p:sp>
          <p:pic>
            <p:nvPicPr>
              <p:cNvPr id="39" name="Picture 2" descr="잎 - 무료 자연개 아이콘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575246">
                <a:off x="6448975" y="5750755"/>
                <a:ext cx="319420" cy="319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6" name="Picture 2" descr="산업용 로봇 아이콘 - ico,png,icns,무료 아이콘 다운로드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46072" y="4707014"/>
              <a:ext cx="1073996" cy="1073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그룹 47"/>
          <p:cNvGrpSpPr/>
          <p:nvPr/>
        </p:nvGrpSpPr>
        <p:grpSpPr>
          <a:xfrm>
            <a:off x="4713091" y="4521156"/>
            <a:ext cx="1631803" cy="1784572"/>
            <a:chOff x="7324363" y="2224318"/>
            <a:chExt cx="1631803" cy="1784572"/>
          </a:xfrm>
        </p:grpSpPr>
        <p:sp>
          <p:nvSpPr>
            <p:cNvPr id="32" name="직사각형 31"/>
            <p:cNvSpPr/>
            <p:nvPr/>
          </p:nvSpPr>
          <p:spPr>
            <a:xfrm>
              <a:off x="7324363" y="2224318"/>
              <a:ext cx="1617992" cy="16906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7484023" y="3362559"/>
              <a:ext cx="1472143" cy="646331"/>
              <a:chOff x="7415443" y="3362559"/>
              <a:chExt cx="1472143" cy="646331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7615909" y="3362559"/>
                <a:ext cx="127167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b="1" dirty="0">
                    <a:latin typeface="+mj-lt"/>
                    <a:cs typeface="Arial" panose="020B0604020202020204" pitchFamily="34" charset="0"/>
                  </a:rPr>
                  <a:t>LEAF </a:t>
                </a:r>
                <a:r>
                  <a:rPr lang="en-US" altLang="ko-KR" b="1" dirty="0" smtClean="0">
                    <a:latin typeface="+mj-lt"/>
                    <a:cs typeface="Arial" panose="020B0604020202020204" pitchFamily="34" charset="0"/>
                  </a:rPr>
                  <a:t>Eyes</a:t>
                </a:r>
                <a:endParaRPr lang="en-US" altLang="ko-KR" b="1" dirty="0">
                  <a:latin typeface="+mj-lt"/>
                  <a:cs typeface="Arial" panose="020B0604020202020204" pitchFamily="34" charset="0"/>
                </a:endParaRPr>
              </a:p>
            </p:txBody>
          </p:sp>
          <p:pic>
            <p:nvPicPr>
              <p:cNvPr id="34" name="Picture 2" descr="잎 - 무료 자연개 아이콘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575246">
                <a:off x="7415443" y="3575745"/>
                <a:ext cx="319420" cy="319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4" name="Picture 10" descr="Eye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2621" y="2351257"/>
              <a:ext cx="1199433" cy="1199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직사각형 50"/>
          <p:cNvSpPr/>
          <p:nvPr/>
        </p:nvSpPr>
        <p:spPr>
          <a:xfrm>
            <a:off x="516425" y="4275439"/>
            <a:ext cx="7976786" cy="220774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>
            <a:stCxn id="5" idx="2"/>
            <a:endCxn id="51" idx="0"/>
          </p:cNvCxnSpPr>
          <p:nvPr/>
        </p:nvCxnSpPr>
        <p:spPr>
          <a:xfrm>
            <a:off x="4503962" y="3804563"/>
            <a:ext cx="856" cy="4708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직선 연결선 54"/>
          <p:cNvCxnSpPr>
            <a:stCxn id="5" idx="3"/>
            <a:endCxn id="43" idx="1"/>
          </p:cNvCxnSpPr>
          <p:nvPr/>
        </p:nvCxnSpPr>
        <p:spPr>
          <a:xfrm>
            <a:off x="5312958" y="2959220"/>
            <a:ext cx="822310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" name="그룹 3"/>
          <p:cNvGrpSpPr/>
          <p:nvPr/>
        </p:nvGrpSpPr>
        <p:grpSpPr>
          <a:xfrm>
            <a:off x="6135268" y="2113876"/>
            <a:ext cx="1617992" cy="1784572"/>
            <a:chOff x="6135268" y="2113876"/>
            <a:chExt cx="1617992" cy="1784572"/>
          </a:xfrm>
        </p:grpSpPr>
        <p:sp>
          <p:nvSpPr>
            <p:cNvPr id="42" name="직사각형 41"/>
            <p:cNvSpPr/>
            <p:nvPr/>
          </p:nvSpPr>
          <p:spPr>
            <a:xfrm>
              <a:off x="6451528" y="3252117"/>
              <a:ext cx="127167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b="1" dirty="0">
                  <a:latin typeface="+mj-lt"/>
                  <a:cs typeface="Arial" panose="020B0604020202020204" pitchFamily="34" charset="0"/>
                </a:rPr>
                <a:t>LEAF </a:t>
              </a:r>
              <a:r>
                <a:rPr lang="en-US" altLang="ko-KR" b="1" dirty="0" smtClean="0">
                  <a:latin typeface="+mj-lt"/>
                  <a:cs typeface="Arial" panose="020B0604020202020204" pitchFamily="34" charset="0"/>
                </a:rPr>
                <a:t>Handy</a:t>
              </a:r>
              <a:endParaRPr lang="en-US" altLang="ko-KR" b="1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135268" y="2113876"/>
              <a:ext cx="1617992" cy="16906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Picture 2" descr="잎 - 무료 자연개 아이콘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75246">
              <a:off x="6242824" y="3465303"/>
              <a:ext cx="319420" cy="319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Smartphone in hand vector icon, mobile phone concept isolated • wall  stickers illustration, cyberspace, business | myloview.com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23" t="3572" r="21190" b="3428"/>
            <a:stretch/>
          </p:blipFill>
          <p:spPr bwMode="auto">
            <a:xfrm>
              <a:off x="6581858" y="2208016"/>
              <a:ext cx="755372" cy="1205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232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 rot="10800000">
            <a:off x="4480765" y="2089228"/>
            <a:ext cx="325657" cy="288251"/>
          </a:xfrm>
          <a:custGeom>
            <a:avLst/>
            <a:gdLst>
              <a:gd name="connsiteX0" fmla="*/ 0 w 469900"/>
              <a:gd name="connsiteY0" fmla="*/ 0 h 415926"/>
              <a:gd name="connsiteX1" fmla="*/ 257175 w 469900"/>
              <a:gd name="connsiteY1" fmla="*/ 0 h 415926"/>
              <a:gd name="connsiteX2" fmla="*/ 469900 w 469900"/>
              <a:gd name="connsiteY2" fmla="*/ 207963 h 415926"/>
              <a:gd name="connsiteX3" fmla="*/ 257175 w 469900"/>
              <a:gd name="connsiteY3" fmla="*/ 415926 h 415926"/>
              <a:gd name="connsiteX4" fmla="*/ 257165 w 469900"/>
              <a:gd name="connsiteY4" fmla="*/ 415925 h 415926"/>
              <a:gd name="connsiteX5" fmla="*/ 0 w 469900"/>
              <a:gd name="connsiteY5" fmla="*/ 415925 h 41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900" h="415926">
                <a:moveTo>
                  <a:pt x="0" y="0"/>
                </a:moveTo>
                <a:lnTo>
                  <a:pt x="257175" y="0"/>
                </a:lnTo>
                <a:cubicBezTo>
                  <a:pt x="374660" y="0"/>
                  <a:pt x="469900" y="93108"/>
                  <a:pt x="469900" y="207963"/>
                </a:cubicBezTo>
                <a:cubicBezTo>
                  <a:pt x="469900" y="322818"/>
                  <a:pt x="374660" y="415926"/>
                  <a:pt x="257175" y="415926"/>
                </a:cubicBezTo>
                <a:lnTo>
                  <a:pt x="257165" y="415925"/>
                </a:lnTo>
                <a:lnTo>
                  <a:pt x="0" y="415925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3407833" y="1596150"/>
            <a:ext cx="469900" cy="415926"/>
          </a:xfrm>
          <a:custGeom>
            <a:avLst/>
            <a:gdLst>
              <a:gd name="connsiteX0" fmla="*/ 0 w 469900"/>
              <a:gd name="connsiteY0" fmla="*/ 0 h 415926"/>
              <a:gd name="connsiteX1" fmla="*/ 257175 w 469900"/>
              <a:gd name="connsiteY1" fmla="*/ 0 h 415926"/>
              <a:gd name="connsiteX2" fmla="*/ 469900 w 469900"/>
              <a:gd name="connsiteY2" fmla="*/ 207963 h 415926"/>
              <a:gd name="connsiteX3" fmla="*/ 257175 w 469900"/>
              <a:gd name="connsiteY3" fmla="*/ 415926 h 415926"/>
              <a:gd name="connsiteX4" fmla="*/ 257165 w 469900"/>
              <a:gd name="connsiteY4" fmla="*/ 415925 h 415926"/>
              <a:gd name="connsiteX5" fmla="*/ 0 w 469900"/>
              <a:gd name="connsiteY5" fmla="*/ 415925 h 41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900" h="415926">
                <a:moveTo>
                  <a:pt x="0" y="0"/>
                </a:moveTo>
                <a:lnTo>
                  <a:pt x="257175" y="0"/>
                </a:lnTo>
                <a:cubicBezTo>
                  <a:pt x="374660" y="0"/>
                  <a:pt x="469900" y="93108"/>
                  <a:pt x="469900" y="207963"/>
                </a:cubicBezTo>
                <a:cubicBezTo>
                  <a:pt x="469900" y="322818"/>
                  <a:pt x="374660" y="415926"/>
                  <a:pt x="257175" y="415926"/>
                </a:cubicBezTo>
                <a:lnTo>
                  <a:pt x="257165" y="415925"/>
                </a:lnTo>
                <a:lnTo>
                  <a:pt x="0" y="415925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72087" y="0"/>
            <a:ext cx="871913" cy="526729"/>
          </a:xfrm>
        </p:spPr>
        <p:txBody>
          <a:bodyPr/>
          <a:lstStyle/>
          <a:p>
            <a:fld id="{6F9A7069-E4EB-46F7-AFC5-FD2FE2E11E50}" type="slidenum">
              <a:rPr lang="ko-KR" altLang="en-US" b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/>
              <a:t>8</a:t>
            </a:fld>
            <a:endParaRPr lang="ko-KR" altLang="en-US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제목 2">
            <a:extLst>
              <a:ext uri="{FF2B5EF4-FFF2-40B4-BE49-F238E27FC236}">
                <a16:creationId xmlns="" xmlns:a16="http://schemas.microsoft.com/office/drawing/2014/main" id="{20E47F84-58A3-43FF-BA28-CFDF03ED2FC0}"/>
              </a:ext>
            </a:extLst>
          </p:cNvPr>
          <p:cNvSpPr txBox="1">
            <a:spLocks/>
          </p:cNvSpPr>
          <p:nvPr/>
        </p:nvSpPr>
        <p:spPr>
          <a:xfrm>
            <a:off x="0" y="61245"/>
            <a:ext cx="8079581" cy="489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600" b="1" kern="1200" spc="-120" baseline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Plant</a:t>
            </a:r>
            <a:r>
              <a:rPr lang="en-US" altLang="ko-KR" sz="2800" baseline="30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2</a:t>
            </a:r>
            <a:endParaRPr lang="ko-KR" altLang="en-US" sz="2800" b="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pic>
        <p:nvPicPr>
          <p:cNvPr id="1026" name="Picture 2" descr="산업용 로봇 아이콘 - ico,png,icns,무료 아이콘 다운로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482" y="1490423"/>
            <a:ext cx="945092" cy="94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144309" y="1027826"/>
            <a:ext cx="3848298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ysClr val="windowText" lastClr="000000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Plant</a:t>
            </a:r>
            <a:r>
              <a:rPr lang="en-US" altLang="ko-KR" sz="11500" baseline="30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ysClr val="windowText" lastClr="000000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2</a:t>
            </a:r>
            <a:endParaRPr lang="ko-KR" altLang="en-US" sz="11500">
              <a:solidFill>
                <a:sysClr val="windowText" lastClr="000000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 rot="18621455">
            <a:off x="4731590" y="1573926"/>
            <a:ext cx="325657" cy="288251"/>
          </a:xfrm>
          <a:custGeom>
            <a:avLst/>
            <a:gdLst>
              <a:gd name="connsiteX0" fmla="*/ 0 w 469900"/>
              <a:gd name="connsiteY0" fmla="*/ 0 h 415926"/>
              <a:gd name="connsiteX1" fmla="*/ 257175 w 469900"/>
              <a:gd name="connsiteY1" fmla="*/ 0 h 415926"/>
              <a:gd name="connsiteX2" fmla="*/ 469900 w 469900"/>
              <a:gd name="connsiteY2" fmla="*/ 207963 h 415926"/>
              <a:gd name="connsiteX3" fmla="*/ 257175 w 469900"/>
              <a:gd name="connsiteY3" fmla="*/ 415926 h 415926"/>
              <a:gd name="connsiteX4" fmla="*/ 257165 w 469900"/>
              <a:gd name="connsiteY4" fmla="*/ 415925 h 415926"/>
              <a:gd name="connsiteX5" fmla="*/ 0 w 469900"/>
              <a:gd name="connsiteY5" fmla="*/ 415925 h 41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900" h="415926">
                <a:moveTo>
                  <a:pt x="0" y="0"/>
                </a:moveTo>
                <a:lnTo>
                  <a:pt x="257175" y="0"/>
                </a:lnTo>
                <a:cubicBezTo>
                  <a:pt x="374660" y="0"/>
                  <a:pt x="469900" y="93108"/>
                  <a:pt x="469900" y="207963"/>
                </a:cubicBezTo>
                <a:cubicBezTo>
                  <a:pt x="469900" y="322818"/>
                  <a:pt x="374660" y="415926"/>
                  <a:pt x="257175" y="415926"/>
                </a:cubicBezTo>
                <a:lnTo>
                  <a:pt x="257165" y="415925"/>
                </a:lnTo>
                <a:lnTo>
                  <a:pt x="0" y="415925"/>
                </a:lnTo>
                <a:close/>
              </a:path>
            </a:pathLst>
          </a:custGeom>
          <a:solidFill>
            <a:srgbClr val="33CC3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105056" y="4700231"/>
            <a:ext cx="3593782" cy="1862048"/>
            <a:chOff x="4105056" y="4700231"/>
            <a:chExt cx="3593782" cy="1862048"/>
          </a:xfrm>
        </p:grpSpPr>
        <p:sp>
          <p:nvSpPr>
            <p:cNvPr id="13" name="자유형 12"/>
            <p:cNvSpPr/>
            <p:nvPr/>
          </p:nvSpPr>
          <p:spPr>
            <a:xfrm rot="9464212">
              <a:off x="4105056" y="5476876"/>
              <a:ext cx="325657" cy="288251"/>
            </a:xfrm>
            <a:custGeom>
              <a:avLst/>
              <a:gdLst>
                <a:gd name="connsiteX0" fmla="*/ 0 w 469900"/>
                <a:gd name="connsiteY0" fmla="*/ 0 h 415926"/>
                <a:gd name="connsiteX1" fmla="*/ 257175 w 469900"/>
                <a:gd name="connsiteY1" fmla="*/ 0 h 415926"/>
                <a:gd name="connsiteX2" fmla="*/ 469900 w 469900"/>
                <a:gd name="connsiteY2" fmla="*/ 207963 h 415926"/>
                <a:gd name="connsiteX3" fmla="*/ 257175 w 469900"/>
                <a:gd name="connsiteY3" fmla="*/ 415926 h 415926"/>
                <a:gd name="connsiteX4" fmla="*/ 257165 w 469900"/>
                <a:gd name="connsiteY4" fmla="*/ 415925 h 415926"/>
                <a:gd name="connsiteX5" fmla="*/ 0 w 469900"/>
                <a:gd name="connsiteY5" fmla="*/ 415925 h 4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415926">
                  <a:moveTo>
                    <a:pt x="0" y="0"/>
                  </a:moveTo>
                  <a:lnTo>
                    <a:pt x="257175" y="0"/>
                  </a:lnTo>
                  <a:cubicBezTo>
                    <a:pt x="374660" y="0"/>
                    <a:pt x="469900" y="93108"/>
                    <a:pt x="469900" y="207963"/>
                  </a:cubicBezTo>
                  <a:cubicBezTo>
                    <a:pt x="469900" y="322818"/>
                    <a:pt x="374660" y="415926"/>
                    <a:pt x="257175" y="415926"/>
                  </a:cubicBezTo>
                  <a:lnTo>
                    <a:pt x="257165" y="415925"/>
                  </a:lnTo>
                  <a:lnTo>
                    <a:pt x="0" y="415925"/>
                  </a:lnTo>
                  <a:close/>
                </a:path>
              </a:pathLst>
            </a:custGeom>
            <a:solidFill>
              <a:srgbClr val="33CC3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rot="10800000">
              <a:off x="5473481" y="5761633"/>
              <a:ext cx="325657" cy="288251"/>
            </a:xfrm>
            <a:custGeom>
              <a:avLst/>
              <a:gdLst>
                <a:gd name="connsiteX0" fmla="*/ 0 w 469900"/>
                <a:gd name="connsiteY0" fmla="*/ 0 h 415926"/>
                <a:gd name="connsiteX1" fmla="*/ 257175 w 469900"/>
                <a:gd name="connsiteY1" fmla="*/ 0 h 415926"/>
                <a:gd name="connsiteX2" fmla="*/ 469900 w 469900"/>
                <a:gd name="connsiteY2" fmla="*/ 207963 h 415926"/>
                <a:gd name="connsiteX3" fmla="*/ 257175 w 469900"/>
                <a:gd name="connsiteY3" fmla="*/ 415926 h 415926"/>
                <a:gd name="connsiteX4" fmla="*/ 257165 w 469900"/>
                <a:gd name="connsiteY4" fmla="*/ 415925 h 415926"/>
                <a:gd name="connsiteX5" fmla="*/ 0 w 469900"/>
                <a:gd name="connsiteY5" fmla="*/ 415925 h 4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415926">
                  <a:moveTo>
                    <a:pt x="0" y="0"/>
                  </a:moveTo>
                  <a:lnTo>
                    <a:pt x="257175" y="0"/>
                  </a:lnTo>
                  <a:cubicBezTo>
                    <a:pt x="374660" y="0"/>
                    <a:pt x="469900" y="93108"/>
                    <a:pt x="469900" y="207963"/>
                  </a:cubicBezTo>
                  <a:cubicBezTo>
                    <a:pt x="469900" y="322818"/>
                    <a:pt x="374660" y="415926"/>
                    <a:pt x="257175" y="415926"/>
                  </a:cubicBezTo>
                  <a:lnTo>
                    <a:pt x="257165" y="415925"/>
                  </a:lnTo>
                  <a:lnTo>
                    <a:pt x="0" y="415925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4400549" y="5268555"/>
              <a:ext cx="469900" cy="415926"/>
            </a:xfrm>
            <a:custGeom>
              <a:avLst/>
              <a:gdLst>
                <a:gd name="connsiteX0" fmla="*/ 0 w 469900"/>
                <a:gd name="connsiteY0" fmla="*/ 0 h 415926"/>
                <a:gd name="connsiteX1" fmla="*/ 257175 w 469900"/>
                <a:gd name="connsiteY1" fmla="*/ 0 h 415926"/>
                <a:gd name="connsiteX2" fmla="*/ 469900 w 469900"/>
                <a:gd name="connsiteY2" fmla="*/ 207963 h 415926"/>
                <a:gd name="connsiteX3" fmla="*/ 257175 w 469900"/>
                <a:gd name="connsiteY3" fmla="*/ 415926 h 415926"/>
                <a:gd name="connsiteX4" fmla="*/ 257165 w 469900"/>
                <a:gd name="connsiteY4" fmla="*/ 415925 h 415926"/>
                <a:gd name="connsiteX5" fmla="*/ 0 w 469900"/>
                <a:gd name="connsiteY5" fmla="*/ 415925 h 4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415926">
                  <a:moveTo>
                    <a:pt x="0" y="0"/>
                  </a:moveTo>
                  <a:lnTo>
                    <a:pt x="257175" y="0"/>
                  </a:lnTo>
                  <a:cubicBezTo>
                    <a:pt x="374660" y="0"/>
                    <a:pt x="469900" y="93108"/>
                    <a:pt x="469900" y="207963"/>
                  </a:cubicBezTo>
                  <a:cubicBezTo>
                    <a:pt x="469900" y="322818"/>
                    <a:pt x="374660" y="415926"/>
                    <a:pt x="257175" y="415926"/>
                  </a:cubicBezTo>
                  <a:lnTo>
                    <a:pt x="257165" y="415925"/>
                  </a:lnTo>
                  <a:lnTo>
                    <a:pt x="0" y="415925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산업용 로봇 아이콘 - ico,png,icns,무료 아이콘 다운로드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26292" y="4952743"/>
              <a:ext cx="472546" cy="472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4137025" y="4700231"/>
              <a:ext cx="3245568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5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ysClr val="windowText" lastClr="000000"/>
                  </a:solidFill>
                  <a:latin typeface="Calibri" panose="020F0502020204030204" pitchFamily="34" charset="0"/>
                  <a:ea typeface="Noto Sans Korean Light" pitchFamily="34" charset="-127"/>
                  <a:cs typeface="Calibri" panose="020F0502020204030204" pitchFamily="34" charset="0"/>
                </a:rPr>
                <a:t>Plant</a:t>
              </a:r>
              <a:endParaRPr lang="ko-KR" altLang="en-US" sz="1150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 rot="18621455">
              <a:off x="5724306" y="5246331"/>
              <a:ext cx="325657" cy="288251"/>
            </a:xfrm>
            <a:custGeom>
              <a:avLst/>
              <a:gdLst>
                <a:gd name="connsiteX0" fmla="*/ 0 w 469900"/>
                <a:gd name="connsiteY0" fmla="*/ 0 h 415926"/>
                <a:gd name="connsiteX1" fmla="*/ 257175 w 469900"/>
                <a:gd name="connsiteY1" fmla="*/ 0 h 415926"/>
                <a:gd name="connsiteX2" fmla="*/ 469900 w 469900"/>
                <a:gd name="connsiteY2" fmla="*/ 207963 h 415926"/>
                <a:gd name="connsiteX3" fmla="*/ 257175 w 469900"/>
                <a:gd name="connsiteY3" fmla="*/ 415926 h 415926"/>
                <a:gd name="connsiteX4" fmla="*/ 257165 w 469900"/>
                <a:gd name="connsiteY4" fmla="*/ 415925 h 415926"/>
                <a:gd name="connsiteX5" fmla="*/ 0 w 469900"/>
                <a:gd name="connsiteY5" fmla="*/ 415925 h 4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415926">
                  <a:moveTo>
                    <a:pt x="0" y="0"/>
                  </a:moveTo>
                  <a:lnTo>
                    <a:pt x="257175" y="0"/>
                  </a:lnTo>
                  <a:cubicBezTo>
                    <a:pt x="374660" y="0"/>
                    <a:pt x="469900" y="93108"/>
                    <a:pt x="469900" y="207963"/>
                  </a:cubicBezTo>
                  <a:cubicBezTo>
                    <a:pt x="469900" y="322818"/>
                    <a:pt x="374660" y="415926"/>
                    <a:pt x="257175" y="415926"/>
                  </a:cubicBezTo>
                  <a:lnTo>
                    <a:pt x="257165" y="415925"/>
                  </a:lnTo>
                  <a:lnTo>
                    <a:pt x="0" y="415925"/>
                  </a:lnTo>
                  <a:close/>
                </a:path>
              </a:pathLst>
            </a:custGeom>
            <a:solidFill>
              <a:srgbClr val="33CC3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882260" y="2774816"/>
            <a:ext cx="3593782" cy="1862048"/>
            <a:chOff x="4105056" y="4700231"/>
            <a:chExt cx="3593782" cy="1862048"/>
          </a:xfrm>
        </p:grpSpPr>
        <p:sp>
          <p:nvSpPr>
            <p:cNvPr id="22" name="자유형 21"/>
            <p:cNvSpPr/>
            <p:nvPr/>
          </p:nvSpPr>
          <p:spPr>
            <a:xfrm rot="9464212">
              <a:off x="4105056" y="5476876"/>
              <a:ext cx="325657" cy="288251"/>
            </a:xfrm>
            <a:custGeom>
              <a:avLst/>
              <a:gdLst>
                <a:gd name="connsiteX0" fmla="*/ 0 w 469900"/>
                <a:gd name="connsiteY0" fmla="*/ 0 h 415926"/>
                <a:gd name="connsiteX1" fmla="*/ 257175 w 469900"/>
                <a:gd name="connsiteY1" fmla="*/ 0 h 415926"/>
                <a:gd name="connsiteX2" fmla="*/ 469900 w 469900"/>
                <a:gd name="connsiteY2" fmla="*/ 207963 h 415926"/>
                <a:gd name="connsiteX3" fmla="*/ 257175 w 469900"/>
                <a:gd name="connsiteY3" fmla="*/ 415926 h 415926"/>
                <a:gd name="connsiteX4" fmla="*/ 257165 w 469900"/>
                <a:gd name="connsiteY4" fmla="*/ 415925 h 415926"/>
                <a:gd name="connsiteX5" fmla="*/ 0 w 469900"/>
                <a:gd name="connsiteY5" fmla="*/ 415925 h 4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415926">
                  <a:moveTo>
                    <a:pt x="0" y="0"/>
                  </a:moveTo>
                  <a:lnTo>
                    <a:pt x="257175" y="0"/>
                  </a:lnTo>
                  <a:cubicBezTo>
                    <a:pt x="374660" y="0"/>
                    <a:pt x="469900" y="93108"/>
                    <a:pt x="469900" y="207963"/>
                  </a:cubicBezTo>
                  <a:cubicBezTo>
                    <a:pt x="469900" y="322818"/>
                    <a:pt x="374660" y="415926"/>
                    <a:pt x="257175" y="415926"/>
                  </a:cubicBezTo>
                  <a:lnTo>
                    <a:pt x="257165" y="415925"/>
                  </a:lnTo>
                  <a:lnTo>
                    <a:pt x="0" y="415925"/>
                  </a:lnTo>
                  <a:close/>
                </a:path>
              </a:pathLst>
            </a:custGeom>
            <a:solidFill>
              <a:srgbClr val="33CC3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 rot="10800000">
              <a:off x="5473481" y="5761633"/>
              <a:ext cx="325657" cy="288251"/>
            </a:xfrm>
            <a:custGeom>
              <a:avLst/>
              <a:gdLst>
                <a:gd name="connsiteX0" fmla="*/ 0 w 469900"/>
                <a:gd name="connsiteY0" fmla="*/ 0 h 415926"/>
                <a:gd name="connsiteX1" fmla="*/ 257175 w 469900"/>
                <a:gd name="connsiteY1" fmla="*/ 0 h 415926"/>
                <a:gd name="connsiteX2" fmla="*/ 469900 w 469900"/>
                <a:gd name="connsiteY2" fmla="*/ 207963 h 415926"/>
                <a:gd name="connsiteX3" fmla="*/ 257175 w 469900"/>
                <a:gd name="connsiteY3" fmla="*/ 415926 h 415926"/>
                <a:gd name="connsiteX4" fmla="*/ 257165 w 469900"/>
                <a:gd name="connsiteY4" fmla="*/ 415925 h 415926"/>
                <a:gd name="connsiteX5" fmla="*/ 0 w 469900"/>
                <a:gd name="connsiteY5" fmla="*/ 415925 h 4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415926">
                  <a:moveTo>
                    <a:pt x="0" y="0"/>
                  </a:moveTo>
                  <a:lnTo>
                    <a:pt x="257175" y="0"/>
                  </a:lnTo>
                  <a:cubicBezTo>
                    <a:pt x="374660" y="0"/>
                    <a:pt x="469900" y="93108"/>
                    <a:pt x="469900" y="207963"/>
                  </a:cubicBezTo>
                  <a:cubicBezTo>
                    <a:pt x="469900" y="322818"/>
                    <a:pt x="374660" y="415926"/>
                    <a:pt x="257175" y="415926"/>
                  </a:cubicBezTo>
                  <a:lnTo>
                    <a:pt x="257165" y="415925"/>
                  </a:lnTo>
                  <a:lnTo>
                    <a:pt x="0" y="415925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4400549" y="5268555"/>
              <a:ext cx="469900" cy="415926"/>
            </a:xfrm>
            <a:custGeom>
              <a:avLst/>
              <a:gdLst>
                <a:gd name="connsiteX0" fmla="*/ 0 w 469900"/>
                <a:gd name="connsiteY0" fmla="*/ 0 h 415926"/>
                <a:gd name="connsiteX1" fmla="*/ 257175 w 469900"/>
                <a:gd name="connsiteY1" fmla="*/ 0 h 415926"/>
                <a:gd name="connsiteX2" fmla="*/ 469900 w 469900"/>
                <a:gd name="connsiteY2" fmla="*/ 207963 h 415926"/>
                <a:gd name="connsiteX3" fmla="*/ 257175 w 469900"/>
                <a:gd name="connsiteY3" fmla="*/ 415926 h 415926"/>
                <a:gd name="connsiteX4" fmla="*/ 257165 w 469900"/>
                <a:gd name="connsiteY4" fmla="*/ 415925 h 415926"/>
                <a:gd name="connsiteX5" fmla="*/ 0 w 469900"/>
                <a:gd name="connsiteY5" fmla="*/ 415925 h 4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415926">
                  <a:moveTo>
                    <a:pt x="0" y="0"/>
                  </a:moveTo>
                  <a:lnTo>
                    <a:pt x="257175" y="0"/>
                  </a:lnTo>
                  <a:cubicBezTo>
                    <a:pt x="374660" y="0"/>
                    <a:pt x="469900" y="93108"/>
                    <a:pt x="469900" y="207963"/>
                  </a:cubicBezTo>
                  <a:cubicBezTo>
                    <a:pt x="469900" y="322818"/>
                    <a:pt x="374660" y="415926"/>
                    <a:pt x="257175" y="415926"/>
                  </a:cubicBezTo>
                  <a:lnTo>
                    <a:pt x="257165" y="415925"/>
                  </a:lnTo>
                  <a:lnTo>
                    <a:pt x="0" y="415925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Picture 2" descr="산업용 로봇 아이콘 - ico,png,icns,무료 아이콘 다운로드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26292" y="4952743"/>
              <a:ext cx="472546" cy="472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직사각형 25"/>
            <p:cNvSpPr/>
            <p:nvPr/>
          </p:nvSpPr>
          <p:spPr>
            <a:xfrm>
              <a:off x="4137025" y="4700231"/>
              <a:ext cx="3245568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5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ysClr val="windowText" lastClr="000000"/>
                  </a:solidFill>
                  <a:latin typeface="Calibri" panose="020F0502020204030204" pitchFamily="34" charset="0"/>
                  <a:ea typeface="Noto Sans Korean Light" pitchFamily="34" charset="-127"/>
                  <a:cs typeface="Calibri" panose="020F0502020204030204" pitchFamily="34" charset="0"/>
                </a:rPr>
                <a:t>Plant</a:t>
              </a:r>
              <a:endParaRPr lang="ko-KR" altLang="en-US" sz="1150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 rot="18621455">
              <a:off x="5724306" y="5246331"/>
              <a:ext cx="325657" cy="288251"/>
            </a:xfrm>
            <a:custGeom>
              <a:avLst/>
              <a:gdLst>
                <a:gd name="connsiteX0" fmla="*/ 0 w 469900"/>
                <a:gd name="connsiteY0" fmla="*/ 0 h 415926"/>
                <a:gd name="connsiteX1" fmla="*/ 257175 w 469900"/>
                <a:gd name="connsiteY1" fmla="*/ 0 h 415926"/>
                <a:gd name="connsiteX2" fmla="*/ 469900 w 469900"/>
                <a:gd name="connsiteY2" fmla="*/ 207963 h 415926"/>
                <a:gd name="connsiteX3" fmla="*/ 257175 w 469900"/>
                <a:gd name="connsiteY3" fmla="*/ 415926 h 415926"/>
                <a:gd name="connsiteX4" fmla="*/ 257165 w 469900"/>
                <a:gd name="connsiteY4" fmla="*/ 415925 h 415926"/>
                <a:gd name="connsiteX5" fmla="*/ 0 w 469900"/>
                <a:gd name="connsiteY5" fmla="*/ 415925 h 4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415926">
                  <a:moveTo>
                    <a:pt x="0" y="0"/>
                  </a:moveTo>
                  <a:lnTo>
                    <a:pt x="257175" y="0"/>
                  </a:lnTo>
                  <a:cubicBezTo>
                    <a:pt x="374660" y="0"/>
                    <a:pt x="469900" y="93108"/>
                    <a:pt x="469900" y="207963"/>
                  </a:cubicBezTo>
                  <a:cubicBezTo>
                    <a:pt x="469900" y="322818"/>
                    <a:pt x="374660" y="415926"/>
                    <a:pt x="257175" y="415926"/>
                  </a:cubicBezTo>
                  <a:lnTo>
                    <a:pt x="257165" y="415925"/>
                  </a:lnTo>
                  <a:lnTo>
                    <a:pt x="0" y="415925"/>
                  </a:lnTo>
                  <a:close/>
                </a:path>
              </a:pathLst>
            </a:custGeom>
            <a:solidFill>
              <a:srgbClr val="33CC3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6543" t="27160" r="4074" b="28024"/>
          <a:stretch/>
        </p:blipFill>
        <p:spPr>
          <a:xfrm>
            <a:off x="326124" y="4941290"/>
            <a:ext cx="2658952" cy="1333149"/>
          </a:xfrm>
          <a:prstGeom prst="rect">
            <a:avLst/>
          </a:prstGeom>
        </p:spPr>
      </p:pic>
      <p:pic>
        <p:nvPicPr>
          <p:cNvPr id="35" name="Picture 2" descr="이노그린팜 - INNOGREENFAR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94180" y="1396865"/>
            <a:ext cx="4572000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4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사용자 지정 1">
      <a:majorFont>
        <a:latin typeface="Calibri Light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메트로폴리탄</Template>
  <TotalTime>61072</TotalTime>
  <Words>90</Words>
  <Application>Microsoft Office PowerPoint</Application>
  <PresentationFormat>화면 슬라이드 쇼(4:3)</PresentationFormat>
  <Paragraphs>32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Noto Sans Korean Light</vt:lpstr>
      <vt:lpstr>Söhne</vt:lpstr>
      <vt:lpstr>맑은 고딕</vt:lpstr>
      <vt:lpstr>Arial</vt:lpstr>
      <vt:lpstr>Calibri</vt:lpstr>
      <vt:lpstr>Calibri Light</vt:lpstr>
      <vt:lpstr>메트로폴리탄</vt:lpstr>
      <vt:lpstr>LEAF Robotics</vt:lpstr>
      <vt:lpstr>PowerPoint 프레젠테이션</vt:lpstr>
      <vt:lpstr>Sowing</vt:lpstr>
      <vt:lpstr>Sowing</vt:lpstr>
      <vt:lpstr>PowerPoint 프레젠테이션</vt:lpstr>
      <vt:lpstr>LEAF Robotics</vt:lpstr>
      <vt:lpstr>Sowing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Youngeun Kim</dc:creator>
  <cp:lastModifiedBy>JaeHyeong</cp:lastModifiedBy>
  <cp:revision>1073</cp:revision>
  <cp:lastPrinted>2017-12-12T13:52:35Z</cp:lastPrinted>
  <dcterms:created xsi:type="dcterms:W3CDTF">2017-06-19T08:07:39Z</dcterms:created>
  <dcterms:modified xsi:type="dcterms:W3CDTF">2024-03-31T04:36:21Z</dcterms:modified>
</cp:coreProperties>
</file>