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454" r:id="rId3"/>
    <p:sldId id="439" r:id="rId4"/>
    <p:sldId id="437" r:id="rId5"/>
    <p:sldId id="427" r:id="rId6"/>
    <p:sldId id="430" r:id="rId7"/>
    <p:sldId id="438" r:id="rId8"/>
    <p:sldId id="440" r:id="rId9"/>
    <p:sldId id="441" r:id="rId10"/>
    <p:sldId id="442" r:id="rId11"/>
    <p:sldId id="443" r:id="rId12"/>
    <p:sldId id="444" r:id="rId13"/>
    <p:sldId id="446" r:id="rId14"/>
    <p:sldId id="445" r:id="rId15"/>
    <p:sldId id="447" r:id="rId16"/>
    <p:sldId id="448" r:id="rId17"/>
    <p:sldId id="449" r:id="rId18"/>
    <p:sldId id="450" r:id="rId19"/>
    <p:sldId id="451" r:id="rId20"/>
    <p:sldId id="455" r:id="rId21"/>
    <p:sldId id="452" r:id="rId22"/>
    <p:sldId id="456" r:id="rId23"/>
    <p:sldId id="453" r:id="rId24"/>
    <p:sldId id="457" r:id="rId25"/>
    <p:sldId id="459" r:id="rId26"/>
    <p:sldId id="396" r:id="rId27"/>
  </p:sldIdLst>
  <p:sldSz cx="9144000" cy="6858000" type="screen4x3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0000"/>
    <a:srgbClr val="3300F0"/>
    <a:srgbClr val="DADED7"/>
    <a:srgbClr val="D7DBD3"/>
    <a:srgbClr val="F5F6F3"/>
    <a:srgbClr val="E4E5DC"/>
    <a:srgbClr val="DFE1D9"/>
    <a:srgbClr val="4F5047"/>
    <a:srgbClr val="EAE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5076" autoAdjust="0"/>
  </p:normalViewPr>
  <p:slideViewPr>
    <p:cSldViewPr snapToGrid="0">
      <p:cViewPr varScale="1">
        <p:scale>
          <a:sx n="113" d="100"/>
          <a:sy n="113" d="100"/>
        </p:scale>
        <p:origin x="1512" y="96"/>
      </p:cViewPr>
      <p:guideLst>
        <p:guide orient="horz" pos="213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55A23-F486-4562-8EA7-36DFBE1C2167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4B9E6-318C-40BE-A2B8-0A59940F1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99555-4C6C-4900-9A12-F4B23660F8CB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01305-8C7D-43D4-A953-0621B6104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8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1305-8C7D-43D4-A953-0621B61048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701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40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721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23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876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55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172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817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10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44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69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31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99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19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60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0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69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0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3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80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51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7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03615"/>
            <a:ext cx="9144000" cy="15336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638"/>
            <a:ext cx="2271891" cy="731362"/>
          </a:xfrm>
          <a:prstGeom prst="rect">
            <a:avLst/>
          </a:prstGeom>
        </p:spPr>
      </p:pic>
      <p:sp>
        <p:nvSpPr>
          <p:cNvPr id="12" name="Rectangle 3"/>
          <p:cNvSpPr/>
          <p:nvPr userDrawn="1"/>
        </p:nvSpPr>
        <p:spPr>
          <a:xfrm>
            <a:off x="0" y="1903615"/>
            <a:ext cx="591936" cy="1533698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4" t="25193" r="45322" b="26206"/>
          <a:stretch/>
        </p:blipFill>
        <p:spPr>
          <a:xfrm>
            <a:off x="7504717" y="6216996"/>
            <a:ext cx="1577129" cy="56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25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33BC-62FB-43CB-919F-EDF876B0D9C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7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33BC-62FB-43CB-919F-EDF876B0D9C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0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B595-08E5-41AD-9875-71BB839532A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D9E-327F-4B69-A64F-3FA60B60C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1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기초연구실의필요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="" xmlns:a16="http://schemas.microsoft.com/office/drawing/2014/main" id="{E6CD18C3-801B-4C5D-9C01-BB5BB346B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58282" y="63649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5E1F-6FEB-4613-B157-88EDDAE47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2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25526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65000">
                <a:srgbClr val="4E4E4E"/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236"/>
            <a:ext cx="8079581" cy="489053"/>
          </a:xfr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2087" y="6267796"/>
            <a:ext cx="871913" cy="526729"/>
          </a:xfrm>
        </p:spPr>
        <p:txBody>
          <a:bodyPr/>
          <a:lstStyle>
            <a:lvl1pPr>
              <a:defRPr sz="2400" b="1">
                <a:ln>
                  <a:noFill/>
                </a:ln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fld id="{24C20C98-2F22-4B69-B3FA-AA15BB10FC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3454"/>
            <a:ext cx="9144000" cy="91440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9206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711283" y="2868295"/>
            <a:ext cx="4414376" cy="1127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4000" dirty="0">
              <a:solidFill>
                <a:schemeClr val="bg1"/>
              </a:solidFill>
              <a:latin typeface="Noto Sans Korean Light" pitchFamily="34" charset="-127"/>
              <a:ea typeface="Noto Sans Korean Light" pitchFamily="34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301884" y="3967246"/>
            <a:ext cx="3840000" cy="96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304655" y="4061457"/>
            <a:ext cx="3840000" cy="96011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1351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>
          <a:xfrm>
            <a:off x="6018414" y="0"/>
            <a:ext cx="3125585" cy="6858000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직사각형 8"/>
          <p:cNvSpPr/>
          <p:nvPr userDrawn="1"/>
        </p:nvSpPr>
        <p:spPr>
          <a:xfrm>
            <a:off x="-1920000" y="4585158"/>
            <a:ext cx="3840000" cy="96011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7074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 userDrawn="1"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3"/>
          <p:cNvSpPr/>
          <p:nvPr userDrawn="1"/>
        </p:nvSpPr>
        <p:spPr>
          <a:xfrm>
            <a:off x="0" y="0"/>
            <a:ext cx="5324475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3"/>
          <p:cNvSpPr/>
          <p:nvPr userDrawn="1"/>
        </p:nvSpPr>
        <p:spPr>
          <a:xfrm rot="2700000">
            <a:off x="2910862" y="1013306"/>
            <a:ext cx="4841904" cy="484190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>
          <a:xfrm flipH="1">
            <a:off x="0" y="0"/>
            <a:ext cx="1612669" cy="6858000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220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33BC-62FB-43CB-919F-EDF876B0D9C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50B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 hasCustomPrompt="1"/>
          </p:nvPr>
        </p:nvSpPr>
        <p:spPr>
          <a:xfrm>
            <a:off x="69056" y="145425"/>
            <a:ext cx="8434387" cy="49660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30988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33BC-62FB-43CB-919F-EDF876B0D9C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2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244B33BC-62FB-43CB-919F-EDF876B0D9C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84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244B33BC-62FB-43CB-919F-EDF876B0D9C2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4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  <p:sldLayoutId id="2147483687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1535185" y="1904302"/>
            <a:ext cx="7524925" cy="1513808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Plant</a:t>
            </a:r>
            <a:r>
              <a:rPr lang="en-US" altLang="ko-KR" sz="4000" baseline="30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2</a:t>
            </a:r>
            <a:endParaRPr lang="ko-KR" altLang="en-US" sz="4000" baseline="30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alibri" panose="020F0502020204030204" pitchFamily="34" charset="0"/>
              <a:ea typeface="Noto Sans Korean Light" pitchFamily="34" charset="-127"/>
              <a:cs typeface="Calibri" panose="020F0502020204030204" pitchFamily="34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4228052" y="3578578"/>
            <a:ext cx="4783370" cy="2008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en-US" altLang="ko-KR" sz="6400" spc="-12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Jae Hyeong Park</a:t>
            </a:r>
          </a:p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en-US" altLang="ko-KR" sz="3600" spc="-12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Combined Course </a:t>
            </a:r>
            <a:br>
              <a:rPr lang="en-US" altLang="ko-KR" sz="3600" spc="-12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</a:br>
            <a:r>
              <a:rPr lang="en-US" altLang="ko-KR" sz="3600" spc="-12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School of Mechanical Engineering,</a:t>
            </a:r>
            <a:br>
              <a:rPr lang="en-US" altLang="ko-KR" sz="3600" spc="-12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</a:br>
            <a:r>
              <a:rPr lang="en-US" altLang="ko-KR" sz="3600" spc="-12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Sungkyunkwan University</a:t>
            </a:r>
            <a:endParaRPr lang="en-US" altLang="ko-KR" sz="3600" spc="-12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Calibri" panose="020F0502020204030204" pitchFamily="34" charset="0"/>
              <a:ea typeface="Noto Sans Korean Light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72087" y="0"/>
            <a:ext cx="871913" cy="526729"/>
          </a:xfrm>
        </p:spPr>
        <p:txBody>
          <a:bodyPr/>
          <a:lstStyle/>
          <a:p>
            <a:fld id="{6F9A7069-E4EB-46F7-AFC5-FD2FE2E11E50}" type="slidenum">
              <a:rPr lang="ko-KR" altLang="en-US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10</a:t>
            </a:fld>
            <a:endParaRPr lang="ko-KR" alt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:a16="http://schemas.microsoft.com/office/drawing/2014/main" xmlns="" id="{20E47F84-58A3-43FF-BA28-CFDF03ED2FC0}"/>
              </a:ext>
            </a:extLst>
          </p:cNvPr>
          <p:cNvSpPr txBox="1">
            <a:spLocks/>
          </p:cNvSpPr>
          <p:nvPr/>
        </p:nvSpPr>
        <p:spPr>
          <a:xfrm>
            <a:off x="0" y="61245"/>
            <a:ext cx="8079581" cy="489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Plant</a:t>
            </a:r>
            <a:r>
              <a:rPr lang="en-US" altLang="ko-KR" sz="2800" baseline="30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2</a:t>
            </a:r>
            <a:endParaRPr lang="ko-KR" altLang="en-US" sz="2800" b="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7160" y="4309274"/>
            <a:ext cx="71395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ttps://smartstore.naver.com/e-punglim/products/6562079636?n_media=27758&amp;n_query=%EC%8A%A4%ED%8E%98%EC%9D%B4%EC%8A%A4%ED%9E%88%ED%84%B0&amp;n_rank=1&amp;n_ad_group=grp-a001-02-000000025762729&amp;n_ad=nad-a001-02-000000187088725&amp;n_campaign_type=2&amp;n_mall_id=ncp_1o88gl_01&amp;n_mall_pid=6562079636&amp;n_ad_group_type=2&amp;NaPm=ct%3Dlc67c2v4%7Cci%3D0B80001eT%2DDxKJn1luWD%7Ctr%3Dpla%7Chk%3D8da6b894f0d379a939ec404136e42792ee7a7399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074" t="9470" r="4934" b="4833"/>
          <a:stretch/>
        </p:blipFill>
        <p:spPr>
          <a:xfrm>
            <a:off x="137160" y="838199"/>
            <a:ext cx="5730240" cy="33147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222745" y="83819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히터기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86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72087" y="0"/>
            <a:ext cx="871913" cy="526729"/>
          </a:xfrm>
        </p:spPr>
        <p:txBody>
          <a:bodyPr/>
          <a:lstStyle/>
          <a:p>
            <a:fld id="{6F9A7069-E4EB-46F7-AFC5-FD2FE2E11E50}" type="slidenum">
              <a:rPr lang="ko-KR" altLang="en-US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11</a:t>
            </a:fld>
            <a:endParaRPr lang="ko-KR" alt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:a16="http://schemas.microsoft.com/office/drawing/2014/main" xmlns="" id="{20E47F84-58A3-43FF-BA28-CFDF03ED2FC0}"/>
              </a:ext>
            </a:extLst>
          </p:cNvPr>
          <p:cNvSpPr txBox="1">
            <a:spLocks/>
          </p:cNvSpPr>
          <p:nvPr/>
        </p:nvSpPr>
        <p:spPr>
          <a:xfrm>
            <a:off x="0" y="61245"/>
            <a:ext cx="8079581" cy="489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Plant</a:t>
            </a:r>
            <a:r>
              <a:rPr lang="en-US" altLang="ko-KR" sz="2800" baseline="30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2</a:t>
            </a:r>
            <a:endParaRPr lang="ko-KR" altLang="en-US" sz="2800" b="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0611" y="89746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단열재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0611" y="1357566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하이홈테크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5T (</a:t>
            </a:r>
            <a:r>
              <a:rPr lang="ko-KR" altLang="en-US" smtClean="0">
                <a:latin typeface="+mj-ea"/>
                <a:ea typeface="+mj-ea"/>
              </a:rPr>
              <a:t>테이프 있는 것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44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6AED297-88B1-4498-96D5-5591461BB898}"/>
              </a:ext>
            </a:extLst>
          </p:cNvPr>
          <p:cNvSpPr txBox="1"/>
          <p:nvPr/>
        </p:nvSpPr>
        <p:spPr>
          <a:xfrm>
            <a:off x="6468533" y="2670718"/>
            <a:ext cx="267546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spc="-12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Knowledge</a:t>
            </a:r>
            <a:endParaRPr lang="en-US" altLang="ko-KR" sz="4400" b="1" spc="-120" dirty="0">
              <a:ln>
                <a:solidFill>
                  <a:schemeClr val="tx1">
                    <a:alpha val="0"/>
                  </a:schemeClr>
                </a:solidFill>
              </a:ln>
              <a:latin typeface="Calibri" panose="020F0502020204030204" pitchFamily="34" charset="0"/>
              <a:ea typeface="Noto Sans Korean Light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0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72087" y="0"/>
            <a:ext cx="871913" cy="526729"/>
          </a:xfrm>
        </p:spPr>
        <p:txBody>
          <a:bodyPr/>
          <a:lstStyle/>
          <a:p>
            <a:fld id="{6F9A7069-E4EB-46F7-AFC5-FD2FE2E11E50}" type="slidenum">
              <a:rPr lang="ko-KR" altLang="en-US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13</a:t>
            </a:fld>
            <a:endParaRPr lang="ko-KR" alt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:a16="http://schemas.microsoft.com/office/drawing/2014/main" xmlns="" id="{20E47F84-58A3-43FF-BA28-CFDF03ED2FC0}"/>
              </a:ext>
            </a:extLst>
          </p:cNvPr>
          <p:cNvSpPr txBox="1">
            <a:spLocks/>
          </p:cNvSpPr>
          <p:nvPr/>
        </p:nvSpPr>
        <p:spPr>
          <a:xfrm>
            <a:off x="0" y="61245"/>
            <a:ext cx="8079581" cy="489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cs typeface="Calibri" panose="020F0502020204030204" pitchFamily="34" charset="0"/>
              </a:rPr>
              <a:t>발아 조건</a:t>
            </a:r>
            <a:endParaRPr lang="ko-KR" altLang="en-US" sz="2800" b="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5926" t="48125" r="30926"/>
          <a:stretch/>
        </p:blipFill>
        <p:spPr>
          <a:xfrm>
            <a:off x="355600" y="1018899"/>
            <a:ext cx="4264918" cy="2467300"/>
          </a:xfrm>
          <a:prstGeom prst="rect">
            <a:avLst/>
          </a:prstGeom>
        </p:spPr>
      </p:pic>
      <p:pic>
        <p:nvPicPr>
          <p:cNvPr id="1026" name="Picture 2" descr="필기노트: 종자학] 종자의 분류와 구성 : 네이버 블로그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" t="3375" r="3048" b="15715"/>
          <a:stretch/>
        </p:blipFill>
        <p:spPr bwMode="auto">
          <a:xfrm>
            <a:off x="744990" y="3897540"/>
            <a:ext cx="3581478" cy="233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33745" y="1018899"/>
            <a:ext cx="2235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씨눈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smtClean="0">
                <a:latin typeface="+mj-ea"/>
                <a:ea typeface="+mj-ea"/>
              </a:rPr>
              <a:t>배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ko-KR" altLang="en-US" smtClean="0">
                <a:latin typeface="+mj-ea"/>
                <a:ea typeface="+mj-ea"/>
              </a:rPr>
              <a:t>잎 </a:t>
            </a:r>
            <a:r>
              <a:rPr lang="en-US" altLang="ko-KR" dirty="0" smtClean="0">
                <a:latin typeface="+mj-ea"/>
                <a:ea typeface="+mj-ea"/>
              </a:rPr>
              <a:t>/ </a:t>
            </a:r>
            <a:r>
              <a:rPr lang="ko-KR" altLang="en-US" smtClean="0">
                <a:latin typeface="+mj-ea"/>
                <a:ea typeface="+mj-ea"/>
              </a:rPr>
              <a:t>줄기 </a:t>
            </a:r>
            <a:r>
              <a:rPr lang="en-US" altLang="ko-KR" dirty="0" smtClean="0">
                <a:latin typeface="+mj-ea"/>
                <a:ea typeface="+mj-ea"/>
              </a:rPr>
              <a:t>/</a:t>
            </a:r>
            <a:r>
              <a:rPr lang="ko-KR" altLang="en-US" smtClean="0">
                <a:latin typeface="+mj-ea"/>
                <a:ea typeface="+mj-ea"/>
              </a:rPr>
              <a:t> 생장점 </a:t>
            </a:r>
            <a:r>
              <a:rPr lang="en-US" altLang="ko-KR" dirty="0" smtClean="0">
                <a:latin typeface="+mj-ea"/>
                <a:ea typeface="+mj-ea"/>
              </a:rPr>
              <a:t>/</a:t>
            </a:r>
            <a:r>
              <a:rPr lang="ko-KR" altLang="en-US" smtClean="0">
                <a:latin typeface="+mj-ea"/>
                <a:ea typeface="+mj-ea"/>
              </a:rPr>
              <a:t> 뿌리가 되는 조직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3745" y="2669899"/>
            <a:ext cx="3649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종자에 물 흡수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-&gt; </a:t>
            </a:r>
            <a:r>
              <a:rPr lang="ko-KR" altLang="en-US" smtClean="0">
                <a:latin typeface="+mj-ea"/>
                <a:ea typeface="+mj-ea"/>
              </a:rPr>
              <a:t>씨껍질의 효소 활성화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en-US" altLang="ko-KR" dirty="0" smtClean="0">
                <a:latin typeface="+mj-ea"/>
                <a:ea typeface="+mj-ea"/>
              </a:rPr>
              <a:t>-&gt; </a:t>
            </a:r>
            <a:r>
              <a:rPr lang="ko-KR" altLang="en-US" smtClean="0">
                <a:latin typeface="+mj-ea"/>
                <a:ea typeface="+mj-ea"/>
              </a:rPr>
              <a:t>씨젖의 영양분 분해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en-US" altLang="ko-KR" dirty="0" smtClean="0">
                <a:latin typeface="+mj-ea"/>
                <a:ea typeface="+mj-ea"/>
              </a:rPr>
              <a:t>-&gt; </a:t>
            </a:r>
            <a:r>
              <a:rPr lang="ko-KR" altLang="en-US" smtClean="0">
                <a:latin typeface="+mj-ea"/>
                <a:ea typeface="+mj-ea"/>
              </a:rPr>
              <a:t>영양분 씨눈에 공급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-&gt; </a:t>
            </a:r>
            <a:r>
              <a:rPr lang="ko-KR" altLang="en-US" smtClean="0">
                <a:latin typeface="+mj-ea"/>
                <a:ea typeface="+mj-ea"/>
              </a:rPr>
              <a:t>발아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45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72087" y="0"/>
            <a:ext cx="871913" cy="526729"/>
          </a:xfrm>
        </p:spPr>
        <p:txBody>
          <a:bodyPr/>
          <a:lstStyle/>
          <a:p>
            <a:fld id="{6F9A7069-E4EB-46F7-AFC5-FD2FE2E11E50}" type="slidenum">
              <a:rPr lang="ko-KR" altLang="en-US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14</a:t>
            </a:fld>
            <a:endParaRPr lang="ko-KR" alt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:a16="http://schemas.microsoft.com/office/drawing/2014/main" xmlns="" id="{20E47F84-58A3-43FF-BA28-CFDF03ED2FC0}"/>
              </a:ext>
            </a:extLst>
          </p:cNvPr>
          <p:cNvSpPr txBox="1">
            <a:spLocks/>
          </p:cNvSpPr>
          <p:nvPr/>
        </p:nvSpPr>
        <p:spPr>
          <a:xfrm>
            <a:off x="0" y="61245"/>
            <a:ext cx="8079581" cy="489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cs typeface="Calibri" panose="020F0502020204030204" pitchFamily="34" charset="0"/>
              </a:rPr>
              <a:t>종자</a:t>
            </a:r>
            <a:endParaRPr lang="ko-KR" altLang="en-US" sz="2800" b="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78" y="798765"/>
            <a:ext cx="385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내적 조건</a:t>
            </a:r>
            <a:endParaRPr lang="en-US" altLang="ko-KR" b="1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순수 혈통 순도가 </a:t>
            </a:r>
            <a:r>
              <a:rPr lang="ko-KR" altLang="en-US" dirty="0" err="1" smtClean="0">
                <a:latin typeface="+mj-ea"/>
                <a:ea typeface="+mj-ea"/>
              </a:rPr>
              <a:t>높아야함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크고 무겁고 냄새가 </a:t>
            </a:r>
            <a:r>
              <a:rPr lang="ko-KR" altLang="en-US" dirty="0" err="1" smtClean="0">
                <a:latin typeface="+mj-ea"/>
                <a:ea typeface="+mj-ea"/>
              </a:rPr>
              <a:t>신선해야함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77" y="1970562"/>
            <a:ext cx="7603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외</a:t>
            </a:r>
            <a:r>
              <a:rPr lang="ko-KR" altLang="en-US" b="1" dirty="0" smtClean="0">
                <a:latin typeface="+mj-ea"/>
                <a:ea typeface="+mj-ea"/>
              </a:rPr>
              <a:t>적 조건 </a:t>
            </a:r>
            <a:r>
              <a:rPr lang="en-US" altLang="ko-KR" b="1" dirty="0" smtClean="0">
                <a:latin typeface="+mj-ea"/>
                <a:ea typeface="+mj-ea"/>
              </a:rPr>
              <a:t>(</a:t>
            </a:r>
            <a:r>
              <a:rPr lang="ko-KR" altLang="en-US" b="1" smtClean="0">
                <a:latin typeface="+mj-ea"/>
                <a:ea typeface="+mj-ea"/>
              </a:rPr>
              <a:t>발아기 환경</a:t>
            </a:r>
            <a:r>
              <a:rPr lang="en-US" altLang="ko-KR" b="1" dirty="0" smtClean="0">
                <a:latin typeface="+mj-ea"/>
                <a:ea typeface="+mj-ea"/>
              </a:rPr>
              <a:t>)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수분 </a:t>
            </a:r>
            <a:r>
              <a:rPr lang="en-US" altLang="ko-KR" dirty="0" smtClean="0">
                <a:latin typeface="+mj-ea"/>
                <a:ea typeface="+mj-ea"/>
              </a:rPr>
              <a:t>-&gt; </a:t>
            </a:r>
            <a:r>
              <a:rPr lang="ko-KR" altLang="en-US" smtClean="0">
                <a:latin typeface="+mj-ea"/>
                <a:ea typeface="+mj-ea"/>
              </a:rPr>
              <a:t>발아의 시작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산소 </a:t>
            </a:r>
            <a:r>
              <a:rPr lang="en-US" altLang="ko-KR" dirty="0" smtClean="0">
                <a:latin typeface="+mj-ea"/>
                <a:ea typeface="+mj-ea"/>
              </a:rPr>
              <a:t>-&gt; </a:t>
            </a:r>
            <a:r>
              <a:rPr lang="ko-KR" altLang="en-US" smtClean="0">
                <a:latin typeface="+mj-ea"/>
                <a:ea typeface="+mj-ea"/>
              </a:rPr>
              <a:t>호기 호흡의 시작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온도 </a:t>
            </a:r>
            <a:r>
              <a:rPr lang="en-US" altLang="ko-KR" dirty="0" smtClean="0">
                <a:latin typeface="+mj-ea"/>
                <a:ea typeface="+mj-ea"/>
              </a:rPr>
              <a:t>-&gt; </a:t>
            </a:r>
            <a:r>
              <a:rPr lang="ko-KR" altLang="en-US" smtClean="0">
                <a:latin typeface="+mj-ea"/>
                <a:ea typeface="+mj-ea"/>
              </a:rPr>
              <a:t>최적온도 </a:t>
            </a:r>
            <a:r>
              <a:rPr lang="en-US" altLang="ko-KR" dirty="0" smtClean="0">
                <a:latin typeface="+mj-ea"/>
                <a:ea typeface="+mj-ea"/>
              </a:rPr>
              <a:t>20-30</a:t>
            </a:r>
            <a:r>
              <a:rPr lang="ko-KR" altLang="en-US" smtClean="0">
                <a:latin typeface="+mj-ea"/>
                <a:ea typeface="+mj-ea"/>
              </a:rPr>
              <a:t>도 </a:t>
            </a:r>
            <a:r>
              <a:rPr lang="en-US" altLang="ko-KR" dirty="0" smtClean="0">
                <a:latin typeface="+mj-ea"/>
                <a:ea typeface="+mj-ea"/>
              </a:rPr>
              <a:t>(25</a:t>
            </a:r>
            <a:r>
              <a:rPr lang="ko-KR" altLang="en-US" smtClean="0">
                <a:latin typeface="+mj-ea"/>
                <a:ea typeface="+mj-ea"/>
              </a:rPr>
              <a:t>도</a:t>
            </a:r>
            <a:r>
              <a:rPr lang="en-US" altLang="ko-KR" dirty="0" smtClean="0">
                <a:latin typeface="+mj-ea"/>
                <a:ea typeface="+mj-ea"/>
              </a:rPr>
              <a:t>) // </a:t>
            </a:r>
            <a:r>
              <a:rPr lang="ko-KR" altLang="en-US" smtClean="0">
                <a:latin typeface="+mj-ea"/>
                <a:ea typeface="+mj-ea"/>
              </a:rPr>
              <a:t>종자에 따라 다름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  빛  </a:t>
            </a:r>
            <a:r>
              <a:rPr lang="en-US" altLang="ko-KR" dirty="0" smtClean="0">
                <a:latin typeface="+mj-ea"/>
                <a:ea typeface="+mj-ea"/>
              </a:rPr>
              <a:t>-&gt; </a:t>
            </a:r>
            <a:r>
              <a:rPr lang="ko-KR" altLang="en-US" smtClean="0">
                <a:latin typeface="+mj-ea"/>
                <a:ea typeface="+mj-ea"/>
              </a:rPr>
              <a:t>종자에 따라 다름  </a:t>
            </a:r>
            <a:r>
              <a:rPr lang="en-US" altLang="ko-KR" dirty="0" smtClean="0">
                <a:latin typeface="+mj-ea"/>
                <a:ea typeface="+mj-ea"/>
              </a:rPr>
              <a:t>// </a:t>
            </a:r>
            <a:r>
              <a:rPr lang="ko-KR" altLang="en-US" smtClean="0">
                <a:latin typeface="+mj-ea"/>
                <a:ea typeface="+mj-ea"/>
              </a:rPr>
              <a:t>필요한 애들도 있고 아닌 애들도 있음</a:t>
            </a: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1028" name="Picture 4" descr="https://search.pstatic.net/common/?src=http%3A%2F%2Fshop1.phinf.naver.net%2F20221206_39%2F1670313584998nLMxI_JPEG%2F71449483699201411_64842772.jpeg&amp;type=sc960_8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2" t="21001" r="10604" b="16621"/>
          <a:stretch/>
        </p:blipFill>
        <p:spPr bwMode="auto">
          <a:xfrm>
            <a:off x="5266267" y="4123266"/>
            <a:ext cx="2887134" cy="169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254000" y="3709449"/>
            <a:ext cx="3259666" cy="2475971"/>
            <a:chOff x="254000" y="3709449"/>
            <a:chExt cx="3259666" cy="247597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l="4979"/>
            <a:stretch/>
          </p:blipFill>
          <p:spPr>
            <a:xfrm>
              <a:off x="333375" y="3709449"/>
              <a:ext cx="2999846" cy="2342621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635919" y="4438650"/>
              <a:ext cx="338137" cy="190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4000" y="5505450"/>
              <a:ext cx="139700" cy="26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98799" y="5505450"/>
              <a:ext cx="414867" cy="67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6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72087" y="0"/>
            <a:ext cx="871913" cy="526729"/>
          </a:xfrm>
        </p:spPr>
        <p:txBody>
          <a:bodyPr/>
          <a:lstStyle/>
          <a:p>
            <a:fld id="{6F9A7069-E4EB-46F7-AFC5-FD2FE2E11E50}" type="slidenum">
              <a:rPr lang="ko-KR" altLang="en-US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15</a:t>
            </a:fld>
            <a:endParaRPr lang="ko-KR" alt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:a16="http://schemas.microsoft.com/office/drawing/2014/main" xmlns="" id="{20E47F84-58A3-43FF-BA28-CFDF03ED2FC0}"/>
              </a:ext>
            </a:extLst>
          </p:cNvPr>
          <p:cNvSpPr txBox="1">
            <a:spLocks/>
          </p:cNvSpPr>
          <p:nvPr/>
        </p:nvSpPr>
        <p:spPr>
          <a:xfrm>
            <a:off x="0" y="61245"/>
            <a:ext cx="8079581" cy="489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cs typeface="Calibri" panose="020F0502020204030204" pitchFamily="34" charset="0"/>
              </a:rPr>
              <a:t>발아기 제작 과정</a:t>
            </a:r>
            <a:endParaRPr lang="ko-KR" altLang="en-US" sz="2800" b="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94" y="1130299"/>
            <a:ext cx="2953678" cy="41063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790" y="1130299"/>
            <a:ext cx="4048958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7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72087" y="0"/>
            <a:ext cx="871913" cy="526729"/>
          </a:xfrm>
        </p:spPr>
        <p:txBody>
          <a:bodyPr/>
          <a:lstStyle/>
          <a:p>
            <a:fld id="{6F9A7069-E4EB-46F7-AFC5-FD2FE2E11E50}" type="slidenum">
              <a:rPr lang="ko-KR" altLang="en-US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16</a:t>
            </a:fld>
            <a:endParaRPr lang="ko-KR" alt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:a16="http://schemas.microsoft.com/office/drawing/2014/main" xmlns="" id="{20E47F84-58A3-43FF-BA28-CFDF03ED2FC0}"/>
              </a:ext>
            </a:extLst>
          </p:cNvPr>
          <p:cNvSpPr txBox="1">
            <a:spLocks/>
          </p:cNvSpPr>
          <p:nvPr/>
        </p:nvSpPr>
        <p:spPr>
          <a:xfrm>
            <a:off x="0" y="61245"/>
            <a:ext cx="8079581" cy="489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cs typeface="Calibri" panose="020F0502020204030204" pitchFamily="34" charset="0"/>
              </a:rPr>
              <a:t>발아기 구성품목</a:t>
            </a:r>
            <a:endParaRPr lang="ko-KR" altLang="en-US" sz="2800" b="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202" y="981645"/>
            <a:ext cx="385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DHT22 </a:t>
            </a:r>
            <a:r>
              <a:rPr lang="ko-KR" altLang="en-US" smtClean="0">
                <a:latin typeface="+mj-ea"/>
                <a:ea typeface="+mj-ea"/>
              </a:rPr>
              <a:t>온습도 센서</a:t>
            </a: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" y="1416086"/>
            <a:ext cx="2562225" cy="1428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7202" y="29448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j-ea"/>
              </a:rPr>
              <a:t>MQ-135 </a:t>
            </a:r>
            <a:r>
              <a:rPr lang="ko-KR" altLang="en-US">
                <a:latin typeface="+mj-ea"/>
              </a:rPr>
              <a:t>공기질 측정 </a:t>
            </a:r>
            <a:r>
              <a:rPr lang="ko-KR" altLang="en-US" smtClean="0">
                <a:latin typeface="+mj-ea"/>
              </a:rPr>
              <a:t>센서</a:t>
            </a:r>
            <a:endParaRPr lang="en-US" altLang="ko-KR" dirty="0"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7202" y="45930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j-ea"/>
              </a:rPr>
              <a:t>20x4 LCD</a:t>
            </a:r>
          </a:p>
          <a:p>
            <a:r>
              <a:rPr lang="ko-KR" altLang="en-US" dirty="0" err="1">
                <a:latin typeface="+mj-ea"/>
              </a:rPr>
              <a:t>아두이노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-&gt; </a:t>
            </a:r>
            <a:r>
              <a:rPr lang="ko-KR" altLang="en-US">
                <a:latin typeface="+mj-ea"/>
              </a:rPr>
              <a:t>호환제품</a:t>
            </a:r>
            <a:endParaRPr lang="en-US" altLang="ko-KR" dirty="0">
              <a:latin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580" y="981645"/>
            <a:ext cx="4965007" cy="53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7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72087" y="0"/>
            <a:ext cx="871913" cy="526729"/>
          </a:xfrm>
        </p:spPr>
        <p:txBody>
          <a:bodyPr/>
          <a:lstStyle/>
          <a:p>
            <a:fld id="{6F9A7069-E4EB-46F7-AFC5-FD2FE2E11E50}" type="slidenum">
              <a:rPr lang="ko-KR" altLang="en-US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17</a:t>
            </a:fld>
            <a:endParaRPr lang="ko-KR" alt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:a16="http://schemas.microsoft.com/office/drawing/2014/main" xmlns="" id="{20E47F84-58A3-43FF-BA28-CFDF03ED2FC0}"/>
              </a:ext>
            </a:extLst>
          </p:cNvPr>
          <p:cNvSpPr txBox="1">
            <a:spLocks/>
          </p:cNvSpPr>
          <p:nvPr/>
        </p:nvSpPr>
        <p:spPr>
          <a:xfrm>
            <a:off x="0" y="61245"/>
            <a:ext cx="8079581" cy="489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cs typeface="Calibri" panose="020F0502020204030204" pitchFamily="34" charset="0"/>
              </a:rPr>
              <a:t>양액제어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cs typeface="Calibri" panose="020F0502020204030204" pitchFamily="34" charset="0"/>
              </a:rPr>
              <a:t> 시스템</a:t>
            </a:r>
            <a:endParaRPr lang="ko-KR" altLang="en-US" sz="2800" b="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202" y="981645"/>
            <a:ext cx="385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pH </a:t>
            </a:r>
            <a:r>
              <a:rPr lang="ko-KR" altLang="en-US" smtClean="0">
                <a:latin typeface="+mj-ea"/>
                <a:ea typeface="+mj-ea"/>
              </a:rPr>
              <a:t>측정기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202" y="1953195"/>
            <a:ext cx="385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정량 펌프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202" y="2924745"/>
            <a:ext cx="385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릴레이보단 </a:t>
            </a:r>
            <a:r>
              <a:rPr lang="en-US" altLang="ko-KR" dirty="0" smtClean="0">
                <a:latin typeface="+mj-ea"/>
                <a:ea typeface="+mj-ea"/>
              </a:rPr>
              <a:t>SSR -&gt; </a:t>
            </a:r>
            <a:r>
              <a:rPr lang="ko-KR" altLang="en-US" smtClean="0">
                <a:latin typeface="+mj-ea"/>
                <a:ea typeface="+mj-ea"/>
              </a:rPr>
              <a:t>소리 때문에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err="1" smtClean="0">
                <a:latin typeface="+mj-ea"/>
                <a:ea typeface="+mj-ea"/>
              </a:rPr>
              <a:t>아두이노용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err="1" smtClean="0">
                <a:latin typeface="+mj-ea"/>
                <a:ea typeface="+mj-ea"/>
              </a:rPr>
              <a:t>ssr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6725" y="55918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http://itempage3.auction.co.kr/DetailView.aspx?itemno=B812734324</a:t>
            </a:r>
          </a:p>
        </p:txBody>
      </p:sp>
    </p:spTree>
    <p:extLst>
      <p:ext uri="{BB962C8B-B14F-4D97-AF65-F5344CB8AC3E}">
        <p14:creationId xmlns:p14="http://schemas.microsoft.com/office/powerpoint/2010/main" val="7524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72087" y="0"/>
            <a:ext cx="871913" cy="526729"/>
          </a:xfrm>
        </p:spPr>
        <p:txBody>
          <a:bodyPr/>
          <a:lstStyle/>
          <a:p>
            <a:fld id="{6F9A7069-E4EB-46F7-AFC5-FD2FE2E11E50}" type="slidenum">
              <a:rPr lang="ko-KR" altLang="en-US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18</a:t>
            </a:fld>
            <a:endParaRPr lang="ko-KR" alt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:a16="http://schemas.microsoft.com/office/drawing/2014/main" xmlns="" id="{20E47F84-58A3-43FF-BA28-CFDF03ED2FC0}"/>
              </a:ext>
            </a:extLst>
          </p:cNvPr>
          <p:cNvSpPr txBox="1">
            <a:spLocks/>
          </p:cNvSpPr>
          <p:nvPr/>
        </p:nvSpPr>
        <p:spPr>
          <a:xfrm>
            <a:off x="0" y="61245"/>
            <a:ext cx="8079581" cy="489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cs typeface="Calibri" panose="020F0502020204030204" pitchFamily="34" charset="0"/>
              </a:rPr>
              <a:t>양액제어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cs typeface="Calibri" panose="020F0502020204030204" pitchFamily="34" charset="0"/>
              </a:rPr>
              <a:t> 시스템</a:t>
            </a:r>
            <a:endParaRPr lang="ko-KR" altLang="en-US" sz="2800" b="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202" y="981645"/>
            <a:ext cx="385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벤치마킹</a:t>
            </a: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350977"/>
            <a:ext cx="3895725" cy="190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7" y="3625309"/>
            <a:ext cx="9144000" cy="262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0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6AED297-88B1-4498-96D5-5591461BB898}"/>
              </a:ext>
            </a:extLst>
          </p:cNvPr>
          <p:cNvSpPr txBox="1"/>
          <p:nvPr/>
        </p:nvSpPr>
        <p:spPr>
          <a:xfrm>
            <a:off x="6848475" y="2670718"/>
            <a:ext cx="2295525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spc="-12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Structure</a:t>
            </a:r>
            <a:endParaRPr lang="en-US" altLang="ko-KR" sz="4400" b="1" spc="-120" dirty="0">
              <a:ln>
                <a:solidFill>
                  <a:schemeClr val="tx1">
                    <a:alpha val="0"/>
                  </a:schemeClr>
                </a:solidFill>
              </a:ln>
              <a:latin typeface="Calibri" panose="020F0502020204030204" pitchFamily="34" charset="0"/>
              <a:ea typeface="Noto Sans Korean Light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 rot="10800000">
            <a:off x="4480765" y="2089228"/>
            <a:ext cx="325657" cy="288251"/>
          </a:xfrm>
          <a:custGeom>
            <a:avLst/>
            <a:gdLst>
              <a:gd name="connsiteX0" fmla="*/ 0 w 469900"/>
              <a:gd name="connsiteY0" fmla="*/ 0 h 415926"/>
              <a:gd name="connsiteX1" fmla="*/ 257175 w 469900"/>
              <a:gd name="connsiteY1" fmla="*/ 0 h 415926"/>
              <a:gd name="connsiteX2" fmla="*/ 469900 w 469900"/>
              <a:gd name="connsiteY2" fmla="*/ 207963 h 415926"/>
              <a:gd name="connsiteX3" fmla="*/ 257175 w 469900"/>
              <a:gd name="connsiteY3" fmla="*/ 415926 h 415926"/>
              <a:gd name="connsiteX4" fmla="*/ 257165 w 469900"/>
              <a:gd name="connsiteY4" fmla="*/ 415925 h 415926"/>
              <a:gd name="connsiteX5" fmla="*/ 0 w 469900"/>
              <a:gd name="connsiteY5" fmla="*/ 415925 h 41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900" h="415926">
                <a:moveTo>
                  <a:pt x="0" y="0"/>
                </a:moveTo>
                <a:lnTo>
                  <a:pt x="257175" y="0"/>
                </a:lnTo>
                <a:cubicBezTo>
                  <a:pt x="374660" y="0"/>
                  <a:pt x="469900" y="93108"/>
                  <a:pt x="469900" y="207963"/>
                </a:cubicBezTo>
                <a:cubicBezTo>
                  <a:pt x="469900" y="322818"/>
                  <a:pt x="374660" y="415926"/>
                  <a:pt x="257175" y="415926"/>
                </a:cubicBezTo>
                <a:lnTo>
                  <a:pt x="257165" y="415925"/>
                </a:lnTo>
                <a:lnTo>
                  <a:pt x="0" y="415925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407833" y="1596150"/>
            <a:ext cx="469900" cy="415926"/>
          </a:xfrm>
          <a:custGeom>
            <a:avLst/>
            <a:gdLst>
              <a:gd name="connsiteX0" fmla="*/ 0 w 469900"/>
              <a:gd name="connsiteY0" fmla="*/ 0 h 415926"/>
              <a:gd name="connsiteX1" fmla="*/ 257175 w 469900"/>
              <a:gd name="connsiteY1" fmla="*/ 0 h 415926"/>
              <a:gd name="connsiteX2" fmla="*/ 469900 w 469900"/>
              <a:gd name="connsiteY2" fmla="*/ 207963 h 415926"/>
              <a:gd name="connsiteX3" fmla="*/ 257175 w 469900"/>
              <a:gd name="connsiteY3" fmla="*/ 415926 h 415926"/>
              <a:gd name="connsiteX4" fmla="*/ 257165 w 469900"/>
              <a:gd name="connsiteY4" fmla="*/ 415925 h 415926"/>
              <a:gd name="connsiteX5" fmla="*/ 0 w 469900"/>
              <a:gd name="connsiteY5" fmla="*/ 415925 h 41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900" h="415926">
                <a:moveTo>
                  <a:pt x="0" y="0"/>
                </a:moveTo>
                <a:lnTo>
                  <a:pt x="257175" y="0"/>
                </a:lnTo>
                <a:cubicBezTo>
                  <a:pt x="374660" y="0"/>
                  <a:pt x="469900" y="93108"/>
                  <a:pt x="469900" y="207963"/>
                </a:cubicBezTo>
                <a:cubicBezTo>
                  <a:pt x="469900" y="322818"/>
                  <a:pt x="374660" y="415926"/>
                  <a:pt x="257175" y="415926"/>
                </a:cubicBezTo>
                <a:lnTo>
                  <a:pt x="257165" y="415925"/>
                </a:lnTo>
                <a:lnTo>
                  <a:pt x="0" y="415925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72087" y="0"/>
            <a:ext cx="871913" cy="526729"/>
          </a:xfrm>
        </p:spPr>
        <p:txBody>
          <a:bodyPr/>
          <a:lstStyle/>
          <a:p>
            <a:fld id="{6F9A7069-E4EB-46F7-AFC5-FD2FE2E11E50}" type="slidenum">
              <a:rPr lang="ko-KR" altLang="en-US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2</a:t>
            </a:fld>
            <a:endParaRPr lang="ko-KR" alt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:a16="http://schemas.microsoft.com/office/drawing/2014/main" xmlns="" id="{20E47F84-58A3-43FF-BA28-CFDF03ED2FC0}"/>
              </a:ext>
            </a:extLst>
          </p:cNvPr>
          <p:cNvSpPr txBox="1">
            <a:spLocks/>
          </p:cNvSpPr>
          <p:nvPr/>
        </p:nvSpPr>
        <p:spPr>
          <a:xfrm>
            <a:off x="0" y="61245"/>
            <a:ext cx="8079581" cy="489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Plant</a:t>
            </a:r>
            <a:r>
              <a:rPr lang="en-US" altLang="ko-KR" sz="2800" baseline="30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2</a:t>
            </a:r>
            <a:endParaRPr lang="ko-KR" altLang="en-US" sz="2800" b="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pic>
        <p:nvPicPr>
          <p:cNvPr id="1026" name="Picture 2" descr="산업용 로봇 아이콘 - ico,png,icns,무료 아이콘 다운로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482" y="1490423"/>
            <a:ext cx="945092" cy="94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44309" y="1027826"/>
            <a:ext cx="384829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ysClr val="windowText" lastClr="000000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Plant</a:t>
            </a:r>
            <a:r>
              <a:rPr lang="en-US" altLang="ko-KR" sz="11500" baseline="30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ysClr val="windowText" lastClr="000000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2</a:t>
            </a:r>
            <a:endParaRPr lang="ko-KR" altLang="en-US" sz="11500">
              <a:solidFill>
                <a:sysClr val="windowText" lastClr="000000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18621455">
            <a:off x="4731590" y="1573926"/>
            <a:ext cx="325657" cy="288251"/>
          </a:xfrm>
          <a:custGeom>
            <a:avLst/>
            <a:gdLst>
              <a:gd name="connsiteX0" fmla="*/ 0 w 469900"/>
              <a:gd name="connsiteY0" fmla="*/ 0 h 415926"/>
              <a:gd name="connsiteX1" fmla="*/ 257175 w 469900"/>
              <a:gd name="connsiteY1" fmla="*/ 0 h 415926"/>
              <a:gd name="connsiteX2" fmla="*/ 469900 w 469900"/>
              <a:gd name="connsiteY2" fmla="*/ 207963 h 415926"/>
              <a:gd name="connsiteX3" fmla="*/ 257175 w 469900"/>
              <a:gd name="connsiteY3" fmla="*/ 415926 h 415926"/>
              <a:gd name="connsiteX4" fmla="*/ 257165 w 469900"/>
              <a:gd name="connsiteY4" fmla="*/ 415925 h 415926"/>
              <a:gd name="connsiteX5" fmla="*/ 0 w 469900"/>
              <a:gd name="connsiteY5" fmla="*/ 415925 h 41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900" h="415926">
                <a:moveTo>
                  <a:pt x="0" y="0"/>
                </a:moveTo>
                <a:lnTo>
                  <a:pt x="257175" y="0"/>
                </a:lnTo>
                <a:cubicBezTo>
                  <a:pt x="374660" y="0"/>
                  <a:pt x="469900" y="93108"/>
                  <a:pt x="469900" y="207963"/>
                </a:cubicBezTo>
                <a:cubicBezTo>
                  <a:pt x="469900" y="322818"/>
                  <a:pt x="374660" y="415926"/>
                  <a:pt x="257175" y="415926"/>
                </a:cubicBezTo>
                <a:lnTo>
                  <a:pt x="257165" y="415925"/>
                </a:lnTo>
                <a:lnTo>
                  <a:pt x="0" y="415925"/>
                </a:lnTo>
                <a:close/>
              </a:path>
            </a:pathLst>
          </a:custGeom>
          <a:solidFill>
            <a:srgbClr val="33CC3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105056" y="4700231"/>
            <a:ext cx="3593782" cy="1862048"/>
            <a:chOff x="4105056" y="4700231"/>
            <a:chExt cx="3593782" cy="1862048"/>
          </a:xfrm>
        </p:grpSpPr>
        <p:sp>
          <p:nvSpPr>
            <p:cNvPr id="13" name="자유형 12"/>
            <p:cNvSpPr/>
            <p:nvPr/>
          </p:nvSpPr>
          <p:spPr>
            <a:xfrm rot="9464212">
              <a:off x="4105056" y="5476876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rot="10800000">
              <a:off x="5473481" y="5761633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4400549" y="5268555"/>
              <a:ext cx="469900" cy="415926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산업용 로봇 아이콘 - ico,png,icns,무료 아이콘 다운로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26292" y="4952743"/>
              <a:ext cx="472546" cy="47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4137025" y="4700231"/>
              <a:ext cx="3245568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5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ysClr val="windowText" lastClr="000000"/>
                  </a:solidFill>
                  <a:latin typeface="Calibri" panose="020F0502020204030204" pitchFamily="34" charset="0"/>
                  <a:ea typeface="Noto Sans Korean Light" pitchFamily="34" charset="-127"/>
                  <a:cs typeface="Calibri" panose="020F0502020204030204" pitchFamily="34" charset="0"/>
                </a:rPr>
                <a:t>Plant</a:t>
              </a:r>
              <a:endParaRPr lang="ko-KR" altLang="en-US" sz="1150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 rot="18621455">
              <a:off x="5724306" y="5246331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882260" y="2774816"/>
            <a:ext cx="3593782" cy="1862048"/>
            <a:chOff x="4105056" y="4700231"/>
            <a:chExt cx="3593782" cy="1862048"/>
          </a:xfrm>
        </p:grpSpPr>
        <p:sp>
          <p:nvSpPr>
            <p:cNvPr id="22" name="자유형 21"/>
            <p:cNvSpPr/>
            <p:nvPr/>
          </p:nvSpPr>
          <p:spPr>
            <a:xfrm rot="9464212">
              <a:off x="4105056" y="5476876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rot="10800000">
              <a:off x="5473481" y="5761633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400549" y="5268555"/>
              <a:ext cx="469900" cy="415926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2" descr="산업용 로봇 아이콘 - ico,png,icns,무료 아이콘 다운로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26292" y="4952743"/>
              <a:ext cx="472546" cy="47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4137025" y="4700231"/>
              <a:ext cx="3245568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5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ysClr val="windowText" lastClr="000000"/>
                  </a:solidFill>
                  <a:latin typeface="Calibri" panose="020F0502020204030204" pitchFamily="34" charset="0"/>
                  <a:ea typeface="Noto Sans Korean Light" pitchFamily="34" charset="-127"/>
                  <a:cs typeface="Calibri" panose="020F0502020204030204" pitchFamily="34" charset="0"/>
                </a:rPr>
                <a:t>Plant</a:t>
              </a:r>
              <a:endParaRPr lang="ko-KR" altLang="en-US" sz="1150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8621455">
              <a:off x="5724306" y="5246331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6543" t="27160" r="4074" b="28024"/>
          <a:stretch/>
        </p:blipFill>
        <p:spPr>
          <a:xfrm>
            <a:off x="326124" y="4941290"/>
            <a:ext cx="2658952" cy="133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72087" y="0"/>
            <a:ext cx="871913" cy="526729"/>
          </a:xfrm>
        </p:spPr>
        <p:txBody>
          <a:bodyPr/>
          <a:lstStyle/>
          <a:p>
            <a:fld id="{6F9A7069-E4EB-46F7-AFC5-FD2FE2E11E50}" type="slidenum">
              <a:rPr lang="ko-KR" altLang="en-US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20</a:t>
            </a:fld>
            <a:endParaRPr lang="ko-KR" alt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:a16="http://schemas.microsoft.com/office/drawing/2014/main" xmlns="" id="{20E47F84-58A3-43FF-BA28-CFDF03ED2FC0}"/>
              </a:ext>
            </a:extLst>
          </p:cNvPr>
          <p:cNvSpPr txBox="1">
            <a:spLocks/>
          </p:cNvSpPr>
          <p:nvPr/>
        </p:nvSpPr>
        <p:spPr>
          <a:xfrm>
            <a:off x="0" y="61245"/>
            <a:ext cx="8079581" cy="489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cs typeface="Calibri" panose="020F0502020204030204" pitchFamily="34" charset="0"/>
              </a:rPr>
              <a:t>양액제어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cs typeface="Calibri" panose="020F0502020204030204" pitchFamily="34" charset="0"/>
              </a:rPr>
              <a:t> 시스템</a:t>
            </a:r>
            <a:endParaRPr lang="ko-KR" altLang="en-US" sz="2800" b="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202" y="981645"/>
            <a:ext cx="385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벤치마킹</a:t>
            </a: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350977"/>
            <a:ext cx="3895725" cy="190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7" y="3625309"/>
            <a:ext cx="9144000" cy="262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6AED297-88B1-4498-96D5-5591461BB898}"/>
              </a:ext>
            </a:extLst>
          </p:cNvPr>
          <p:cNvSpPr txBox="1"/>
          <p:nvPr/>
        </p:nvSpPr>
        <p:spPr>
          <a:xfrm>
            <a:off x="6648451" y="2670718"/>
            <a:ext cx="249555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spc="-12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Hardware</a:t>
            </a:r>
            <a:endParaRPr lang="en-US" altLang="ko-KR" sz="4400" b="1" spc="-120" dirty="0">
              <a:ln>
                <a:solidFill>
                  <a:schemeClr val="tx1">
                    <a:alpha val="0"/>
                  </a:schemeClr>
                </a:solidFill>
              </a:ln>
              <a:latin typeface="Calibri" panose="020F0502020204030204" pitchFamily="34" charset="0"/>
              <a:ea typeface="Noto Sans Korean Light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72087" y="0"/>
            <a:ext cx="871913" cy="526729"/>
          </a:xfrm>
        </p:spPr>
        <p:txBody>
          <a:bodyPr/>
          <a:lstStyle/>
          <a:p>
            <a:fld id="{6F9A7069-E4EB-46F7-AFC5-FD2FE2E11E50}" type="slidenum">
              <a:rPr lang="ko-KR" altLang="en-US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22</a:t>
            </a:fld>
            <a:endParaRPr lang="ko-KR" alt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:a16="http://schemas.microsoft.com/office/drawing/2014/main" xmlns="" id="{20E47F84-58A3-43FF-BA28-CFDF03ED2FC0}"/>
              </a:ext>
            </a:extLst>
          </p:cNvPr>
          <p:cNvSpPr txBox="1">
            <a:spLocks/>
          </p:cNvSpPr>
          <p:nvPr/>
        </p:nvSpPr>
        <p:spPr>
          <a:xfrm>
            <a:off x="0" y="61245"/>
            <a:ext cx="8079581" cy="489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cs typeface="Calibri" panose="020F0502020204030204" pitchFamily="34" charset="0"/>
              </a:rPr>
              <a:t>양액제어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cs typeface="Calibri" panose="020F0502020204030204" pitchFamily="34" charset="0"/>
              </a:rPr>
              <a:t> 시스템</a:t>
            </a:r>
            <a:endParaRPr lang="ko-KR" altLang="en-US" sz="2800" b="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2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6AED297-88B1-4498-96D5-5591461BB898}"/>
              </a:ext>
            </a:extLst>
          </p:cNvPr>
          <p:cNvSpPr txBox="1"/>
          <p:nvPr/>
        </p:nvSpPr>
        <p:spPr>
          <a:xfrm>
            <a:off x="6696075" y="2670718"/>
            <a:ext cx="2447925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spc="-12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Software</a:t>
            </a:r>
            <a:endParaRPr lang="en-US" altLang="ko-KR" sz="4400" b="1" spc="-120" dirty="0">
              <a:ln>
                <a:solidFill>
                  <a:schemeClr val="tx1">
                    <a:alpha val="0"/>
                  </a:schemeClr>
                </a:solidFill>
              </a:ln>
              <a:latin typeface="Calibri" panose="020F0502020204030204" pitchFamily="34" charset="0"/>
              <a:ea typeface="Noto Sans Korean Light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8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72087" y="0"/>
            <a:ext cx="871913" cy="526729"/>
          </a:xfrm>
        </p:spPr>
        <p:txBody>
          <a:bodyPr/>
          <a:lstStyle/>
          <a:p>
            <a:fld id="{6F9A7069-E4EB-46F7-AFC5-FD2FE2E11E50}" type="slidenum">
              <a:rPr lang="ko-KR" altLang="en-US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24</a:t>
            </a:fld>
            <a:endParaRPr lang="ko-KR" alt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:a16="http://schemas.microsoft.com/office/drawing/2014/main" xmlns="" id="{20E47F84-58A3-43FF-BA28-CFDF03ED2FC0}"/>
              </a:ext>
            </a:extLst>
          </p:cNvPr>
          <p:cNvSpPr txBox="1">
            <a:spLocks/>
          </p:cNvSpPr>
          <p:nvPr/>
        </p:nvSpPr>
        <p:spPr>
          <a:xfrm>
            <a:off x="0" y="61245"/>
            <a:ext cx="8079581" cy="489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cs typeface="Calibri" panose="020F0502020204030204" pitchFamily="34" charset="0"/>
              </a:rPr>
              <a:t>양액제어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cs typeface="Calibri" panose="020F0502020204030204" pitchFamily="34" charset="0"/>
              </a:rPr>
              <a:t> 시스템</a:t>
            </a:r>
            <a:endParaRPr lang="ko-KR" altLang="en-US" sz="2800" b="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202" y="981645"/>
            <a:ext cx="385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벤치마킹</a:t>
            </a: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350977"/>
            <a:ext cx="3895725" cy="190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7" y="3625309"/>
            <a:ext cx="9144000" cy="262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8" y="1555719"/>
            <a:ext cx="5861580" cy="51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64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8193" y="2828836"/>
            <a:ext cx="3927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Thank you</a:t>
            </a:r>
            <a:endParaRPr lang="ko-KR" altLang="en-US" sz="7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6AED297-88B1-4498-96D5-5591461BB898}"/>
              </a:ext>
            </a:extLst>
          </p:cNvPr>
          <p:cNvSpPr txBox="1"/>
          <p:nvPr/>
        </p:nvSpPr>
        <p:spPr>
          <a:xfrm>
            <a:off x="6587067" y="2670718"/>
            <a:ext cx="255693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spc="-12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Company</a:t>
            </a:r>
            <a:endParaRPr lang="en-US" altLang="ko-KR" sz="4400" b="1" spc="-120" dirty="0">
              <a:ln>
                <a:solidFill>
                  <a:schemeClr val="tx1">
                    <a:alpha val="0"/>
                  </a:schemeClr>
                </a:solidFill>
              </a:ln>
              <a:latin typeface="Calibri" panose="020F0502020204030204" pitchFamily="34" charset="0"/>
              <a:ea typeface="Noto Sans Korean Light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1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 rot="10800000">
            <a:off x="4480765" y="2089228"/>
            <a:ext cx="325657" cy="288251"/>
          </a:xfrm>
          <a:custGeom>
            <a:avLst/>
            <a:gdLst>
              <a:gd name="connsiteX0" fmla="*/ 0 w 469900"/>
              <a:gd name="connsiteY0" fmla="*/ 0 h 415926"/>
              <a:gd name="connsiteX1" fmla="*/ 257175 w 469900"/>
              <a:gd name="connsiteY1" fmla="*/ 0 h 415926"/>
              <a:gd name="connsiteX2" fmla="*/ 469900 w 469900"/>
              <a:gd name="connsiteY2" fmla="*/ 207963 h 415926"/>
              <a:gd name="connsiteX3" fmla="*/ 257175 w 469900"/>
              <a:gd name="connsiteY3" fmla="*/ 415926 h 415926"/>
              <a:gd name="connsiteX4" fmla="*/ 257165 w 469900"/>
              <a:gd name="connsiteY4" fmla="*/ 415925 h 415926"/>
              <a:gd name="connsiteX5" fmla="*/ 0 w 469900"/>
              <a:gd name="connsiteY5" fmla="*/ 415925 h 41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900" h="415926">
                <a:moveTo>
                  <a:pt x="0" y="0"/>
                </a:moveTo>
                <a:lnTo>
                  <a:pt x="257175" y="0"/>
                </a:lnTo>
                <a:cubicBezTo>
                  <a:pt x="374660" y="0"/>
                  <a:pt x="469900" y="93108"/>
                  <a:pt x="469900" y="207963"/>
                </a:cubicBezTo>
                <a:cubicBezTo>
                  <a:pt x="469900" y="322818"/>
                  <a:pt x="374660" y="415926"/>
                  <a:pt x="257175" y="415926"/>
                </a:cubicBezTo>
                <a:lnTo>
                  <a:pt x="257165" y="415925"/>
                </a:lnTo>
                <a:lnTo>
                  <a:pt x="0" y="415925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407833" y="1596150"/>
            <a:ext cx="469900" cy="415926"/>
          </a:xfrm>
          <a:custGeom>
            <a:avLst/>
            <a:gdLst>
              <a:gd name="connsiteX0" fmla="*/ 0 w 469900"/>
              <a:gd name="connsiteY0" fmla="*/ 0 h 415926"/>
              <a:gd name="connsiteX1" fmla="*/ 257175 w 469900"/>
              <a:gd name="connsiteY1" fmla="*/ 0 h 415926"/>
              <a:gd name="connsiteX2" fmla="*/ 469900 w 469900"/>
              <a:gd name="connsiteY2" fmla="*/ 207963 h 415926"/>
              <a:gd name="connsiteX3" fmla="*/ 257175 w 469900"/>
              <a:gd name="connsiteY3" fmla="*/ 415926 h 415926"/>
              <a:gd name="connsiteX4" fmla="*/ 257165 w 469900"/>
              <a:gd name="connsiteY4" fmla="*/ 415925 h 415926"/>
              <a:gd name="connsiteX5" fmla="*/ 0 w 469900"/>
              <a:gd name="connsiteY5" fmla="*/ 415925 h 41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900" h="415926">
                <a:moveTo>
                  <a:pt x="0" y="0"/>
                </a:moveTo>
                <a:lnTo>
                  <a:pt x="257175" y="0"/>
                </a:lnTo>
                <a:cubicBezTo>
                  <a:pt x="374660" y="0"/>
                  <a:pt x="469900" y="93108"/>
                  <a:pt x="469900" y="207963"/>
                </a:cubicBezTo>
                <a:cubicBezTo>
                  <a:pt x="469900" y="322818"/>
                  <a:pt x="374660" y="415926"/>
                  <a:pt x="257175" y="415926"/>
                </a:cubicBezTo>
                <a:lnTo>
                  <a:pt x="257165" y="415925"/>
                </a:lnTo>
                <a:lnTo>
                  <a:pt x="0" y="415925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72087" y="0"/>
            <a:ext cx="871913" cy="526729"/>
          </a:xfrm>
        </p:spPr>
        <p:txBody>
          <a:bodyPr/>
          <a:lstStyle/>
          <a:p>
            <a:fld id="{6F9A7069-E4EB-46F7-AFC5-FD2FE2E11E50}" type="slidenum">
              <a:rPr lang="ko-KR" altLang="en-US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4</a:t>
            </a:fld>
            <a:endParaRPr lang="ko-KR" alt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:a16="http://schemas.microsoft.com/office/drawing/2014/main" xmlns="" id="{20E47F84-58A3-43FF-BA28-CFDF03ED2FC0}"/>
              </a:ext>
            </a:extLst>
          </p:cNvPr>
          <p:cNvSpPr txBox="1">
            <a:spLocks/>
          </p:cNvSpPr>
          <p:nvPr/>
        </p:nvSpPr>
        <p:spPr>
          <a:xfrm>
            <a:off x="0" y="61245"/>
            <a:ext cx="8079581" cy="489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Plant</a:t>
            </a:r>
            <a:r>
              <a:rPr lang="en-US" altLang="ko-KR" sz="2800" baseline="30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2</a:t>
            </a:r>
            <a:endParaRPr lang="ko-KR" altLang="en-US" sz="2800" b="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pic>
        <p:nvPicPr>
          <p:cNvPr id="1026" name="Picture 2" descr="산업용 로봇 아이콘 - ico,png,icns,무료 아이콘 다운로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482" y="1490423"/>
            <a:ext cx="945092" cy="94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44309" y="1027826"/>
            <a:ext cx="384829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ysClr val="windowText" lastClr="000000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Plant</a:t>
            </a:r>
            <a:r>
              <a:rPr lang="en-US" altLang="ko-KR" sz="11500" baseline="30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ysClr val="windowText" lastClr="000000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2</a:t>
            </a:r>
            <a:endParaRPr lang="ko-KR" altLang="en-US" sz="11500">
              <a:solidFill>
                <a:sysClr val="windowText" lastClr="000000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18621455">
            <a:off x="4731590" y="1573926"/>
            <a:ext cx="325657" cy="288251"/>
          </a:xfrm>
          <a:custGeom>
            <a:avLst/>
            <a:gdLst>
              <a:gd name="connsiteX0" fmla="*/ 0 w 469900"/>
              <a:gd name="connsiteY0" fmla="*/ 0 h 415926"/>
              <a:gd name="connsiteX1" fmla="*/ 257175 w 469900"/>
              <a:gd name="connsiteY1" fmla="*/ 0 h 415926"/>
              <a:gd name="connsiteX2" fmla="*/ 469900 w 469900"/>
              <a:gd name="connsiteY2" fmla="*/ 207963 h 415926"/>
              <a:gd name="connsiteX3" fmla="*/ 257175 w 469900"/>
              <a:gd name="connsiteY3" fmla="*/ 415926 h 415926"/>
              <a:gd name="connsiteX4" fmla="*/ 257165 w 469900"/>
              <a:gd name="connsiteY4" fmla="*/ 415925 h 415926"/>
              <a:gd name="connsiteX5" fmla="*/ 0 w 469900"/>
              <a:gd name="connsiteY5" fmla="*/ 415925 h 41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900" h="415926">
                <a:moveTo>
                  <a:pt x="0" y="0"/>
                </a:moveTo>
                <a:lnTo>
                  <a:pt x="257175" y="0"/>
                </a:lnTo>
                <a:cubicBezTo>
                  <a:pt x="374660" y="0"/>
                  <a:pt x="469900" y="93108"/>
                  <a:pt x="469900" y="207963"/>
                </a:cubicBezTo>
                <a:cubicBezTo>
                  <a:pt x="469900" y="322818"/>
                  <a:pt x="374660" y="415926"/>
                  <a:pt x="257175" y="415926"/>
                </a:cubicBezTo>
                <a:lnTo>
                  <a:pt x="257165" y="415925"/>
                </a:lnTo>
                <a:lnTo>
                  <a:pt x="0" y="415925"/>
                </a:lnTo>
                <a:close/>
              </a:path>
            </a:pathLst>
          </a:custGeom>
          <a:solidFill>
            <a:srgbClr val="33CC3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105056" y="4700231"/>
            <a:ext cx="3593782" cy="1862048"/>
            <a:chOff x="4105056" y="4700231"/>
            <a:chExt cx="3593782" cy="1862048"/>
          </a:xfrm>
        </p:grpSpPr>
        <p:sp>
          <p:nvSpPr>
            <p:cNvPr id="13" name="자유형 12"/>
            <p:cNvSpPr/>
            <p:nvPr/>
          </p:nvSpPr>
          <p:spPr>
            <a:xfrm rot="9464212">
              <a:off x="4105056" y="5476876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rot="10800000">
              <a:off x="5473481" y="5761633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4400549" y="5268555"/>
              <a:ext cx="469900" cy="415926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산업용 로봇 아이콘 - ico,png,icns,무료 아이콘 다운로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26292" y="4952743"/>
              <a:ext cx="472546" cy="47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4137025" y="4700231"/>
              <a:ext cx="3245568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5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ysClr val="windowText" lastClr="000000"/>
                  </a:solidFill>
                  <a:latin typeface="Calibri" panose="020F0502020204030204" pitchFamily="34" charset="0"/>
                  <a:ea typeface="Noto Sans Korean Light" pitchFamily="34" charset="-127"/>
                  <a:cs typeface="Calibri" panose="020F0502020204030204" pitchFamily="34" charset="0"/>
                </a:rPr>
                <a:t>Plant</a:t>
              </a:r>
              <a:endParaRPr lang="ko-KR" altLang="en-US" sz="1150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 rot="18621455">
              <a:off x="5724306" y="5246331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882260" y="2774816"/>
            <a:ext cx="3593782" cy="1862048"/>
            <a:chOff x="4105056" y="4700231"/>
            <a:chExt cx="3593782" cy="1862048"/>
          </a:xfrm>
        </p:grpSpPr>
        <p:sp>
          <p:nvSpPr>
            <p:cNvPr id="22" name="자유형 21"/>
            <p:cNvSpPr/>
            <p:nvPr/>
          </p:nvSpPr>
          <p:spPr>
            <a:xfrm rot="9464212">
              <a:off x="4105056" y="5476876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rot="10800000">
              <a:off x="5473481" y="5761633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400549" y="5268555"/>
              <a:ext cx="469900" cy="415926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2" descr="산업용 로봇 아이콘 - ico,png,icns,무료 아이콘 다운로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26292" y="4952743"/>
              <a:ext cx="472546" cy="47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4137025" y="4700231"/>
              <a:ext cx="3245568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5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ysClr val="windowText" lastClr="000000"/>
                  </a:solidFill>
                  <a:latin typeface="Calibri" panose="020F0502020204030204" pitchFamily="34" charset="0"/>
                  <a:ea typeface="Noto Sans Korean Light" pitchFamily="34" charset="-127"/>
                  <a:cs typeface="Calibri" panose="020F0502020204030204" pitchFamily="34" charset="0"/>
                </a:rPr>
                <a:t>Plant</a:t>
              </a:r>
              <a:endParaRPr lang="ko-KR" altLang="en-US" sz="1150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8621455">
              <a:off x="5724306" y="5246331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6543" t="27160" r="4074" b="28024"/>
          <a:stretch/>
        </p:blipFill>
        <p:spPr>
          <a:xfrm>
            <a:off x="326124" y="4941290"/>
            <a:ext cx="2658952" cy="133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6AED297-88B1-4498-96D5-5591461BB898}"/>
              </a:ext>
            </a:extLst>
          </p:cNvPr>
          <p:cNvSpPr txBox="1"/>
          <p:nvPr/>
        </p:nvSpPr>
        <p:spPr>
          <a:xfrm>
            <a:off x="7310297" y="2770938"/>
            <a:ext cx="1833703" cy="1246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spc="-12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Space</a:t>
            </a:r>
            <a:endParaRPr lang="en-US" altLang="ko-KR" sz="4400" b="1" spc="-120" dirty="0">
              <a:ln>
                <a:solidFill>
                  <a:schemeClr val="tx1">
                    <a:alpha val="0"/>
                  </a:schemeClr>
                </a:solidFill>
              </a:ln>
              <a:latin typeface="Calibri" panose="020F0502020204030204" pitchFamily="34" charset="0"/>
              <a:ea typeface="Noto Sans Korean Light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" y="702734"/>
            <a:ext cx="5297076" cy="5019408"/>
          </a:xfrm>
          <a:prstGeom prst="rect">
            <a:avLst/>
          </a:prstGeom>
        </p:spPr>
      </p:pic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72087" y="0"/>
            <a:ext cx="871913" cy="526729"/>
          </a:xfrm>
        </p:spPr>
        <p:txBody>
          <a:bodyPr/>
          <a:lstStyle/>
          <a:p>
            <a:fld id="{6F9A7069-E4EB-46F7-AFC5-FD2FE2E11E50}" type="slidenum">
              <a:rPr lang="ko-KR" altLang="en-US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6</a:t>
            </a:fld>
            <a:endParaRPr lang="ko-KR" alt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="" xmlns:a16="http://schemas.microsoft.com/office/drawing/2014/main" id="{20E47F84-58A3-43FF-BA28-CFDF03ED2FC0}"/>
              </a:ext>
            </a:extLst>
          </p:cNvPr>
          <p:cNvSpPr txBox="1">
            <a:spLocks/>
          </p:cNvSpPr>
          <p:nvPr/>
        </p:nvSpPr>
        <p:spPr>
          <a:xfrm>
            <a:off x="0" y="61245"/>
            <a:ext cx="8079581" cy="489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6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Clothes</a:t>
            </a:r>
            <a:endParaRPr lang="ko-KR" altLang="en-US" sz="3600" b="0" dirty="0">
              <a:ln>
                <a:solidFill>
                  <a:schemeClr val="accent1">
                    <a:alpha val="0"/>
                  </a:schemeClr>
                </a:solidFill>
              </a:ln>
              <a:latin typeface="Calibri" panose="020F0502020204030204" pitchFamily="34" charset="0"/>
              <a:ea typeface="Noto Sans Korean Light" pitchFamily="34" charset="-127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038" y="3783012"/>
            <a:ext cx="5347229" cy="30103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67266" y="2302933"/>
            <a:ext cx="1312334" cy="125306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50800">
              <a:schemeClr val="bg1">
                <a:alpha val="9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72087" y="0"/>
            <a:ext cx="871913" cy="526729"/>
          </a:xfrm>
        </p:spPr>
        <p:txBody>
          <a:bodyPr/>
          <a:lstStyle/>
          <a:p>
            <a:fld id="{6F9A7069-E4EB-46F7-AFC5-FD2FE2E11E50}" type="slidenum">
              <a:rPr lang="ko-KR" altLang="en-US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7</a:t>
            </a:fld>
            <a:endParaRPr lang="ko-KR" alt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="" xmlns:a16="http://schemas.microsoft.com/office/drawing/2014/main" id="{20E47F84-58A3-43FF-BA28-CFDF03ED2FC0}"/>
              </a:ext>
            </a:extLst>
          </p:cNvPr>
          <p:cNvSpPr txBox="1">
            <a:spLocks/>
          </p:cNvSpPr>
          <p:nvPr/>
        </p:nvSpPr>
        <p:spPr>
          <a:xfrm>
            <a:off x="0" y="61245"/>
            <a:ext cx="8079581" cy="489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600" b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Clothes</a:t>
            </a:r>
            <a:endParaRPr lang="ko-KR" altLang="en-US" sz="3600" b="0" dirty="0">
              <a:ln>
                <a:solidFill>
                  <a:schemeClr val="accent1">
                    <a:alpha val="0"/>
                  </a:schemeClr>
                </a:solidFill>
              </a:ln>
              <a:latin typeface="Calibri" panose="020F0502020204030204" pitchFamily="34" charset="0"/>
              <a:ea typeface="Noto Sans Korean Light" pitchFamily="34" charset="-127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6258" t="3974" r="6102" b="1127"/>
          <a:stretch/>
        </p:blipFill>
        <p:spPr>
          <a:xfrm>
            <a:off x="160865" y="1032934"/>
            <a:ext cx="4038601" cy="43193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10389" t="31037" r="63717" b="42649"/>
          <a:stretch/>
        </p:blipFill>
        <p:spPr>
          <a:xfrm>
            <a:off x="4495800" y="1332090"/>
            <a:ext cx="4419600" cy="42559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29198" y="1484490"/>
            <a:ext cx="3268135" cy="136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6AED297-88B1-4498-96D5-5591461BB898}"/>
              </a:ext>
            </a:extLst>
          </p:cNvPr>
          <p:cNvSpPr txBox="1"/>
          <p:nvPr/>
        </p:nvSpPr>
        <p:spPr>
          <a:xfrm>
            <a:off x="6773333" y="2670718"/>
            <a:ext cx="237066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spc="-12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Materials</a:t>
            </a:r>
            <a:endParaRPr lang="en-US" altLang="ko-KR" sz="4400" b="1" spc="-120" dirty="0">
              <a:ln>
                <a:solidFill>
                  <a:schemeClr val="tx1">
                    <a:alpha val="0"/>
                  </a:schemeClr>
                </a:solidFill>
              </a:ln>
              <a:latin typeface="Calibri" panose="020F0502020204030204" pitchFamily="34" charset="0"/>
              <a:ea typeface="Noto Sans Korean Light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72087" y="0"/>
            <a:ext cx="871913" cy="526729"/>
          </a:xfrm>
        </p:spPr>
        <p:txBody>
          <a:bodyPr/>
          <a:lstStyle/>
          <a:p>
            <a:fld id="{6F9A7069-E4EB-46F7-AFC5-FD2FE2E11E50}" type="slidenum">
              <a:rPr lang="ko-KR" altLang="en-US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9</a:t>
            </a:fld>
            <a:endParaRPr lang="ko-KR" alt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:a16="http://schemas.microsoft.com/office/drawing/2014/main" xmlns="" id="{20E47F84-58A3-43FF-BA28-CFDF03ED2FC0}"/>
              </a:ext>
            </a:extLst>
          </p:cNvPr>
          <p:cNvSpPr txBox="1">
            <a:spLocks/>
          </p:cNvSpPr>
          <p:nvPr/>
        </p:nvSpPr>
        <p:spPr>
          <a:xfrm>
            <a:off x="0" y="61245"/>
            <a:ext cx="8079581" cy="489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Plant</a:t>
            </a:r>
            <a:r>
              <a:rPr lang="en-US" altLang="ko-KR" sz="2800" baseline="30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2</a:t>
            </a:r>
            <a:endParaRPr lang="ko-KR" altLang="en-US" sz="2800" b="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466" y="982133"/>
            <a:ext cx="7601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담액식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>
                <a:latin typeface="+mj-ea"/>
                <a:ea typeface="+mj-ea"/>
              </a:rPr>
              <a:t>물을 너무 많이 씀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 err="1">
                <a:latin typeface="+mj-ea"/>
                <a:ea typeface="+mj-ea"/>
              </a:rPr>
              <a:t>박막식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: pipe farm (</a:t>
            </a:r>
            <a:r>
              <a:rPr lang="ko-KR" altLang="en-US">
                <a:latin typeface="+mj-ea"/>
                <a:ea typeface="+mj-ea"/>
              </a:rPr>
              <a:t>물을 적게 쓰면서도 성장을 촉진 시킬 수 있는 방법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r>
              <a:rPr lang="ko-KR" altLang="en-US" dirty="0" err="1">
                <a:latin typeface="+mj-ea"/>
                <a:ea typeface="+mj-ea"/>
              </a:rPr>
              <a:t>분무식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>
                <a:latin typeface="+mj-ea"/>
                <a:ea typeface="+mj-ea"/>
              </a:rPr>
              <a:t>뿌리채소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2466" y="2060299"/>
            <a:ext cx="2738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스폰지는 검은색이 좋음 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농서남북 사이트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2466" y="3616868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+mj-ea"/>
              </a:rPr>
              <a:t>묵상자</a:t>
            </a:r>
            <a:r>
              <a:rPr lang="ko-KR" altLang="en-US" dirty="0">
                <a:latin typeface="+mj-ea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4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사용자 지정 1">
      <a:majorFont>
        <a:latin typeface="Calibri Light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메트로폴리탄</Template>
  <TotalTime>59352</TotalTime>
  <Words>221</Words>
  <Application>Microsoft Office PowerPoint</Application>
  <PresentationFormat>화면 슬라이드 쇼(4:3)</PresentationFormat>
  <Paragraphs>109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Noto Sans Korean Light</vt:lpstr>
      <vt:lpstr>맑은 고딕</vt:lpstr>
      <vt:lpstr>Arial</vt:lpstr>
      <vt:lpstr>Calibri</vt:lpstr>
      <vt:lpstr>Calibri Light</vt:lpstr>
      <vt:lpstr>메트로폴리탄</vt:lpstr>
      <vt:lpstr>Plant2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Youngeun Kim</dc:creator>
  <cp:lastModifiedBy>JaeHyeong</cp:lastModifiedBy>
  <cp:revision>1028</cp:revision>
  <cp:lastPrinted>2017-12-12T13:52:35Z</cp:lastPrinted>
  <dcterms:created xsi:type="dcterms:W3CDTF">2017-06-19T08:07:39Z</dcterms:created>
  <dcterms:modified xsi:type="dcterms:W3CDTF">2023-01-29T18:23:14Z</dcterms:modified>
</cp:coreProperties>
</file>