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6bc2d7e1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6bc2d7e1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6bc2d7e16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6bc2d7e16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e606caf8c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e606caf8c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6bc2d7e1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6bc2d7e1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e606caf8c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e606caf8c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6bc2d7e1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6bc2d7e1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6bc2d7e1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6bc2d7e1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6bc2d7e1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6bc2d7e1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e606caf8c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e606caf8c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e606caf8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e606caf8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has a bias towards larger number of cases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6bc2d7e1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6bc2d7e1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e606caf8c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e606caf8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28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of Undiagnosed Diabetes With Multiple Imputation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2491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 Park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548625" y="635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Tuned</a:t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825" y="3088220"/>
            <a:ext cx="27432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225" y="1443675"/>
            <a:ext cx="32004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2463" y="2354775"/>
            <a:ext cx="32004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9663" y="1037350"/>
            <a:ext cx="2286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548625" y="635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Adaboost, Gradient Boost, XGBoost, SVM ctd.</a:t>
            </a:r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812" y="1439675"/>
            <a:ext cx="22860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6824" y="3268475"/>
            <a:ext cx="22860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824" y="1594900"/>
            <a:ext cx="3657601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625" y="3268475"/>
            <a:ext cx="3657601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1675" y="1325200"/>
            <a:ext cx="22860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1686" y="3154000"/>
            <a:ext cx="22860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5450" y="1553800"/>
            <a:ext cx="3657601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4"/>
          <p:cNvSpPr txBox="1"/>
          <p:nvPr>
            <p:ph type="title"/>
          </p:nvPr>
        </p:nvSpPr>
        <p:spPr>
          <a:xfrm>
            <a:off x="548625" y="635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Adaboost, Gradient Boost, XGBoost, SVM ctd.</a:t>
            </a:r>
            <a:endParaRPr/>
          </a:p>
        </p:txBody>
      </p:sp>
      <p:pic>
        <p:nvPicPr>
          <p:cNvPr id="184" name="Google Shape;18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5450" y="3308475"/>
            <a:ext cx="36576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850025" y="1545475"/>
            <a:ext cx="76887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Medical examination data and sociodemographic data have imbalanced missing data distribution→ may be amplifying bias with imputation approaches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PCA may be telling of an inherent bias of medical examination collinearity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Medical examination records are only taken during mornings (sociodemographic data will be skewed)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Favor recall (or sensitivity) over precision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Accuracy is high but not the aim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Poor differentiation of diagnosed and </a:t>
            </a:r>
            <a:r>
              <a:rPr lang="en"/>
              <a:t>undiagnosed</a:t>
            </a:r>
            <a:r>
              <a:rPr lang="en"/>
              <a:t> diabetic case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Threshold of 0.25 do not detect diagnosed diabetes cases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Logistic Regression and Random Forest presented higher recall values at ~0.53% with Random Forest presenting overall higher F1 Score	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Adaboost, GradientBoost, XGBoost, SVM were very strong models at detecting diagnosed cases with a trade-off of lower detection of undiagnosed cases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However, overall detection of diabetes was higher than Forest and Tree models → </a:t>
            </a:r>
            <a:r>
              <a:rPr lang="en"/>
              <a:t>more practical for application in terms of  screening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SVM is final model → highest recall for detecting diabetic cases (diagnosed and undiagnosed)</a:t>
            </a:r>
            <a:endParaRPr/>
          </a:p>
        </p:txBody>
      </p:sp>
      <p:pic>
        <p:nvPicPr>
          <p:cNvPr id="191" name="Google Shape;1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4502" y="482625"/>
            <a:ext cx="1317100" cy="126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619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803650" y="1218000"/>
            <a:ext cx="81975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 = 29,902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Dependent: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Diabetes Status (0 = No diabetes/NoDx, 1 = Diabetes/NoDx, 2 = Diabetes/Dx)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Predictors: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Race, Age, Sex, Education, Citizenship, Veteran, alcohol, smoke, moderate physical activity, Systolic blood pressure, BUN, BMI, AST, ALT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361625" y="2724675"/>
            <a:ext cx="3375300" cy="805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Doctor has told you have diabetes?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1: Yes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2: No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5183825" y="2684375"/>
            <a:ext cx="3375300" cy="805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Diabetes (Medical Examination Data)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No: &lt; 6.5% Hemoglobin A1c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Yes: &gt;= 6.5% Hemoglobin A1c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6" name="Google Shape;96;p14"/>
          <p:cNvCxnSpPr>
            <a:endCxn id="97" idx="0"/>
          </p:cNvCxnSpPr>
          <p:nvPr/>
        </p:nvCxnSpPr>
        <p:spPr>
          <a:xfrm flipH="1">
            <a:off x="4500600" y="3489850"/>
            <a:ext cx="1330200" cy="4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4"/>
          <p:cNvCxnSpPr/>
          <p:nvPr/>
        </p:nvCxnSpPr>
        <p:spPr>
          <a:xfrm>
            <a:off x="3154400" y="3536150"/>
            <a:ext cx="1245600" cy="3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4"/>
          <p:cNvSpPr txBox="1"/>
          <p:nvPr/>
        </p:nvSpPr>
        <p:spPr>
          <a:xfrm>
            <a:off x="2551650" y="3921850"/>
            <a:ext cx="3897900" cy="1039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Diabetes Status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No Diabetes: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No diagnosis, &lt;6.5%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Dx Diabetes: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Yes diagnosis, &gt;= 6.5%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Undiagnosed Diabetes: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No diagnosis, &gt;= 6.5%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727650" y="619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and Missing Value Imputation</a:t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850" y="1308500"/>
            <a:ext cx="7936250" cy="35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566900" y="595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and Missing Value Imputation Ctd.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825" y="1595438"/>
            <a:ext cx="3705225" cy="2562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6"/>
          <p:cNvCxnSpPr/>
          <p:nvPr/>
        </p:nvCxnSpPr>
        <p:spPr>
          <a:xfrm>
            <a:off x="4517450" y="2695725"/>
            <a:ext cx="78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6"/>
          <p:cNvSpPr/>
          <p:nvPr/>
        </p:nvSpPr>
        <p:spPr>
          <a:xfrm>
            <a:off x="5256675" y="3117650"/>
            <a:ext cx="1687800" cy="74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5301050" y="1595450"/>
            <a:ext cx="28932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Baseline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No Diabetes    17202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Diabetes          1912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KNN Imputation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No Diabetes    27840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Diabetes          2062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MICE Imputation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No Diabetes 27811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Diabetes       2091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2925"/>
            <a:ext cx="4533394" cy="280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>
            <p:ph type="title"/>
          </p:nvPr>
        </p:nvSpPr>
        <p:spPr>
          <a:xfrm>
            <a:off x="566900" y="595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and Missing Value Imputation Ctd.</a:t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1994" y="1435325"/>
            <a:ext cx="4048840" cy="265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/>
          <p:nvPr/>
        </p:nvSpPr>
        <p:spPr>
          <a:xfrm>
            <a:off x="2792750" y="4015575"/>
            <a:ext cx="2832900" cy="11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2893225" y="3939375"/>
            <a:ext cx="54849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PCA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Train Test Split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Standardize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SMOTE with Training Data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Predict with testing data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3" name="Google Shape;123;p17"/>
          <p:cNvCxnSpPr/>
          <p:nvPr/>
        </p:nvCxnSpPr>
        <p:spPr>
          <a:xfrm>
            <a:off x="4058550" y="3723625"/>
            <a:ext cx="0" cy="3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727650" y="675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</a:t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25" y="1702500"/>
            <a:ext cx="3733800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26313"/>
            <a:ext cx="379095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949" y="1534038"/>
            <a:ext cx="2743200" cy="118872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>
            <p:ph type="title"/>
          </p:nvPr>
        </p:nvSpPr>
        <p:spPr>
          <a:xfrm>
            <a:off x="566900" y="595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550" y="2973875"/>
            <a:ext cx="27432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2280" y="1023150"/>
            <a:ext cx="2743200" cy="210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2280" y="3126275"/>
            <a:ext cx="2743200" cy="210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566900" y="595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938" y="1378475"/>
            <a:ext cx="2743201" cy="128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938" y="2906575"/>
            <a:ext cx="27432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99" y="793975"/>
            <a:ext cx="27432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0687" y="3079975"/>
            <a:ext cx="2743200" cy="210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725" y="1369963"/>
            <a:ext cx="27432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>
            <p:ph type="title"/>
          </p:nvPr>
        </p:nvSpPr>
        <p:spPr>
          <a:xfrm>
            <a:off x="566900" y="595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725" y="2981025"/>
            <a:ext cx="27432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7688" y="911596"/>
            <a:ext cx="2743200" cy="210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7712" y="2981021"/>
            <a:ext cx="2743200" cy="210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