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ec36b1ec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9ec36b1e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ec36b1ec_3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49ec36b1e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κ</a:t>
            </a:r>
            <a:r>
              <a:rPr lang="en">
                <a:solidFill>
                  <a:schemeClr val="dk1"/>
                </a:solidFill>
              </a:rPr>
              <a:t> statistics were conducted to analyze Cohen’s Kappa and overall percent agreement between results of FRS and PROCAM measuring CVD risk in non-CVD populations to observe whether both scales would provide comparable results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ec36b1ec_3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49ec36b1e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ec36b1ec_4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ec36b1e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ec36b1ec_4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ec36b1ec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ec36b1ec_4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ec36b1ec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ec36b1ec_4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ec36b1ec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ec36b1ec_4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ec36b1ec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ec36b1e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ec36b1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9ec36b1ec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9ec36b1e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ec36b1ec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ec36b1e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9ec36b1ec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9ec36b1e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e56c55a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e56c55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ec36b1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ec36b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</a:pPr>
            <a:r>
              <a:rPr lang="en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“Has a doctor or other health professional ever told you that you had (CHD, CHF, Stroke, Angina, MI, or HTN?”</a:t>
            </a:r>
            <a:endParaRPr sz="2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ec36b1ec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49ec36b1e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hyperlink" Target="http://wonder.cdc.gov/ucd-icd10.html" TargetMode="External"/><Relationship Id="rId5" Type="http://schemas.openxmlformats.org/officeDocument/2006/relationships/hyperlink" Target="https://wwwn.cdc.gov/Nchs/Nhanes/2015-2016/DEMO_I.ht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Framingham Risk Score and PROCAM Reliability/ Validity </a:t>
            </a:r>
            <a:r>
              <a:rPr lang="en" sz="3600"/>
              <a:t>Assessment</a:t>
            </a:r>
            <a:r>
              <a:rPr lang="en" sz="3600"/>
              <a:t> using NHANES (2011-2016)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Risk Scoring System for PROCAM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327718" y="4364866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Barlow"/>
              <a:buChar char="▪"/>
            </a:pPr>
            <a:r>
              <a:rPr lang="en" sz="1400"/>
              <a:t>Low CVD Risk: &lt;10%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Moderate CVD Risk: 10-19%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High CVD Risk: </a:t>
            </a:r>
            <a:r>
              <a:rPr lang="en" sz="1400">
                <a:solidFill>
                  <a:schemeClr val="dk1"/>
                </a:solidFill>
              </a:rPr>
              <a:t>≥</a:t>
            </a:r>
            <a:r>
              <a:rPr lang="en" sz="1400"/>
              <a:t>20%</a:t>
            </a:r>
            <a:endParaRPr sz="14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1605900" y="4208150"/>
            <a:ext cx="53538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Assmann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et. al, 2002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25" y="1395800"/>
            <a:ext cx="1779100" cy="28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5754875" y="4140138"/>
            <a:ext cx="53538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Assmann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et. al, 2002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625" y="1356900"/>
            <a:ext cx="1956811" cy="285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0" l="13582" r="18200" t="0"/>
          <a:stretch/>
        </p:blipFill>
        <p:spPr>
          <a:xfrm>
            <a:off x="5688000" y="1428775"/>
            <a:ext cx="1439001" cy="26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5750" y="1708625"/>
            <a:ext cx="1177600" cy="24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8196801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1619425" y="1200177"/>
            <a:ext cx="70857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Chi-square was conducted between CVD and sociodemographic/ clinical variables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Internal consistency →  FRS and PROCAM assessed through Cronbach’s Alpha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Construct Validity → Pearson’s p</a:t>
            </a:r>
            <a:r>
              <a:rPr lang="en" sz="1400"/>
              <a:t>airwise</a:t>
            </a:r>
            <a:r>
              <a:rPr lang="en" sz="1400"/>
              <a:t> correlation between CVD individual items for both FRS and PROCAM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Criterion Validity → Logistic regression between CVD and individual items for both FRS and PROCAM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Chi-Square</a:t>
            </a:r>
            <a:r>
              <a:rPr lang="en" sz="1400"/>
              <a:t> used to assess reliability between scale results on detecting CVD risk in non-CVD risk population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Evaluating absolute agreement between FRS and PROCAM in measuring CVD risk →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κ</a:t>
            </a:r>
            <a:r>
              <a:rPr lang="en" sz="1400">
                <a:solidFill>
                  <a:schemeClr val="dk1"/>
                </a:solidFill>
              </a:rPr>
              <a:t> statistics (Cohen’s Kappa, Percent overall agreement)</a:t>
            </a:r>
            <a:endParaRPr sz="1400"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 - Criterion Validity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625" y="2012500"/>
            <a:ext cx="3523325" cy="2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350" y="2012500"/>
            <a:ext cx="32956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1431150" y="1704525"/>
            <a:ext cx="301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Framingham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157350" y="1704525"/>
            <a:ext cx="17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PROCAM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cont.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576275" y="1595775"/>
            <a:ext cx="34824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Framingham</a:t>
            </a:r>
            <a:endParaRPr/>
          </a:p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5268075" y="1582575"/>
            <a:ext cx="34824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PROCAM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75" y="1953375"/>
            <a:ext cx="327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275" y="1962150"/>
            <a:ext cx="3257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038" y="3170575"/>
            <a:ext cx="32480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425" y="3018175"/>
            <a:ext cx="3248025" cy="93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7428" y="3882951"/>
            <a:ext cx="3248025" cy="1095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Results - cont.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1576275" y="1652775"/>
            <a:ext cx="3482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Framingham</a:t>
            </a:r>
            <a:endParaRPr/>
          </a:p>
        </p:txBody>
      </p:sp>
      <p:sp>
        <p:nvSpPr>
          <p:cNvPr id="210" name="Google Shape;210;p27"/>
          <p:cNvSpPr txBox="1"/>
          <p:nvPr>
            <p:ph idx="2" type="body"/>
          </p:nvPr>
        </p:nvSpPr>
        <p:spPr>
          <a:xfrm>
            <a:off x="5268075" y="1652775"/>
            <a:ext cx="3482400" cy="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75" y="1984775"/>
            <a:ext cx="3482400" cy="130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275" y="1970175"/>
            <a:ext cx="3482400" cy="135999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cont.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597775" y="1701900"/>
            <a:ext cx="34824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Framingham</a:t>
            </a:r>
            <a:endParaRPr/>
          </a:p>
        </p:txBody>
      </p:sp>
      <p:sp>
        <p:nvSpPr>
          <p:cNvPr id="221" name="Google Shape;221;p28"/>
          <p:cNvSpPr txBox="1"/>
          <p:nvPr>
            <p:ph idx="2" type="body"/>
          </p:nvPr>
        </p:nvSpPr>
        <p:spPr>
          <a:xfrm>
            <a:off x="5344275" y="1701900"/>
            <a:ext cx="34824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PROCAM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75" y="2068500"/>
            <a:ext cx="3482400" cy="190317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175" y="2068500"/>
            <a:ext cx="3879000" cy="146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Construct Validity</a:t>
            </a:r>
            <a:endParaRPr/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576275" y="1854300"/>
            <a:ext cx="34824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Framingham</a:t>
            </a:r>
            <a:endParaRPr/>
          </a:p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5572875" y="1854300"/>
            <a:ext cx="34824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PROCAM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875" y="2172475"/>
            <a:ext cx="3260394" cy="21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775" y="2200250"/>
            <a:ext cx="3549301" cy="2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Results: </a:t>
            </a:r>
            <a:endParaRPr/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576275" y="1854300"/>
            <a:ext cx="3482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Framingham: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0.318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PROCAM: 0.22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576275" y="1452650"/>
            <a:ext cx="51435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Reliability - Cronbach’s alpha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652475" y="2791200"/>
            <a:ext cx="5143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Kappa - Agreement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Cohen kappa: 0.13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Overall agreement: 0.74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556325" y="1349152"/>
            <a:ext cx="70857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/>
              <a:t>74% and Cohen’s kappa was 13%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/>
              <a:t>Kappa results indicates FRS is more </a:t>
            </a:r>
            <a:r>
              <a:rPr lang="en"/>
              <a:t>reliable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/>
              <a:t>Our results was similar to the “Cardiovascular risk assessment in HIV-infected male patients: a comparison of Framingham and PROCAM”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(Mateja Pirs, 2014)</a:t>
            </a:r>
            <a:endParaRPr sz="2400"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361100" y="1427150"/>
            <a:ext cx="7782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Cardiovascular disease (CVD) leading cause of death in US (1 in 4 deaths)</a:t>
            </a:r>
            <a:r>
              <a:rPr baseline="30000"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Major risk factors: age, sex, smoking, hypertension, cholesterol, LDL-C, HDL-C, &amp; diabetes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Other risk factors: obesity, family history of premature coronary heart disease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Identify “high-risk”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Numerous multivariable risk assessments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Barlow"/>
              <a:buChar char="▪"/>
            </a:pPr>
            <a:r>
              <a:rPr lang="en" sz="18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Framingham 10-year CVD risk score vs. PROCAM</a:t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196801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PROCAM </a:t>
            </a:r>
            <a:r>
              <a:rPr lang="en"/>
              <a:t>Failed</a:t>
            </a:r>
            <a:r>
              <a:rPr lang="en"/>
              <a:t> 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Weighted Aged Differently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FRS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/>
              <a:t>65 - 69 years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/>
              <a:t>70 - 74 years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/>
              <a:t>75 - 80 years</a:t>
            </a:r>
            <a:endParaRPr sz="2400"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5187775" y="2115750"/>
            <a:ext cx="31998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arlow"/>
              <a:buChar char="●"/>
            </a:pPr>
            <a:r>
              <a:rPr lang="en" sz="2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PROCAM </a:t>
            </a:r>
            <a:endParaRPr sz="2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"/>
              <a:buChar char="○"/>
            </a:pPr>
            <a:r>
              <a:rPr lang="en" sz="2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60</a:t>
            </a:r>
            <a:r>
              <a:rPr lang="en" sz="2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- 65 years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/>
              <a:t>PROCAM: Low BP and medicated hypertensive participants having similar scores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/>
              <a:t>Diabetes diagnosis is based on self-report</a:t>
            </a:r>
            <a:endParaRPr sz="2400"/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Limitations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females in our study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NHANES only obtained fasting blood glucose from those who participated in the morning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Cross-sectional study, so it was difficult to determine the validity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Criteria available in NHANES for CVD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NHANES          American population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3356550" y="4070450"/>
            <a:ext cx="471000" cy="21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556325" y="1349152"/>
            <a:ext cx="70857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CDC, NCHS. Underlying Cause of Death 1999-2013 on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CDC WONDER Online Database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released 2015. Data are from the Multiple Cause of Death Files, 1999-2013, as compiled from data provided by the 57 vital statistics jurisdictions through the Vital Statistics Cooperative Program. Accessed Feb. 3, 2015.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Wilson PWF, D’Agostino RB, Levy D, Belanger AM, Silbershatz H, Kannel WB. Prediction of Coronary Heart Disease Using Risk Factor Categories. CIRCULATION. 1998;(18):1837. http://proxy.library.nyu.edu/login?url=http://search.ebscohost.com/login.aspx?direct=true&amp;db=edsbl&amp;AN=RN043919581&amp;site=eds-live. Accessed December 12, 2018.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Agostino RB, Vasan RS, Pencina MJ, et al. General Cardiovascular Risk Profile for Use in Primary Care: The Framingham Heart Study. CIRCULATION. 2008;(6):743. http://proxy.library.nyu.edu/login?url=http://search.ebscohost.com/login.aspx?direct=true&amp;db=edsbl&amp;AN=RN224474773&amp;site=eds-live. Accessed December 12, 2018.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Assmann G, Cullen P, Schulte H. Simple Scoring Scheme for Calculating the Risk of Acute Coronary Events Based on the 10-Year Follow-Up of the.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Circulation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2002;105:310-315. doi:10.1161/hc0302.102575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Centers for Disease Control and Prevention (CDC). National Center for Health Statistics (NCHS). National Health and Nutrition Examination Survey Data. Hyattsville, MD: U.S. Department of Health and Human Services, Centers for Disease Control and Prevention, 2015-2016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https://wwwn.cdc.gov/Nchs/Nhanes/2015-2016/DEMO_I.htm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Pirs M, Jug B, Eržen B, et al. Cardiovascular risk assessment in HIV-infected male patients: A comparison of Framingham, SCORE, PROCAM and DAD risk equations. Acta Dermatovenerologica Alpina, Pannonica Adriat. 2014;23(3):43-47. doi:10.15570/actaapa.2014.11.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</a:pPr>
            <a:r>
              <a:rPr b="1" i="0" lang="en" sz="9600" u="none" cap="none" strike="noStrike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THANKS!</a:t>
            </a:r>
            <a:endParaRPr b="1" i="0" sz="9600" u="none" cap="none" strike="noStrike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5" name="Google Shape;295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None/>
            </a:pPr>
            <a:r>
              <a:rPr b="1" i="0" lang="en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0" i="0" sz="2600" u="none" cap="none" strike="noStrike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1773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Framingham 10-year CVD risk score (FRS)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67175"/>
            <a:ext cx="7174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First model developed to predict CHD in Framingham Heart Study sample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Variables : age, diabetes, smoking, blood pressure, cholesterol, LDL cholesterol </a:t>
            </a:r>
            <a:r>
              <a:rPr baseline="3000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New model: 10-year risk of CVD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Variables: </a:t>
            </a:r>
            <a:r>
              <a:rPr lang="en"/>
              <a:t>age, total cholesterol, HDL cholesterol, systolic blood pressure,</a:t>
            </a:r>
            <a:r>
              <a:rPr lang="en"/>
              <a:t> antihypertensive medication use, current smoking status, diabetes status </a:t>
            </a:r>
            <a:r>
              <a:rPr baseline="3000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819677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Prospective Cardiovascular Münster Study (PROCAM) , </a:t>
            </a:r>
            <a:r>
              <a:rPr lang="en">
                <a:solidFill>
                  <a:schemeClr val="lt1"/>
                </a:solidFill>
              </a:rPr>
              <a:t>10-year CVD risk score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576275" y="1367175"/>
            <a:ext cx="7174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Point-scoring scheme developed in Germany </a:t>
            </a:r>
            <a:r>
              <a:rPr baseline="3000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Men aged 35-65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Considers acute CHD event an endpoint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V</a:t>
            </a:r>
            <a:r>
              <a:rPr lang="en"/>
              <a:t>ariables : age, smoking, LDL cholesterol, HDL cholesterol, </a:t>
            </a:r>
            <a:r>
              <a:rPr b="1" lang="en"/>
              <a:t>triglycerides</a:t>
            </a:r>
            <a:r>
              <a:rPr lang="en"/>
              <a:t>, systolic blood pressure, diabetes mellitus, and </a:t>
            </a:r>
            <a:r>
              <a:rPr b="1" lang="en"/>
              <a:t>family history of coronary heart disease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19677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Study, Measure Design &amp; Statistical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Source and Study Design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556325" y="1120552"/>
            <a:ext cx="70857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National Health and Nutritional Examination Survey 2011-2016 </a:t>
            </a:r>
            <a:r>
              <a:rPr baseline="30000" lang="en" sz="2200"/>
              <a:t>5</a:t>
            </a:r>
            <a:endParaRPr baseline="30000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Stratified multi-stage sampling design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Data Collection: Interviews, physical examination and lab tests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Participants from 3 cycles were merged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Exclusion criteria: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Females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&lt; 30 Years Old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n=14,124</a:t>
            </a:r>
            <a:endParaRPr sz="2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177351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Measurement of CVD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56331" y="11205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CVD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Coronary Heart Disease (CHD)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Congestive Heart Failure (CHF)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Stroke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Angina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Myocardial Infarction (MI)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Hypertension (HTN)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Dichotomized: Yes, if ever had a CVD condition/ Never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Questionnaire Data</a:t>
            </a:r>
            <a:endParaRPr sz="22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19677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CVD Risk Factors of FRS and PROCAM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576275" y="1062375"/>
            <a:ext cx="34824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en" sz="1800"/>
              <a:t>FRS</a:t>
            </a:r>
            <a:endParaRPr b="1" sz="18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Age (Years)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30-80 (5-year Interval)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HDL-c (</a:t>
            </a:r>
            <a:r>
              <a:rPr lang="en" sz="1200">
                <a:solidFill>
                  <a:schemeClr val="dk1"/>
                </a:solidFill>
              </a:rPr>
              <a:t>mg/dL)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&lt;35, 35-44, 45-49, 50-59, ≥60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Total Cholesterol (</a:t>
            </a:r>
            <a:r>
              <a:rPr lang="en" sz="1200">
                <a:solidFill>
                  <a:schemeClr val="dk1"/>
                </a:solidFill>
              </a:rPr>
              <a:t>mg/dL)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&lt;160, 160-199, 200-239, 240-279, ≥280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SBP (mmHg)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Treated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Untreated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&lt;120, 120-129, 130-139, 140-159, ≥160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Smoking Status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Self-Reported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>
                <a:solidFill>
                  <a:schemeClr val="dk1"/>
                </a:solidFill>
              </a:rPr>
              <a:t>Fasting blood glucose levels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Diabetic: ≥126 mg/dL or hypoglycemic agent usage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Non-Diabetic: &lt;126 mg/dL or no hypoglycemic agent usage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5268075" y="1062375"/>
            <a:ext cx="34824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en" sz="1800"/>
              <a:t>PROCAM</a:t>
            </a:r>
            <a:endParaRPr b="1" sz="18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Age (Years)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35-65 (5-year Interval)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HDL-c (mg/dL)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&lt;35, 35-44, 45-49, 50-59, ≥60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LDL-c (mg/dL)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&lt;100, 100-129, 130-159, 160-189, ≥190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Triglycerides (mg/dL)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&lt;100, 100-149, 150-199, ≥200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SBP (mmHg)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chemeClr val="dk1"/>
                </a:solidFill>
              </a:rPr>
              <a:t>&lt;120, 120-129, 130-139, 140-159, ≥160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Smoking Status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Self-Reported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Diabetes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Self-Reported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Familial History of Myocardial Infarction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Self-Reported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20"/>
          <p:cNvSpPr/>
          <p:nvPr/>
        </p:nvSpPr>
        <p:spPr>
          <a:xfrm>
            <a:off x="819677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Risk Scoring System for FRS 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27718" y="4364866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Barlow"/>
              <a:buChar char="▪"/>
            </a:pPr>
            <a:r>
              <a:rPr lang="en" sz="1400"/>
              <a:t>Low CVD Risk: &lt;10%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Moderate CVD Risk: 10-19%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High CVD Risk: </a:t>
            </a:r>
            <a:r>
              <a:rPr lang="en" sz="1400">
                <a:solidFill>
                  <a:schemeClr val="dk1"/>
                </a:solidFill>
              </a:rPr>
              <a:t>≥</a:t>
            </a:r>
            <a:r>
              <a:rPr lang="en" sz="1400"/>
              <a:t>20%</a:t>
            </a:r>
            <a:endParaRPr sz="14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2075" l="0" r="0" t="0"/>
          <a:stretch/>
        </p:blipFill>
        <p:spPr>
          <a:xfrm>
            <a:off x="1509700" y="1350175"/>
            <a:ext cx="5389923" cy="28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16982" r="16603" t="0"/>
          <a:stretch/>
        </p:blipFill>
        <p:spPr>
          <a:xfrm>
            <a:off x="7038337" y="1350175"/>
            <a:ext cx="1603687" cy="31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1469775" y="4170825"/>
            <a:ext cx="53538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 Agostino et. al, 2008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038325" y="4389375"/>
            <a:ext cx="53538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 Agostino et. al, 2008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8196801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