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 b="def" i="def"/>
      <a:tcStyle>
        <a:tcBdr/>
        <a:fill>
          <a:solidFill>
            <a:srgbClr val="3B749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635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635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2">
              <a:satOff val="-5186"/>
              <a:lumOff val="-1238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satOff val="-5186"/>
              <a:lumOff val="-2840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chemeClr val="accent2">
            <a:satOff val="44164"/>
            <a:lumOff val="14231"/>
          </a:schemeClr>
        </a:fontRef>
        <a:schemeClr val="accent2">
          <a:satOff val="44164"/>
          <a:lumOff val="14231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60400" y="4292600"/>
            <a:ext cx="11684000" cy="2222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660400" y="3416300"/>
            <a:ext cx="11684000" cy="8890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/>
          <p:nvPr>
            <p:ph type="pic" sz="half" idx="21"/>
          </p:nvPr>
        </p:nvSpPr>
        <p:spPr>
          <a:xfrm>
            <a:off x="6300089" y="4564106"/>
            <a:ext cx="7556501" cy="52247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Image"/>
          <p:cNvSpPr/>
          <p:nvPr>
            <p:ph type="pic" sz="half" idx="22"/>
          </p:nvPr>
        </p:nvSpPr>
        <p:spPr>
          <a:xfrm>
            <a:off x="6502400" y="-881415"/>
            <a:ext cx="6821383" cy="68278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Image"/>
          <p:cNvSpPr/>
          <p:nvPr>
            <p:ph type="pic" idx="23"/>
          </p:nvPr>
        </p:nvSpPr>
        <p:spPr>
          <a:xfrm>
            <a:off x="-2540000" y="-114300"/>
            <a:ext cx="9182100" cy="9969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hnny Appleseed"/>
          <p:cNvSpPr/>
          <p:nvPr>
            <p:ph type="body" sz="quarter" idx="21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4" name="“Type a quote here.”"/>
          <p:cNvSpPr/>
          <p:nvPr>
            <p:ph type="body" sz="quarter" idx="22"/>
          </p:nvPr>
        </p:nvSpPr>
        <p:spPr>
          <a:xfrm>
            <a:off x="1270000" y="424815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–Johnny Appleseed"/>
          <p:cNvSpPr/>
          <p:nvPr>
            <p:ph type="body" sz="quarter" idx="21"/>
          </p:nvPr>
        </p:nvSpPr>
        <p:spPr>
          <a:xfrm>
            <a:off x="1270000" y="29591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13" name="“Type a quote here.”"/>
          <p:cNvSpPr/>
          <p:nvPr>
            <p:ph type="body" sz="quarter" idx="22"/>
          </p:nvPr>
        </p:nvSpPr>
        <p:spPr>
          <a:xfrm>
            <a:off x="1270000" y="134620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4" name="Image"/>
          <p:cNvSpPr/>
          <p:nvPr>
            <p:ph type="pic" idx="23"/>
          </p:nvPr>
        </p:nvSpPr>
        <p:spPr>
          <a:xfrm>
            <a:off x="0" y="3570816"/>
            <a:ext cx="13128426" cy="7150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mage"/>
          <p:cNvSpPr/>
          <p:nvPr>
            <p:ph type="pic" idx="21"/>
          </p:nvPr>
        </p:nvSpPr>
        <p:spPr>
          <a:xfrm>
            <a:off x="-594281" y="-25301"/>
            <a:ext cx="14181306" cy="980536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-594281" y="-25301"/>
            <a:ext cx="14181306" cy="980536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mage"/>
          <p:cNvSpPr/>
          <p:nvPr>
            <p:ph type="pic" idx="21"/>
          </p:nvPr>
        </p:nvSpPr>
        <p:spPr>
          <a:xfrm>
            <a:off x="-63500" y="2667000"/>
            <a:ext cx="13119100" cy="714502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660400" y="3759200"/>
            <a:ext cx="11684000" cy="2222500"/>
          </a:xfrm>
          <a:prstGeom prst="rect">
            <a:avLst/>
          </a:prstGeom>
        </p:spPr>
        <p:txBody>
          <a:bodyPr anchor="ctr"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Image"/>
          <p:cNvSpPr/>
          <p:nvPr>
            <p:ph type="pic" idx="21"/>
          </p:nvPr>
        </p:nvSpPr>
        <p:spPr>
          <a:xfrm>
            <a:off x="4864100" y="-38100"/>
            <a:ext cx="9782402" cy="979447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xfrm>
            <a:off x="546100" y="4305300"/>
            <a:ext cx="5410200" cy="2984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546100" y="3429000"/>
            <a:ext cx="5410200" cy="889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Image"/>
          <p:cNvSpPr/>
          <p:nvPr>
            <p:ph type="pic" idx="21"/>
          </p:nvPr>
        </p:nvSpPr>
        <p:spPr>
          <a:xfrm>
            <a:off x="4864100" y="-38100"/>
            <a:ext cx="9782402" cy="979447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660400" y="609600"/>
            <a:ext cx="5080000" cy="1854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half" idx="1"/>
          </p:nvPr>
        </p:nvSpPr>
        <p:spPr>
          <a:xfrm>
            <a:off x="660400" y="2819400"/>
            <a:ext cx="5080000" cy="60579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3200"/>
              </a:spcBef>
              <a:defRPr sz="3000"/>
            </a:lvl1pPr>
            <a:lvl2pPr marL="787400" indent="-393700">
              <a:spcBef>
                <a:spcPts val="3200"/>
              </a:spcBef>
              <a:defRPr sz="3000"/>
            </a:lvl2pPr>
            <a:lvl3pPr marL="1181100" indent="-393700">
              <a:spcBef>
                <a:spcPts val="3200"/>
              </a:spcBef>
              <a:defRPr sz="3000"/>
            </a:lvl3pPr>
            <a:lvl4pPr marL="1574800" indent="-393700">
              <a:spcBef>
                <a:spcPts val="3200"/>
              </a:spcBef>
              <a:defRPr sz="3000"/>
            </a:lvl4pPr>
            <a:lvl5pPr marL="1968500" indent="-393700">
              <a:spcBef>
                <a:spcPts val="320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/>
          <p:nvPr>
            <p:ph type="body" idx="1"/>
          </p:nvPr>
        </p:nvSpPr>
        <p:spPr>
          <a:xfrm>
            <a:off x="660400" y="1511300"/>
            <a:ext cx="11684000" cy="6718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60400" y="609600"/>
            <a:ext cx="11684000" cy="142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0400" y="2019300"/>
            <a:ext cx="11684000" cy="671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897" y="9258300"/>
            <a:ext cx="352045" cy="4191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4699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9398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14097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18796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23495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28194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32893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37592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42291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Relationship Id="rId3" Type="http://schemas.openxmlformats.org/officeDocument/2006/relationships/hyperlink" Target="http://pushshift.io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7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hyperlink" Target="https://www.specrom.com/reddit-wordcloud-generator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hyperlink" Target="http://pushshift.io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Relationship Id="rId3" Type="http://schemas.openxmlformats.org/officeDocument/2006/relationships/hyperlink" Target="http://pushshift.io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dogecoinbackground.jpeg" descr="dogecoinbackground.jpe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2500" t="0" r="12500" b="0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40" name="Reddit Sentiments"/>
          <p:cNvSpPr txBox="1"/>
          <p:nvPr>
            <p:ph type="title"/>
          </p:nvPr>
        </p:nvSpPr>
        <p:spPr>
          <a:xfrm>
            <a:off x="558800" y="1009650"/>
            <a:ext cx="11684000" cy="1460500"/>
          </a:xfrm>
          <a:prstGeom prst="rect">
            <a:avLst/>
          </a:prstGeom>
        </p:spPr>
        <p:txBody>
          <a:bodyPr/>
          <a:lstStyle/>
          <a:p>
            <a:pPr/>
            <a:r>
              <a:t>Reddit Sentiments</a:t>
            </a:r>
          </a:p>
        </p:txBody>
      </p:sp>
      <p:sp>
        <p:nvSpPr>
          <p:cNvPr id="141" name="Ciara Spencer, Matthew Padgett, Alex Goldstein, Danielle White"/>
          <p:cNvSpPr txBox="1"/>
          <p:nvPr>
            <p:ph type="body" sz="quarter" idx="1"/>
          </p:nvPr>
        </p:nvSpPr>
        <p:spPr>
          <a:xfrm>
            <a:off x="381000" y="2159000"/>
            <a:ext cx="11684000" cy="508000"/>
          </a:xfrm>
          <a:prstGeom prst="rect">
            <a:avLst/>
          </a:prstGeom>
        </p:spPr>
        <p:txBody>
          <a:bodyPr/>
          <a:lstStyle>
            <a:lvl1pPr defTabSz="490727">
              <a:defRPr spc="322" sz="2016"/>
            </a:lvl1pPr>
          </a:lstStyle>
          <a:p>
            <a:pPr/>
            <a:r>
              <a:t>Ciara Spencer, Matthew Padgett, Alex Goldstein, Danielle White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Missing thread extraction in PRAW"/>
          <p:cNvSpPr txBox="1"/>
          <p:nvPr/>
        </p:nvSpPr>
        <p:spPr>
          <a:xfrm>
            <a:off x="1198536" y="557086"/>
            <a:ext cx="790346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Missing thread extraction in PRAW</a:t>
            </a:r>
          </a:p>
        </p:txBody>
      </p:sp>
      <p:pic>
        <p:nvPicPr>
          <p:cNvPr id="174" name="Screen Shot 2021-05-04 at 3.47.54 PM.png" descr="Screen Shot 2021-05-04 at 3.47.5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9260" y="2349559"/>
            <a:ext cx="10363201" cy="661670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23 missing threads from pushshift.io (PSAW)"/>
          <p:cNvSpPr txBox="1"/>
          <p:nvPr/>
        </p:nvSpPr>
        <p:spPr>
          <a:xfrm>
            <a:off x="1189593" y="1593022"/>
            <a:ext cx="603748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23 missing threads from </a:t>
            </a:r>
            <a:r>
              <a:rPr u="sng">
                <a:hlinkClick r:id="rId3" invalidUrl="" action="" tgtFrame="" tooltip="" history="1" highlightClick="0" endSnd="0"/>
              </a:rPr>
              <a:t>pushshift.io</a:t>
            </a:r>
            <a:r>
              <a:t> (PSAW)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creen Shot 2021-05-04 at 3.46.14 PM.png" descr="Screen Shot 2021-05-04 at 3.46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3797" y="1320800"/>
            <a:ext cx="10287001" cy="812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Total Comment Extraction"/>
          <p:cNvSpPr txBox="1"/>
          <p:nvPr/>
        </p:nvSpPr>
        <p:spPr>
          <a:xfrm>
            <a:off x="769280" y="283621"/>
            <a:ext cx="599694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Total Comment Extraction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VA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creen Shot 2021-05-04 at 3.46.34 PM.png" descr="Screen Shot 2021-05-04 at 3.46.3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908" y="1222980"/>
            <a:ext cx="9804365" cy="5052556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VADER instance scoring through all comments"/>
          <p:cNvSpPr txBox="1"/>
          <p:nvPr/>
        </p:nvSpPr>
        <p:spPr>
          <a:xfrm>
            <a:off x="981336" y="6695031"/>
            <a:ext cx="9937509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VADER instance scoring through all comments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creen Shot 2021-05-04 at 3.47.07 PM.png" descr="Screen Shot 2021-05-04 at 3.47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500" y="926745"/>
            <a:ext cx="10337800" cy="3594101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Polarity Scoring"/>
          <p:cNvSpPr txBox="1"/>
          <p:nvPr/>
        </p:nvSpPr>
        <p:spPr>
          <a:xfrm>
            <a:off x="1330764" y="5023679"/>
            <a:ext cx="1034327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Polarity Scoring</a:t>
            </a:r>
          </a:p>
        </p:txBody>
      </p:sp>
      <p:sp>
        <p:nvSpPr>
          <p:cNvPr id="187" name="Comment Rating (Positive, Neutral, Negative) based on Polarity Score"/>
          <p:cNvSpPr txBox="1"/>
          <p:nvPr/>
        </p:nvSpPr>
        <p:spPr>
          <a:xfrm>
            <a:off x="1330764" y="6004427"/>
            <a:ext cx="1034327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Comment Rating (Positive, Neutral, Negative) based on Polarity Score</a:t>
            </a:r>
          </a:p>
        </p:txBody>
      </p:sp>
      <p:sp>
        <p:nvSpPr>
          <p:cNvPr id="188" name="Polarity Score unique to Social Media sentiment, based on comment intensity. Much like bag-of-words, etc. incorporates booster dictionary  unique lexicon scores for emoji, slang, comment sentiment."/>
          <p:cNvSpPr txBox="1"/>
          <p:nvPr/>
        </p:nvSpPr>
        <p:spPr>
          <a:xfrm>
            <a:off x="1330764" y="6746988"/>
            <a:ext cx="10343272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Polarity Score unique to Social Media sentiment, based on comment intensity. Much like bag-of-words, etc. incorporates booster dictionary  unique lexicon scores for emoji, slang, comment sentiment.</a:t>
            </a:r>
          </a:p>
        </p:txBody>
      </p:sp>
      <p:sp>
        <p:nvSpPr>
          <p:cNvPr id="189" name="Compared to other models giving sentiment scores on a plain -1, 0 , 1 - negative, neutral, positive, respectively"/>
          <p:cNvSpPr txBox="1"/>
          <p:nvPr/>
        </p:nvSpPr>
        <p:spPr>
          <a:xfrm>
            <a:off x="1330764" y="8327751"/>
            <a:ext cx="10343272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Compared to other models giving sentiment scores on a plain -1, 0 , 1 - negative, neutral, positive, respectively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creen Shot 2021-05-04 at 5.57.20 PM.png" descr="Screen Shot 2021-05-04 at 5.57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8542" y="2583163"/>
            <a:ext cx="10649999" cy="6091378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Full Comment Scores"/>
          <p:cNvSpPr txBox="1"/>
          <p:nvPr/>
        </p:nvSpPr>
        <p:spPr>
          <a:xfrm>
            <a:off x="1239878" y="1255940"/>
            <a:ext cx="493420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Full Comment Scores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creen Shot 2021-05-04 at 3.54.10 PM.png" descr="Screen Shot 2021-05-04 at 3.54.1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1096" y="2710570"/>
            <a:ext cx="10962608" cy="5536255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Grouped Scores by hour on mean average"/>
          <p:cNvSpPr txBox="1"/>
          <p:nvPr/>
        </p:nvSpPr>
        <p:spPr>
          <a:xfrm>
            <a:off x="1074494" y="1529405"/>
            <a:ext cx="967079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Grouped Scores by hour on mean average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ombined hourly scores with hourly crypto price"/>
          <p:cNvSpPr txBox="1"/>
          <p:nvPr>
            <p:ph type="title"/>
          </p:nvPr>
        </p:nvSpPr>
        <p:spPr>
          <a:xfrm>
            <a:off x="660400" y="609600"/>
            <a:ext cx="11341255" cy="1380675"/>
          </a:xfrm>
          <a:prstGeom prst="rect">
            <a:avLst/>
          </a:prstGeom>
        </p:spPr>
        <p:txBody>
          <a:bodyPr/>
          <a:lstStyle>
            <a:lvl1pPr defTabSz="473201">
              <a:defRPr spc="583" sz="3645"/>
            </a:lvl1pPr>
          </a:lstStyle>
          <a:p>
            <a:pPr/>
            <a:r>
              <a:t>Combined hourly scores with hourly crypto price </a:t>
            </a:r>
          </a:p>
        </p:txBody>
      </p:sp>
      <p:pic>
        <p:nvPicPr>
          <p:cNvPr id="198" name="Screen Shot 2021-05-04 at 3.58.49 PM.png" descr="Screen Shot 2021-05-04 at 3.58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4933" y="3675733"/>
            <a:ext cx="10337801" cy="4686301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Hourly crypto price from coingecko API:  https://www.coingecko.com/en/api"/>
          <p:cNvSpPr txBox="1"/>
          <p:nvPr/>
        </p:nvSpPr>
        <p:spPr>
          <a:xfrm>
            <a:off x="713485" y="2432953"/>
            <a:ext cx="10540696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sz="2400"/>
              <a:t>Hourly crypto price from coingecko API:  https://www.coingecko.com/en/api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RYPTO PRICE SENTIMENT CHARTS"/>
          <p:cNvSpPr txBox="1"/>
          <p:nvPr/>
        </p:nvSpPr>
        <p:spPr>
          <a:xfrm>
            <a:off x="3056670" y="4127500"/>
            <a:ext cx="6597333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CRYPTO PRICE SENTIMENT CHARTS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NB ML prediction compared to VADER sentiment"/>
          <p:cNvSpPr txBox="1"/>
          <p:nvPr/>
        </p:nvSpPr>
        <p:spPr>
          <a:xfrm>
            <a:off x="2479355" y="952268"/>
            <a:ext cx="6597333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NB ML prediction compared to VADER sentiment</a:t>
            </a:r>
          </a:p>
        </p:txBody>
      </p:sp>
      <p:pic>
        <p:nvPicPr>
          <p:cNvPr id="204" name="Screen Shot 2021-05-04 at 6.08.15 PM.png" descr="Screen Shot 2021-05-04 at 6.08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909" y="3116167"/>
            <a:ext cx="12744982" cy="3521266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NB accuracy compared to VADER sentiment: 0.770764"/>
          <p:cNvSpPr txBox="1"/>
          <p:nvPr/>
        </p:nvSpPr>
        <p:spPr>
          <a:xfrm>
            <a:off x="352806" y="7748596"/>
            <a:ext cx="1229918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NB accuracy compared to VADER sentiment: 0.770764</a:t>
            </a:r>
          </a:p>
        </p:txBody>
      </p:sp>
      <p:sp>
        <p:nvSpPr>
          <p:cNvPr id="206" name="positive, neutral, negative prediction"/>
          <p:cNvSpPr txBox="1"/>
          <p:nvPr/>
        </p:nvSpPr>
        <p:spPr>
          <a:xfrm>
            <a:off x="2322576" y="8544066"/>
            <a:ext cx="835964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positive, neutral, negative prediction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dogecoinbackground.jpeg" descr="dogecoinbackground.jpe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2500" t="0" r="12500" b="0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44" name="Project Mi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Mission</a:t>
            </a:r>
          </a:p>
        </p:txBody>
      </p:sp>
      <p:sp>
        <p:nvSpPr>
          <p:cNvPr id="145" name="Run Sentiment analysis on subReddit comments from cryptocurrency and compare sentiment with stock price over a 3-month period.…"/>
          <p:cNvSpPr txBox="1"/>
          <p:nvPr>
            <p:ph type="body" sz="half" idx="1"/>
          </p:nvPr>
        </p:nvSpPr>
        <p:spPr>
          <a:xfrm>
            <a:off x="660400" y="2665334"/>
            <a:ext cx="11684000" cy="2314177"/>
          </a:xfrm>
          <a:prstGeom prst="rect">
            <a:avLst/>
          </a:prstGeom>
        </p:spPr>
        <p:txBody>
          <a:bodyPr/>
          <a:lstStyle/>
          <a:p>
            <a:pPr defTabSz="303783">
              <a:defRPr spc="341" sz="2132"/>
            </a:pPr>
            <a:r>
              <a:t>Run Sentiment analysis on subReddit comments from cryptocurrency and compare sentiment with stock price over a 3-month period.</a:t>
            </a:r>
          </a:p>
          <a:p>
            <a:pPr defTabSz="303783">
              <a:defRPr spc="341" sz="2132"/>
            </a:pPr>
          </a:p>
          <a:p>
            <a:pPr defTabSz="303783">
              <a:defRPr spc="199" sz="1248"/>
            </a:pPr>
            <a:r>
              <a:rPr spc="341" sz="2132"/>
              <a:t>Question - Does overall subReddit sentiment correlate with change in the stock price?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F ML prediction compared to VADER sentiment"/>
          <p:cNvSpPr txBox="1"/>
          <p:nvPr/>
        </p:nvSpPr>
        <p:spPr>
          <a:xfrm>
            <a:off x="2479355" y="952268"/>
            <a:ext cx="6597333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RF ML prediction compared to VADER sentiment</a:t>
            </a:r>
          </a:p>
        </p:txBody>
      </p:sp>
      <p:sp>
        <p:nvSpPr>
          <p:cNvPr id="209" name="RF accuracy compared to VADER sentiment: 0.858476"/>
          <p:cNvSpPr txBox="1"/>
          <p:nvPr/>
        </p:nvSpPr>
        <p:spPr>
          <a:xfrm>
            <a:off x="418591" y="7748596"/>
            <a:ext cx="1216761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RF accuracy compared to VADER sentiment: 0.858476</a:t>
            </a:r>
          </a:p>
        </p:txBody>
      </p:sp>
      <p:sp>
        <p:nvSpPr>
          <p:cNvPr id="210" name="positive, neutral, negative prediction"/>
          <p:cNvSpPr txBox="1"/>
          <p:nvPr/>
        </p:nvSpPr>
        <p:spPr>
          <a:xfrm>
            <a:off x="2322576" y="8544066"/>
            <a:ext cx="835964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positive, neutral, negative prediction</a:t>
            </a:r>
          </a:p>
        </p:txBody>
      </p:sp>
      <p:pic>
        <p:nvPicPr>
          <p:cNvPr id="211" name="Screen Shot 2021-05-04 at 4.33.46 PM.png" descr="Screen Shot 2021-05-04 at 4.33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963" y="2840050"/>
            <a:ext cx="12606874" cy="407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F Confusion Matrix compared to VADER sentiment"/>
          <p:cNvSpPr txBox="1"/>
          <p:nvPr/>
        </p:nvSpPr>
        <p:spPr>
          <a:xfrm>
            <a:off x="2479355" y="952268"/>
            <a:ext cx="731594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RF Confusion Matrix compared to VADER sentiment</a:t>
            </a:r>
          </a:p>
        </p:txBody>
      </p:sp>
      <p:sp>
        <p:nvSpPr>
          <p:cNvPr id="214" name="positive, neutral, negative prediction"/>
          <p:cNvSpPr txBox="1"/>
          <p:nvPr/>
        </p:nvSpPr>
        <p:spPr>
          <a:xfrm>
            <a:off x="2322576" y="8544066"/>
            <a:ext cx="835964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positive, neutral, negative prediction</a:t>
            </a:r>
          </a:p>
        </p:txBody>
      </p:sp>
      <p:pic>
        <p:nvPicPr>
          <p:cNvPr id="215" name="Screen Shot 2021-05-04 at 5.17.33 PM.png" descr="Screen Shot 2021-05-04 at 5.17.3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020" y="2671422"/>
            <a:ext cx="12618760" cy="4741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price change vs polarity.png" descr="price change vs polarit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2710" y="1628006"/>
            <a:ext cx="4800601" cy="3020327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price change v polarity"/>
          <p:cNvSpPr txBox="1"/>
          <p:nvPr/>
        </p:nvSpPr>
        <p:spPr>
          <a:xfrm>
            <a:off x="437731" y="4905107"/>
            <a:ext cx="555566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price change v polarity</a:t>
            </a:r>
          </a:p>
        </p:txBody>
      </p:sp>
      <p:sp>
        <p:nvSpPr>
          <p:cNvPr id="219" name="LR models on Price vs Sentiment Scores"/>
          <p:cNvSpPr txBox="1"/>
          <p:nvPr/>
        </p:nvSpPr>
        <p:spPr>
          <a:xfrm>
            <a:off x="567789" y="571131"/>
            <a:ext cx="1263030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LR models on Price vs Sentiment Scores</a:t>
            </a:r>
          </a:p>
        </p:txBody>
      </p:sp>
      <p:pic>
        <p:nvPicPr>
          <p:cNvPr id="220" name="price change vs positive sentiment.png" descr="price change vs positive sentime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88023" y="1557581"/>
            <a:ext cx="5135826" cy="3083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price change vs negative sentiment.png" descr="price change vs negative sentimen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2269" y="5500542"/>
            <a:ext cx="4800601" cy="326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rice change vs neutral sentiment.png" descr="price change vs neutral sentimen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66083" y="5410512"/>
            <a:ext cx="4979706" cy="3263901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price change v positive sentiment"/>
          <p:cNvSpPr txBox="1"/>
          <p:nvPr/>
        </p:nvSpPr>
        <p:spPr>
          <a:xfrm>
            <a:off x="6630572" y="4765617"/>
            <a:ext cx="555566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price change v positive sentiment</a:t>
            </a:r>
          </a:p>
        </p:txBody>
      </p:sp>
      <p:sp>
        <p:nvSpPr>
          <p:cNvPr id="224" name="price change v negative sentiment"/>
          <p:cNvSpPr txBox="1"/>
          <p:nvPr/>
        </p:nvSpPr>
        <p:spPr>
          <a:xfrm>
            <a:off x="169726" y="8839176"/>
            <a:ext cx="555566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price change v negative sentiment</a:t>
            </a:r>
          </a:p>
        </p:txBody>
      </p:sp>
      <p:sp>
        <p:nvSpPr>
          <p:cNvPr id="225" name="price change v neutral sentiment"/>
          <p:cNvSpPr txBox="1"/>
          <p:nvPr/>
        </p:nvSpPr>
        <p:spPr>
          <a:xfrm>
            <a:off x="6783037" y="8839176"/>
            <a:ext cx="525072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price change v neutral sentiment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dogecoinbackground.jpeg" descr="dogecoinbackground.jpe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2500" t="0" r="12500" b="0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28" name="Tools us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Tools used</a:t>
            </a:r>
          </a:p>
        </p:txBody>
      </p:sp>
      <p:sp>
        <p:nvSpPr>
          <p:cNvPr id="229" name="VADER…"/>
          <p:cNvSpPr txBox="1"/>
          <p:nvPr>
            <p:ph type="body" sz="half" idx="1"/>
          </p:nvPr>
        </p:nvSpPr>
        <p:spPr>
          <a:xfrm>
            <a:off x="660400" y="2224752"/>
            <a:ext cx="11684000" cy="4157698"/>
          </a:xfrm>
          <a:prstGeom prst="rect">
            <a:avLst/>
          </a:prstGeom>
        </p:spPr>
        <p:txBody>
          <a:bodyPr/>
          <a:lstStyle/>
          <a:p>
            <a:pPr marL="313266" indent="-313266">
              <a:buSzPct val="90000"/>
              <a:buChar char="•"/>
              <a:defRPr spc="431" sz="2700"/>
            </a:pPr>
            <a:r>
              <a:t>VADER </a:t>
            </a:r>
          </a:p>
          <a:p>
            <a:pPr marL="313266" indent="-313266">
              <a:buSzPct val="90000"/>
              <a:buChar char="•"/>
              <a:defRPr spc="431" sz="2700"/>
            </a:pPr>
            <a:r>
              <a:t>PRAW (reddit API)</a:t>
            </a:r>
          </a:p>
          <a:p>
            <a:pPr marL="313266" indent="-313266">
              <a:buSzPct val="90000"/>
              <a:buChar char="•"/>
              <a:defRPr spc="431" sz="2700"/>
            </a:pPr>
            <a:r>
              <a:t>CoinGecko (crypto API)</a:t>
            </a:r>
          </a:p>
          <a:p>
            <a:pPr marL="313266" indent="-313266">
              <a:buSzPct val="90000"/>
              <a:buChar char="•"/>
              <a:defRPr spc="431" sz="2700"/>
            </a:pPr>
            <a:r>
              <a:t>web scraping</a:t>
            </a:r>
          </a:p>
          <a:p>
            <a:pPr marL="313266" indent="-313266">
              <a:buSzPct val="90000"/>
              <a:buChar char="•"/>
              <a:defRPr spc="431" sz="2700"/>
            </a:pPr>
            <a:r>
              <a:t>pushshift</a:t>
            </a:r>
          </a:p>
          <a:p>
            <a:pPr marL="313266" indent="-313266">
              <a:buSzPct val="90000"/>
              <a:buChar char="•"/>
              <a:defRPr spc="431" sz="2700"/>
            </a:pPr>
            <a:r>
              <a:t>plotly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dogecoinbackground.jpeg" descr="dogecoinbackground.jpe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2500" t="0" r="12500" b="0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32" name="conclu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sp>
        <p:nvSpPr>
          <p:cNvPr id="233" name="Double-click to edit"/>
          <p:cNvSpPr txBox="1"/>
          <p:nvPr>
            <p:ph type="body" idx="1"/>
          </p:nvPr>
        </p:nvSpPr>
        <p:spPr>
          <a:xfrm>
            <a:off x="660400" y="2771681"/>
            <a:ext cx="11684000" cy="551143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dogecoinbackground.jpeg" descr="dogecoinbackground.jpe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2500" t="0" r="12500" b="0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pic>
        <p:nvPicPr>
          <p:cNvPr id="236" name="dogecoin-wordcloud.png" descr="dogecoin-wordclou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0527" y="976712"/>
            <a:ext cx="10777264" cy="7234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dogecoinbackground.jpeg" descr="dogecoinbackground.jpe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2500" t="0" r="12500" b="0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39" name="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challenges</a:t>
            </a:r>
          </a:p>
        </p:txBody>
      </p:sp>
      <p:sp>
        <p:nvSpPr>
          <p:cNvPr id="240" name="Figuring out how to account for a lag in price changes and reddit posts…"/>
          <p:cNvSpPr txBox="1"/>
          <p:nvPr>
            <p:ph type="body" idx="1"/>
          </p:nvPr>
        </p:nvSpPr>
        <p:spPr>
          <a:xfrm>
            <a:off x="660400" y="2498217"/>
            <a:ext cx="11684000" cy="6395614"/>
          </a:xfrm>
          <a:prstGeom prst="rect">
            <a:avLst/>
          </a:prstGeom>
        </p:spPr>
        <p:txBody>
          <a:bodyPr/>
          <a:lstStyle/>
          <a:p>
            <a:pPr marL="313266" indent="-313266">
              <a:buSzPct val="90000"/>
              <a:buChar char="•"/>
              <a:defRPr spc="448" sz="2800"/>
            </a:pPr>
            <a:r>
              <a:t>Figuring out how to account for a lag in price changes and reddit posts</a:t>
            </a:r>
          </a:p>
          <a:p>
            <a:pPr>
              <a:defRPr spc="448" sz="2800"/>
            </a:pPr>
          </a:p>
          <a:p>
            <a:pPr marL="313266" indent="-313266">
              <a:buSzPct val="90000"/>
              <a:buChar char="•"/>
              <a:defRPr spc="448" sz="2800"/>
            </a:pPr>
            <a:r>
              <a:t>Converting timestamps into month/day/year format</a:t>
            </a:r>
          </a:p>
          <a:p>
            <a:pPr>
              <a:defRPr spc="448" sz="2800"/>
            </a:pPr>
          </a:p>
          <a:p>
            <a:pPr marL="313266" indent="-313266">
              <a:buSzPct val="90000"/>
              <a:buChar char="•"/>
              <a:defRPr spc="448" sz="2800"/>
            </a:pPr>
            <a:r>
              <a:t>Scraping reddit data</a:t>
            </a:r>
          </a:p>
          <a:p>
            <a:pPr>
              <a:defRPr spc="448" sz="2800"/>
            </a:pPr>
          </a:p>
          <a:p>
            <a:pPr marL="313266" indent="-313266">
              <a:buSzPct val="90000"/>
              <a:buChar char="•"/>
              <a:defRPr spc="448" sz="2800"/>
            </a:pPr>
            <a:r>
              <a:t>Time it takes to run a Jupyter Notebook that parses through thousands of reddit comments</a:t>
            </a:r>
          </a:p>
          <a:p>
            <a:pPr>
              <a:defRPr spc="448" sz="2800"/>
            </a:pPr>
          </a:p>
          <a:p>
            <a:pPr marL="313266" indent="-313266">
              <a:buSzPct val="90000"/>
              <a:buChar char="•"/>
              <a:defRPr spc="448" sz="2800"/>
            </a:pPr>
            <a:r>
              <a:t>Accounting for missing threads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dogecoinbackground.jpeg" descr="dogecoinbackground.jpe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2500" t="0" r="12500" b="0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43" name="data 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sources</a:t>
            </a:r>
          </a:p>
        </p:txBody>
      </p:sp>
      <p:sp>
        <p:nvSpPr>
          <p:cNvPr id="244" name="https://www.reddit.com/r/dogecoin/…"/>
          <p:cNvSpPr txBox="1"/>
          <p:nvPr>
            <p:ph type="body" idx="1"/>
          </p:nvPr>
        </p:nvSpPr>
        <p:spPr>
          <a:xfrm>
            <a:off x="660400" y="2878029"/>
            <a:ext cx="11684000" cy="5686249"/>
          </a:xfrm>
          <a:prstGeom prst="rect">
            <a:avLst/>
          </a:prstGeom>
        </p:spPr>
        <p:txBody>
          <a:bodyPr/>
          <a:lstStyle/>
          <a:p>
            <a:pPr/>
            <a:r>
              <a:t>https://www.reddit.com/r/dogecoin/</a:t>
            </a:r>
          </a:p>
          <a:p>
            <a:pPr/>
          </a:p>
          <a:p>
            <a:pPr/>
            <a:r>
              <a:t>https://www.coingecko.com/en/api</a:t>
            </a:r>
          </a:p>
          <a:p>
            <a:pPr/>
          </a:p>
          <a:p>
            <a:pPr/>
            <a:r>
              <a:t>https://github.com/cjhutto/vaderSentiment</a:t>
            </a:r>
          </a:p>
          <a:p>
            <a:pPr/>
          </a:p>
          <a:p>
            <a:pPr/>
            <a:r>
              <a:t>https://github.com/rhiever/reddit-analysis</a:t>
            </a:r>
          </a:p>
          <a:p>
            <a:pPr/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https://www.specrom.com/reddit-wordcloud-generator/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dogecoinbackground.jpeg" descr="dogecoinbackground.jpe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2500" t="0" r="12500" b="0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48" name="Project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Methods</a:t>
            </a:r>
          </a:p>
        </p:txBody>
      </p:sp>
      <p:sp>
        <p:nvSpPr>
          <p:cNvPr id="149" name="Run sentiment analysis using VADER tool on subreddit cryptocurrency using PRAW (reddit API)…"/>
          <p:cNvSpPr txBox="1"/>
          <p:nvPr>
            <p:ph type="body" sz="half" idx="1"/>
          </p:nvPr>
        </p:nvSpPr>
        <p:spPr>
          <a:xfrm>
            <a:off x="660400" y="2878029"/>
            <a:ext cx="11684000" cy="4250225"/>
          </a:xfrm>
          <a:prstGeom prst="rect">
            <a:avLst/>
          </a:prstGeom>
        </p:spPr>
        <p:txBody>
          <a:bodyPr/>
          <a:lstStyle/>
          <a:p>
            <a:pPr marL="303868" indent="-303868" defTabSz="566674">
              <a:buSzPct val="90000"/>
              <a:buChar char="•"/>
              <a:defRPr spc="372" sz="2328"/>
            </a:pPr>
            <a:r>
              <a:t>Run sentiment analysis using VADER tool on subreddit cryptocurrency using PRAW (reddit API) </a:t>
            </a:r>
          </a:p>
          <a:p>
            <a:pPr marL="303868" indent="-303868" defTabSz="566674">
              <a:buSzPct val="90000"/>
              <a:buChar char="•"/>
              <a:defRPr spc="372" sz="2328"/>
            </a:pPr>
          </a:p>
          <a:p>
            <a:pPr marL="303868" indent="-303868" defTabSz="566674">
              <a:buSzPct val="90000"/>
              <a:buChar char="•"/>
              <a:defRPr spc="372" sz="2328"/>
            </a:pPr>
            <a:r>
              <a:t>Run data using train / test in Naive Bayes model to compare results to VADER model </a:t>
            </a:r>
          </a:p>
          <a:p>
            <a:pPr marL="303868" indent="-303868" defTabSz="566674">
              <a:buSzPct val="90000"/>
              <a:buChar char="•"/>
              <a:defRPr spc="372" sz="2328"/>
            </a:pPr>
          </a:p>
          <a:p>
            <a:pPr marL="303868" indent="-303868" defTabSz="566674">
              <a:buSzPct val="90000"/>
              <a:buChar char="•"/>
              <a:defRPr spc="372" sz="2328"/>
            </a:pPr>
            <a:r>
              <a:t>Run comparison analysis against day to day stock price over the course of 3 months using coingecko API based on hour to hour interpreted sentiment.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DDIT COMMENT EXTRACTION USING PRAW, PSAW, PMAW"/>
          <p:cNvSpPr txBox="1"/>
          <p:nvPr/>
        </p:nvSpPr>
        <p:spPr>
          <a:xfrm>
            <a:off x="916534" y="4127500"/>
            <a:ext cx="10514174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REDDIT COMMENT EXTRACTION USING PRAW, PSAW, PMAW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Daily Discussion Thread title extraction using  Praw (REDDIT API)"/>
          <p:cNvSpPr txBox="1"/>
          <p:nvPr>
            <p:ph type="title"/>
          </p:nvPr>
        </p:nvSpPr>
        <p:spPr>
          <a:xfrm>
            <a:off x="1708682" y="609600"/>
            <a:ext cx="5080001" cy="1854200"/>
          </a:xfrm>
          <a:prstGeom prst="rect">
            <a:avLst/>
          </a:prstGeom>
        </p:spPr>
        <p:txBody>
          <a:bodyPr/>
          <a:lstStyle>
            <a:lvl1pPr defTabSz="327152">
              <a:defRPr spc="403" sz="2520"/>
            </a:lvl1pPr>
          </a:lstStyle>
          <a:p>
            <a:pPr/>
            <a:r>
              <a:t>Daily Discussion Thread title extraction using  Praw (REDDIT API)</a:t>
            </a:r>
          </a:p>
        </p:txBody>
      </p:sp>
      <p:pic>
        <p:nvPicPr>
          <p:cNvPr id="154" name="Screen Shot 2021-05-04 at 3.42.36 PM.png" descr="Screen Shot 2021-05-04 at 3.42.3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1600" y="3025612"/>
            <a:ext cx="10477501" cy="4051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RAW THREAD Extraction"/>
          <p:cNvSpPr txBox="1"/>
          <p:nvPr>
            <p:ph type="title"/>
          </p:nvPr>
        </p:nvSpPr>
        <p:spPr>
          <a:xfrm>
            <a:off x="1708682" y="609600"/>
            <a:ext cx="3916247" cy="1429430"/>
          </a:xfrm>
          <a:prstGeom prst="rect">
            <a:avLst/>
          </a:prstGeom>
        </p:spPr>
        <p:txBody>
          <a:bodyPr/>
          <a:lstStyle>
            <a:lvl1pPr defTabSz="449833">
              <a:defRPr spc="554" sz="3464"/>
            </a:lvl1pPr>
          </a:lstStyle>
          <a:p>
            <a:pPr/>
            <a:r>
              <a:t>PRAW THREAD Extraction</a:t>
            </a:r>
          </a:p>
        </p:txBody>
      </p:sp>
      <p:pic>
        <p:nvPicPr>
          <p:cNvPr id="157" name="Screen Shot 2021-05-04 at 3.42.50 PM.png" descr="Screen Shot 2021-05-04 at 3.42.5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1204" y="1965440"/>
            <a:ext cx="9662392" cy="4336759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Resulted in 67 thread returns / 90"/>
          <p:cNvSpPr txBox="1"/>
          <p:nvPr/>
        </p:nvSpPr>
        <p:spPr>
          <a:xfrm>
            <a:off x="1011721" y="6386669"/>
            <a:ext cx="802771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Resulted in 67 thread returns / 90</a:t>
            </a:r>
          </a:p>
        </p:txBody>
      </p:sp>
      <p:pic>
        <p:nvPicPr>
          <p:cNvPr id="159" name="Screen Shot 2021-05-04 at 3.43.01 PM.png" descr="Screen Shot 2021-05-04 at 3.43.0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22513" y="7012730"/>
            <a:ext cx="9759774" cy="2505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MAW comment extra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PMAW comment extraction</a:t>
            </a:r>
          </a:p>
        </p:txBody>
      </p:sp>
      <p:pic>
        <p:nvPicPr>
          <p:cNvPr id="162" name="Screen Shot 2021-05-04 at 3.45.55 PM.png" descr="Screen Shot 2021-05-04 at 3.45.5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678" y="1702277"/>
            <a:ext cx="10363201" cy="279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PMAW wrapper for pushshift.io, supports multi-threading, batch requests"/>
          <p:cNvSpPr txBox="1"/>
          <p:nvPr/>
        </p:nvSpPr>
        <p:spPr>
          <a:xfrm>
            <a:off x="696687" y="4855193"/>
            <a:ext cx="10821417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PMAW wrapper for </a:t>
            </a:r>
            <a:r>
              <a:rPr u="sng">
                <a:hlinkClick r:id="rId3" invalidUrl="" action="" tgtFrame="" tooltip="" history="1" highlightClick="0" endSnd="0"/>
              </a:rPr>
              <a:t>pushshift.io</a:t>
            </a:r>
            <a:r>
              <a:t>, supports multi-threading, batch requests</a:t>
            </a:r>
          </a:p>
        </p:txBody>
      </p:sp>
      <p:sp>
        <p:nvSpPr>
          <p:cNvPr id="164" name="For comparison - PRAW (doesn’t support multithreading) test on thread of 37k comments &gt; 3hrs"/>
          <p:cNvSpPr txBox="1"/>
          <p:nvPr/>
        </p:nvSpPr>
        <p:spPr>
          <a:xfrm>
            <a:off x="685678" y="6712708"/>
            <a:ext cx="10363201" cy="219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For comparison - PRAW (doesn’t support multithreading) test on thread of 37k comments &gt; 3hrs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creen Shot 2021-05-04 at 5.34.43 PM.png" descr="Screen Shot 2021-05-04 at 5.34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320" y="161185"/>
            <a:ext cx="8355960" cy="6018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Screen Shot 2021-05-04 at 5.35.38 PM.png" descr="Screen Shot 2021-05-04 at 5.35.3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1265" y="6659612"/>
            <a:ext cx="11010901" cy="25781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Missing threads?"/>
          <p:cNvSpPr txBox="1"/>
          <p:nvPr/>
        </p:nvSpPr>
        <p:spPr>
          <a:xfrm>
            <a:off x="8979554" y="3686740"/>
            <a:ext cx="388772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Missing threads?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creen Shot 2021-05-04 at 5.22.15 PM.png" descr="Screen Shot 2021-05-04 at 5.22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6149" y="2677953"/>
            <a:ext cx="10772502" cy="5573184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Data gaps in pushshift.io"/>
          <p:cNvSpPr txBox="1"/>
          <p:nvPr/>
        </p:nvSpPr>
        <p:spPr>
          <a:xfrm>
            <a:off x="1127056" y="1574983"/>
            <a:ext cx="567639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 gaps in </a:t>
            </a:r>
            <a:r>
              <a:rPr u="sng">
                <a:hlinkClick r:id="rId3" invalidUrl="" action="" tgtFrame="" tooltip="" history="1" highlightClick="0" endSnd="0"/>
              </a:rPr>
              <a:t>pushshift.io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84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84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