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B2016D4A-9158-4FCE-8012-6B4D8C9DDBD8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Automated On-Sun Analysis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Including module modeling and flux map characterization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Updates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Easy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Comparison of Thermal Resistance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Comparison of Temperatures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Jsc vs DNI plots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Slightly Harder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Electrical characterization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to Check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Cell ART - Vera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 ART - Vera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 6 Cell ART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76" name="Table 3"/>
          <p:cNvGraphicFramePr/>
          <p:nvPr/>
        </p:nvGraphicFramePr>
        <p:xfrm>
          <a:off x="642240" y="1602720"/>
          <a:ext cx="8550000" cy="3566160"/>
        </p:xfrm>
        <a:graphic>
          <a:graphicData uri="http://schemas.openxmlformats.org/drawingml/2006/table">
            <a:tbl>
              <a:tblPr/>
              <a:tblGrid>
                <a:gridCol w="901080"/>
                <a:gridCol w="691560"/>
                <a:gridCol w="990720"/>
                <a:gridCol w="1150560"/>
                <a:gridCol w="1150560"/>
                <a:gridCol w="1120680"/>
                <a:gridCol w="990720"/>
                <a:gridCol w="861120"/>
                <a:gridCol w="693360"/>
              </a:tblGrid>
              <a:tr h="4352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Air-N-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BK7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N-BK7-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Silicone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Silicone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-Solar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cell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Solar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cell-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Silicone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Silicone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Sapphir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Sapphir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e-Water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Water-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N-BK7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N-BK7-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Air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64600"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In-band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0.9651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0.9648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0.8733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5240"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Out-of-band T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0.9665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0.9662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0.8255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0.6772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0.6764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0.6658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0.6397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0.6228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64600"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Total T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0.9656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0.9653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0.8574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0.2264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0.2261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0.2226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0.2138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0.2082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64600"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In-band R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0.0349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0.0352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0.1241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0.1241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0.1241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0.1241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0.1241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0.1241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35240"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Out-of-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band R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0.0335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0.0338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0.1697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0.2007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0.2103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0.2112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0.2262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64600"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Total R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0.0344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0.0347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0.1393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0.1495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0.1497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0.1529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0.1532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0.1582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64600"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In-band A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0.0026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0.8759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0.8759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0.8759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0.8759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0.8759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5240"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Out-of-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band A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0.0048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0.1228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0.1229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0.1238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0.149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0.1509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64600"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Total A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0.0033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0.6242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0.6242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0.6245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0.6329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0.6336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64600"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Inband A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0.0026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0.8733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35240"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outofband A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0.0048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0.118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0.0001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0.001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0.0252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0.0019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64600"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total A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0.0033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0.6209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0.0003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0.0084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0.0006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Module 6 ART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79" name="Table 3"/>
          <p:cNvGraphicFramePr/>
          <p:nvPr/>
        </p:nvGraphicFramePr>
        <p:xfrm>
          <a:off x="2829600" y="3436560"/>
          <a:ext cx="3749400" cy="1058400"/>
        </p:xfrm>
        <a:graphic>
          <a:graphicData uri="http://schemas.openxmlformats.org/drawingml/2006/table">
            <a:tbl>
              <a:tblPr/>
              <a:tblGrid>
                <a:gridCol w="1172880"/>
                <a:gridCol w="667800"/>
                <a:gridCol w="734760"/>
                <a:gridCol w="1173960"/>
              </a:tblGrid>
              <a:tr h="-579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Cell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Bypass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Bypass w/Ch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64600"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Absorption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0.6345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0.0491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0.0666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64600"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Reflection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0.2445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0.0662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0.0808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64600"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Transmission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0.121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0.8847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0.8526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80" name="TextShape 4"/>
          <p:cNvSpPr txBox="1"/>
          <p:nvPr/>
        </p:nvSpPr>
        <p:spPr>
          <a:xfrm>
            <a:off x="2834640" y="3013560"/>
            <a:ext cx="3260520" cy="278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Module 6 Spatial ART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Calibration Constants/Experimental Config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Flux Map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Module ART (spatial)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Module Design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Optical Stack ART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 characteristics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Experimental Results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Calibration Constants: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Directly In Code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masking = 0.35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shading = 0.08 #on dish from receiver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mirror_loss = 0.11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#Calibration constants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PV_flow_cal = (20/3-2/6)/(5)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TR_flow_cal = 200/(5*60)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PV_pres_cal = 15/0.12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GHI_cal = 5000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DNI_cal = 0.00000776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Cp_water = 4.184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 fraction = 0.57 #open area after CPV before receiver, estimated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 efficiency = 0.95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CPV_mismatch = 0.085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Module Series Resistance = 0.126 Ohms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Cell_area = 0.0055**2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Flux Map: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Modeling/Flux_Maps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 with: OpticalFluxChar.py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Inputs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Flux maps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58.5_844DNI.xlsx (Mod 5, 6 position)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65.0_515DNI.csv (Mod 7+ position)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Aperture Size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Module ART (optional)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Flux maps (visual)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Concentration maps (text)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Module Spatial ART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6874200" y="1961280"/>
            <a:ext cx="2269800" cy="1998720"/>
          </a:xfrm>
          <a:prstGeom prst="rect">
            <a:avLst/>
          </a:prstGeom>
          <a:ln>
            <a:noFill/>
          </a:ln>
        </p:spPr>
      </p:pic>
      <p:graphicFrame>
        <p:nvGraphicFramePr>
          <p:cNvPr id="48" name="Table 3"/>
          <p:cNvGraphicFramePr/>
          <p:nvPr/>
        </p:nvGraphicFramePr>
        <p:xfrm>
          <a:off x="5979600" y="4236120"/>
          <a:ext cx="3749400" cy="1058400"/>
        </p:xfrm>
        <a:graphic>
          <a:graphicData uri="http://schemas.openxmlformats.org/drawingml/2006/table">
            <a:tbl>
              <a:tblPr/>
              <a:tblGrid>
                <a:gridCol w="1172880"/>
                <a:gridCol w="667800"/>
                <a:gridCol w="734760"/>
                <a:gridCol w="1173960"/>
              </a:tblGrid>
              <a:tr h="-579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Cell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Bypass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Bypass w/Ch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64600"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Absorption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0.6345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0.0491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0.0666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64600"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Reflection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0.2445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0.0662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0.0808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64600"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Transmission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0.121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0.8847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0.8526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4"/>
          <p:cNvGraphicFramePr/>
          <p:nvPr/>
        </p:nvGraphicFramePr>
        <p:xfrm>
          <a:off x="5973840" y="5821920"/>
          <a:ext cx="3901680" cy="1254240"/>
        </p:xfrm>
        <a:graphic>
          <a:graphicData uri="http://schemas.openxmlformats.org/drawingml/2006/table">
            <a:tbl>
              <a:tblPr/>
              <a:tblGrid>
                <a:gridCol w="664920"/>
                <a:gridCol w="916560"/>
                <a:gridCol w="774000"/>
                <a:gridCol w="774360"/>
                <a:gridCol w="772200"/>
              </a:tblGrid>
              <a:tr h="4352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Bypass No Chan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Bypass Chan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Cells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Total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64600"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Power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0.4329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0.2078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0.3592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64600"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0.0212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0.0138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0.2279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0.2630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64600"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0.0286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0.0167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0.0878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0.1332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64600"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0.3829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0.1772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0.0434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0.6036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50" name="TextShape 5"/>
          <p:cNvSpPr txBox="1"/>
          <p:nvPr/>
        </p:nvSpPr>
        <p:spPr>
          <a:xfrm>
            <a:off x="5973840" y="5543640"/>
            <a:ext cx="3260520" cy="278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Mod6_58.5 Spatial ART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6"/>
          <p:cNvSpPr txBox="1"/>
          <p:nvPr/>
        </p:nvSpPr>
        <p:spPr>
          <a:xfrm>
            <a:off x="6082200" y="3960000"/>
            <a:ext cx="3260520" cy="278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Module 6 Spatial ART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7"/>
          <p:cNvSpPr txBox="1"/>
          <p:nvPr/>
        </p:nvSpPr>
        <p:spPr>
          <a:xfrm>
            <a:off x="6298560" y="1764360"/>
            <a:ext cx="3260520" cy="278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58.5_844 DNI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8"/>
          <p:cNvSpPr/>
          <p:nvPr/>
        </p:nvSpPr>
        <p:spPr>
          <a:xfrm>
            <a:off x="5943600" y="3931920"/>
            <a:ext cx="3931920" cy="146304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Module Design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Modeling/Module_Properties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 with: CPVPerformance.py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Input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Cell ART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Cell Eff (hardcoded at 22% from John’s calc.)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Module Design (encap thickness, cells, etc.)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Temp Maps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Heat fraction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Elec. Fraction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Thermal Restiance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Experimental Results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Test_Data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Logger Header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Logger – Temperatures, Pressures, DNI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IV sweep data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IV sweep stats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MPP data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TextShape 3"/>
          <p:cNvSpPr txBox="1"/>
          <p:nvPr/>
        </p:nvSpPr>
        <p:spPr>
          <a:xfrm>
            <a:off x="1737360" y="5669280"/>
            <a:ext cx="7040880" cy="110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Following data shows the analysis of Mod6 Tests done on 1-23-18 using the 58.5_844DNI flux map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Outputs: Power flow analysis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1421280" y="1410480"/>
            <a:ext cx="7589520" cy="4284720"/>
          </a:xfrm>
          <a:prstGeom prst="rect">
            <a:avLst/>
          </a:prstGeom>
          <a:ln>
            <a:noFill/>
          </a:ln>
        </p:spPr>
      </p:pic>
      <p:graphicFrame>
        <p:nvGraphicFramePr>
          <p:cNvPr id="61" name="Table 2"/>
          <p:cNvGraphicFramePr/>
          <p:nvPr/>
        </p:nvGraphicFramePr>
        <p:xfrm>
          <a:off x="2093760" y="5599800"/>
          <a:ext cx="5608440" cy="1194840"/>
        </p:xfrm>
        <a:graphic>
          <a:graphicData uri="http://schemas.openxmlformats.org/drawingml/2006/table">
            <a:tbl>
              <a:tblPr/>
              <a:tblGrid>
                <a:gridCol w="1401480"/>
                <a:gridCol w="1401480"/>
                <a:gridCol w="1401480"/>
                <a:gridCol w="1404000"/>
              </a:tblGrid>
              <a:tr h="349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Exp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Model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%delta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PV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Cooling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55.61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57.24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-2%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PV Power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15.63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23.94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-34%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Reflection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76.8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72.98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Transmitted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-11%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Cell Temperature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0" y="1737360"/>
            <a:ext cx="5669280" cy="4344120"/>
          </a:xfrm>
          <a:prstGeom prst="rect">
            <a:avLst/>
          </a:prstGeom>
          <a:ln>
            <a:noFill/>
          </a:ln>
        </p:spPr>
      </p:pic>
      <p:sp>
        <p:nvSpPr>
          <p:cNvPr id="64" name="TextShape 2"/>
          <p:cNvSpPr txBox="1"/>
          <p:nvPr/>
        </p:nvSpPr>
        <p:spPr>
          <a:xfrm>
            <a:off x="5842080" y="2103120"/>
            <a:ext cx="5222160" cy="188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Loc.        Conc.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Temp (degC)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PV TC1  AB22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492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71.61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PV TC2  BC66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445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70.54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PV TC3  FG55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531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76.695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Avg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None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459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71.6188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TextShape 3"/>
          <p:cNvSpPr txBox="1"/>
          <p:nvPr/>
        </p:nvSpPr>
        <p:spPr>
          <a:xfrm>
            <a:off x="6949440" y="1645920"/>
            <a:ext cx="25977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Predicted Temperatures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Thermal Resistance Calculation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67" name="Table 2"/>
          <p:cNvGraphicFramePr/>
          <p:nvPr/>
        </p:nvGraphicFramePr>
        <p:xfrm>
          <a:off x="412560" y="5590080"/>
          <a:ext cx="9071280" cy="1686240"/>
        </p:xfrm>
        <a:graphic>
          <a:graphicData uri="http://schemas.openxmlformats.org/drawingml/2006/table">
            <a:tbl>
              <a:tblPr/>
              <a:tblGrid>
                <a:gridCol w="1511640"/>
                <a:gridCol w="1511640"/>
                <a:gridCol w="1511640"/>
                <a:gridCol w="1511640"/>
                <a:gridCol w="1511640"/>
                <a:gridCol w="1513440"/>
              </a:tblGrid>
              <a:tr h="337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Conc.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Morn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Std err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Afternoon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Std err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Avg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459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2.2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0.07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5.6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0.04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PV TC1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492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1.6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0.11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7.09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0.063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PV TC2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445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0.45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0.08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2.92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0.045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PV TC5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531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3.8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0.14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5.6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0.91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822960" y="1645920"/>
            <a:ext cx="4937760" cy="3586320"/>
          </a:xfrm>
          <a:prstGeom prst="rect">
            <a:avLst/>
          </a:prstGeom>
          <a:ln>
            <a:noFill/>
          </a:ln>
        </p:spPr>
      </p:pic>
      <p:sp>
        <p:nvSpPr>
          <p:cNvPr id="69" name="TextShape 3"/>
          <p:cNvSpPr txBox="1"/>
          <p:nvPr/>
        </p:nvSpPr>
        <p:spPr>
          <a:xfrm>
            <a:off x="1300680" y="5120640"/>
            <a:ext cx="40942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Plots available for all other TCs as well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2018-04-16T14:58:45Z</dcterms:created>
  <dc:creator/>
  <dc:description/>
  <dc:language>en-US</dc:language>
  <cp:lastModifiedBy/>
  <dcterms:modified xsi:type="dcterms:W3CDTF">2018-04-16T15:49:13Z</dcterms:modified>
  <cp:revision>15</cp:revision>
  <dc:subject/>
  <dc:title/>
</cp:coreProperties>
</file>