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mailto:GaAs@4.5E16%20cm-3" TargetMode="External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mailto:GaAs@4.5E16%20cm-3" TargetMode="External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Automated On-Sun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Including module modeling and flux map characterization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Updates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Easy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Comparison of Thermal Resistance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Comparison of Temperatures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Jsc vs DNI plots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Slightly Harder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Electrical characterization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to Check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Cell ART - Vera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 ART - Vera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 6 Cell 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09" name="Table 3"/>
          <p:cNvGraphicFramePr/>
          <p:nvPr/>
        </p:nvGraphicFramePr>
        <p:xfrm>
          <a:off x="642240" y="1602720"/>
          <a:ext cx="8550000" cy="4292640"/>
        </p:xfrm>
        <a:graphic>
          <a:graphicData uri="http://schemas.openxmlformats.org/drawingml/2006/table">
            <a:tbl>
              <a:tblPr/>
              <a:tblGrid>
                <a:gridCol w="901080"/>
                <a:gridCol w="691560"/>
                <a:gridCol w="990720"/>
                <a:gridCol w="1150560"/>
                <a:gridCol w="1150560"/>
                <a:gridCol w="1120680"/>
                <a:gridCol w="990720"/>
                <a:gridCol w="861120"/>
                <a:gridCol w="693360"/>
              </a:tblGrid>
              <a:tr h="4352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Air-N-BK7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N-BK7-Silicone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Silicone-Solar cell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Solar cell-Silicone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Silicone-Sapphire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Sapphire-Water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Water-N-BK7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N-BK7-Air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646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In-band 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0.9651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0.9648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0.8733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52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Out-of-band 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0.9665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0.9662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0.8255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0.6772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0.6764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0.6658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0.6397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0.6228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646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Total 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0.9656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0.9653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0.8574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0.2264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0.2261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0.2226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0.2138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0.2082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646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In-band 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0.0349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0.0352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0.1241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0.1241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0.1241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0.1241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0.1241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0.1241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352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Out-of-band 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0.0335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0.0338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0.1697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0.2007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0.2103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0.2112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0.2262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646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Total 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0.0344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0.0347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0.1393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0.1495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0.1497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0.1529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0.1532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0.1582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646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In-band 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0.0026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0.8759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0.8759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0.8759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0.8759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0.8759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52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Out-of-band 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0.0048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0.1228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0.1229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0.1238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0.149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0.1509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646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Total 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0.0033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0.6242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0.6242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0.6245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0.6329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0.6336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646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Inband 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0.0026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0.8733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352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outofband 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0.0048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0.118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0.0001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0.0252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0.0019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642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total 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0.0033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0.6209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0.0003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0.0084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0.0006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Cell region: no busbar no backside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12" name="Table 3"/>
          <p:cNvGraphicFramePr/>
          <p:nvPr/>
        </p:nvGraphicFramePr>
        <p:xfrm>
          <a:off x="1195200" y="1768320"/>
          <a:ext cx="7688520" cy="4384440"/>
        </p:xfrm>
        <a:graphic>
          <a:graphicData uri="http://schemas.openxmlformats.org/drawingml/2006/table">
            <a:tbl>
              <a:tblPr/>
              <a:tblGrid>
                <a:gridCol w="582120"/>
                <a:gridCol w="1102680"/>
                <a:gridCol w="1102680"/>
                <a:gridCol w="582120"/>
                <a:gridCol w="468000"/>
                <a:gridCol w="468000"/>
                <a:gridCol w="468000"/>
                <a:gridCol w="468000"/>
                <a:gridCol w="468000"/>
                <a:gridCol w="468000"/>
                <a:gridCol w="416160"/>
                <a:gridCol w="468000"/>
                <a:gridCol w="626760"/>
              </a:tblGrid>
              <a:tr h="141840"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 gridSpan="3"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transmission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 gridSpan="3"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reflection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 gridSpan="3"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absorption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59920">
                <a:tc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No.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Layer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Material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Thickness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in-band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out-band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total energy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in-band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out-band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total energy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in-band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out-band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total energy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141840">
                <a:tc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Air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141840">
                <a:tc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Module superstrate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Fused Quartz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3mm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96.51%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96.65%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96.56%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3.49%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3.35%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3.44%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0.62%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0.30%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0.51%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141840">
                <a:tc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Upper encapsulant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Silicone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50um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95.87%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96.33%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96.02%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0.02%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0.02%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0.02%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0.07%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0.24%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0.13%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141840">
                <a:tc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Solar cell substrate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  <a:hlinkClick r:id="rId1"/>
                        </a:rPr>
                        <a:t>GaAs@4.5E16 cm-3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455um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89.84%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85.39%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88.35%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5.96%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10.70%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7.55%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89.84%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12.17%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63.88%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141840">
                <a:tc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Lower encapsulant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Silicone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50um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69.98%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23.39%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3.24%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1.08%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0.21%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0.07%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141840">
                <a:tc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Thermal conductor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Sapphire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1mm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69.71%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23.30%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0.06%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0.02%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0.11%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0.04%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141840">
                <a:tc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Cooling fluid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Water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145um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68.58%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22.92%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1.02%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0.34%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3.58%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1.19%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141840">
                <a:tc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Module substrate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N-BK7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3mm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64.91%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21.70%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0.09%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0.03%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0.41%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0.14%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147600">
                <a:tc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Air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62.95%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21.04%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1.54%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0.51%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373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895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Air-Fused Quartz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Fused Quartz-Silicone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Silicone-Solar cell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Solar cell-Silicone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Silicone-Sapphire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Sapphire-Water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Water-Fused Quartz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Fused Quartz-Air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5668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In-band 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96.51%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95.87%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89.84%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599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Out-of-band 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96.65%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96.33%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85.39%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69.98%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69.71%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68.58%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64.91%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62.95%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14184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Total 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96.56%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96.02%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88.35%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23.39%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23.30%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22.92%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21.70%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21.04%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5668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In-band 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3.49%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3.51%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9.47%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9.47%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9.47%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9.47%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9.47%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9.47%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599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Out-of-band 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3.35%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3.37%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14.07%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17.31%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17.37%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18.40%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18.49%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20.03%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14184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Total 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3.44%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3.46%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11.01%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12.09%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12.11%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12.46%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12.49%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13.00%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599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In-band 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0.62%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0.69%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90.53%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90.53%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90.53%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90.53%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90.53%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599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Out-of-band 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0.30%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0.54%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12.71%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12.92%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13.03%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16.60%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17.01%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13680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Total 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0.51%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0.64%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64.52%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64.59%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64.62%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65.82%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65.96%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Cell region: with busbar no backside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15" name="Table 3"/>
          <p:cNvGraphicFramePr/>
          <p:nvPr/>
        </p:nvGraphicFramePr>
        <p:xfrm>
          <a:off x="1195200" y="1768320"/>
          <a:ext cx="7688520" cy="4384440"/>
        </p:xfrm>
        <a:graphic>
          <a:graphicData uri="http://schemas.openxmlformats.org/drawingml/2006/table">
            <a:tbl>
              <a:tblPr/>
              <a:tblGrid>
                <a:gridCol w="582120"/>
                <a:gridCol w="1102680"/>
                <a:gridCol w="1102680"/>
                <a:gridCol w="582120"/>
                <a:gridCol w="468000"/>
                <a:gridCol w="468000"/>
                <a:gridCol w="468000"/>
                <a:gridCol w="468000"/>
                <a:gridCol w="468000"/>
                <a:gridCol w="468000"/>
                <a:gridCol w="416160"/>
                <a:gridCol w="468000"/>
                <a:gridCol w="626760"/>
              </a:tblGrid>
              <a:tr h="141840"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 gridSpan="3"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transmission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 gridSpan="3"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reflection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 gridSpan="3"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absorption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59920">
                <a:tc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No.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Layer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Material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Thickness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in-band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out-band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total energy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in-band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out-band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total energy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in-band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out-band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total energy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141840">
                <a:tc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Air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141840">
                <a:tc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Module superstrate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Fused Quartz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3mm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96.51%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96.65%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96.56%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3.49%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3.35%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3.44%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0.62%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0.30%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0.51%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141840">
                <a:tc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Upper encapsulant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Silicone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50um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95.87%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96.33%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96.02%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0.02%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0.02%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0.02%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0.09%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0.26%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0.14%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141840">
                <a:tc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Solar cell substrate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 u="sng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  <a:hlinkClick r:id="rId1"/>
                        </a:rPr>
                        <a:t>GaAs@4.5E16 cm-3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455um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86.97%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82.50%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85.48%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8.81%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13.57%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10.40%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86.97%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11.78%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61.84%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141840">
                <a:tc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Lower encapsulant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Silicone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50um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67.69%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22.63%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3.03%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1.01%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0.20%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0.07%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141840">
                <a:tc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Thermal conductor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Sapphire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1mm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67.43%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22.54%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0.06%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0.02%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0.10%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0.03%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141840">
                <a:tc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Cooling fluid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Water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145um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66.37%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22.19%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0.96%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0.32%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3.45%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1.15%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141840">
                <a:tc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Module substrate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Fused Quartz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3mm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62.83%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21.00%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0.09%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0.03%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0.39%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0.13%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147600">
                <a:tc>
                  <a:txBody>
                    <a:bodyPr lIns="0" rIns="0" tIns="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Air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60.99%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20.39%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1.44%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0.48%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373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895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Air-Fused Quartz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Fused Quartz-Silicone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Silicone-Solar cell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Solar cell-Silicone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Silicone-Sapphire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Sapphire-Water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Water-Fused Quartz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Fused Quartz-Air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5668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In-band 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96.51%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95.87%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86.97%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599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Out-of-band 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96.65%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96.33%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82.50%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67.69%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67.43%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66.37%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62.83%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60.99%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14184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Total 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96.56%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96.02%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85.48%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22.63%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22.54%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22.19%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21.00%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20.39%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5668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In-band 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3.49%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3.51%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12.32%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12.32%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12.32%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12.32%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12.32%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12.32%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599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Out-of-band 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3.35%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3.37%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16.94%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19.98%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20.03%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20.99%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21.08%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22.52%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14184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Total 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3.44%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3.46%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13.86%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14.88%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14.90%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15.22%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15.25%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15.73%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599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In-band 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0.62%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0.71%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87.68%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87.68%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87.68%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87.68%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87.68%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599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Out-of-band 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0.30%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0.55%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12.33%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12.53%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12.63%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16.09%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16.48%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13680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Total 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0.51%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0.66%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62.49%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62.56%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62.60%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63.75%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63.88%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Module 6 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18" name="Table 3"/>
          <p:cNvGraphicFramePr/>
          <p:nvPr/>
        </p:nvGraphicFramePr>
        <p:xfrm>
          <a:off x="2829600" y="3436560"/>
          <a:ext cx="3749040" cy="793440"/>
        </p:xfrm>
        <a:graphic>
          <a:graphicData uri="http://schemas.openxmlformats.org/drawingml/2006/table">
            <a:tbl>
              <a:tblPr/>
              <a:tblGrid>
                <a:gridCol w="1172880"/>
                <a:gridCol w="667800"/>
                <a:gridCol w="734760"/>
                <a:gridCol w="1173960"/>
              </a:tblGrid>
              <a:tr h="2624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Cell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Bypass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Bypass w/Ch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62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Absorption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0.6345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0.0491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0.0666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62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Reflection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0.2445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0.0662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0.0808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62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Transmission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0.121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0.8847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0.8526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19" name="CustomShape 4"/>
          <p:cNvSpPr/>
          <p:nvPr/>
        </p:nvSpPr>
        <p:spPr>
          <a:xfrm>
            <a:off x="2834640" y="3013560"/>
            <a:ext cx="3260160" cy="27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Module 6 Spatial ART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Module 6 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1" name="Table 2"/>
          <p:cNvGraphicFramePr/>
          <p:nvPr/>
        </p:nvGraphicFramePr>
        <p:xfrm>
          <a:off x="2829600" y="3436560"/>
          <a:ext cx="3749040" cy="793440"/>
        </p:xfrm>
        <a:graphic>
          <a:graphicData uri="http://schemas.openxmlformats.org/drawingml/2006/table">
            <a:tbl>
              <a:tblPr/>
              <a:tblGrid>
                <a:gridCol w="1172880"/>
                <a:gridCol w="667800"/>
                <a:gridCol w="734760"/>
                <a:gridCol w="1173960"/>
              </a:tblGrid>
              <a:tr h="2624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Cell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Bypass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Bypass w/Ch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62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Absorption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0.0367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0.0527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62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Reflection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0.0831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0.0831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62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Transmission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0.8803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0.8642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Module Inputs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Calibration Constants/Experimental Configuration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Flux Map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Module ART (spatial)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Module Design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Optical Stack 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Design characteristics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Modeled/Measured Properties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Experimental 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Calibration Constants: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Directly In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masking = 0.35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shading = 0.08 #on dish from receiver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mirror_loss = 0.11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#Calibration constants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PV_flow_cal = (20/3-2/6)/(5)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TR_flow_cal = 200/(5*60)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PV_pres_cal = 15/0.12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GHI_cal = 5000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DNI_cal = 0.00000776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Cp_water = 4.184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 fraction = 0.57 #open area after CPV before receiver, estimated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 efficiency = 0.95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CPV_mismatch = 0.085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Module Series Resistance = 0.126 Ohms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Cell_area = 0.0055**2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Flux Map: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Modeling/Flux_Maps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 with: OpticalFluxChar.py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Inputs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Flux maps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58.5_844DNI.xlsx (Mod 5, 6 position)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65.0_515DNI.csv (Mod 7+ position)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Aperture Size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Module ART (optional)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Outputs: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Flux maps (visual)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Concentration maps (text)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Module Spatial ART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Picture 46" descr=""/>
          <p:cNvPicPr/>
          <p:nvPr/>
        </p:nvPicPr>
        <p:blipFill>
          <a:blip r:embed="rId1"/>
          <a:stretch/>
        </p:blipFill>
        <p:spPr>
          <a:xfrm>
            <a:off x="6874200" y="1961280"/>
            <a:ext cx="2269440" cy="1998360"/>
          </a:xfrm>
          <a:prstGeom prst="rect">
            <a:avLst/>
          </a:prstGeom>
          <a:ln>
            <a:noFill/>
          </a:ln>
        </p:spPr>
      </p:pic>
      <p:graphicFrame>
        <p:nvGraphicFramePr>
          <p:cNvPr id="81" name="Table 3"/>
          <p:cNvGraphicFramePr/>
          <p:nvPr/>
        </p:nvGraphicFramePr>
        <p:xfrm>
          <a:off x="5979600" y="4236120"/>
          <a:ext cx="3749040" cy="793440"/>
        </p:xfrm>
        <a:graphic>
          <a:graphicData uri="http://schemas.openxmlformats.org/drawingml/2006/table">
            <a:tbl>
              <a:tblPr/>
              <a:tblGrid>
                <a:gridCol w="1172880"/>
                <a:gridCol w="667800"/>
                <a:gridCol w="734760"/>
                <a:gridCol w="1173960"/>
              </a:tblGrid>
              <a:tr h="2624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Cell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Bypass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Bypass w/Ch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62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Absorption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0.6345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0.0491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0.0666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62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Reflection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0.2445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0.0662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0.0808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62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Transmission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0.121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0.8847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0.8526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Table 4"/>
          <p:cNvGraphicFramePr/>
          <p:nvPr/>
        </p:nvGraphicFramePr>
        <p:xfrm>
          <a:off x="5973840" y="5821920"/>
          <a:ext cx="3901680" cy="1493280"/>
        </p:xfrm>
        <a:graphic>
          <a:graphicData uri="http://schemas.openxmlformats.org/drawingml/2006/table">
            <a:tbl>
              <a:tblPr/>
              <a:tblGrid>
                <a:gridCol w="664920"/>
                <a:gridCol w="916560"/>
                <a:gridCol w="774000"/>
                <a:gridCol w="774360"/>
                <a:gridCol w="772200"/>
              </a:tblGrid>
              <a:tr h="4352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Bypass No Chan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Bypass Chan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Cells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Total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646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Power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0.4329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0.2078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0.3592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646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0.0212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0.0138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0.2279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0.2630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646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0.0286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0.0167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0.0878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0.1332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642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0.3829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0.1772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0.0434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0.6036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83" name="CustomShape 5"/>
          <p:cNvSpPr/>
          <p:nvPr/>
        </p:nvSpPr>
        <p:spPr>
          <a:xfrm>
            <a:off x="5973840" y="5543640"/>
            <a:ext cx="3260160" cy="27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Mod6_58.5 Spatial ART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6"/>
          <p:cNvSpPr/>
          <p:nvPr/>
        </p:nvSpPr>
        <p:spPr>
          <a:xfrm>
            <a:off x="6082200" y="3960000"/>
            <a:ext cx="3260160" cy="27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Module 6 Spatial ART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7"/>
          <p:cNvSpPr/>
          <p:nvPr/>
        </p:nvSpPr>
        <p:spPr>
          <a:xfrm>
            <a:off x="6298560" y="1764360"/>
            <a:ext cx="3260160" cy="27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58.5_844 DNI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8"/>
          <p:cNvSpPr/>
          <p:nvPr/>
        </p:nvSpPr>
        <p:spPr>
          <a:xfrm>
            <a:off x="5943600" y="3931920"/>
            <a:ext cx="3931560" cy="146268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Module Design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Modeling/Module_Properties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 with: CPVPerformance.py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Input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Cell 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Cell Eff (hardcoded at 22% from John’s calc.)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Module Design (encap thickness, cells, etc.)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Outputs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Temp Maps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Heat fraction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Elec. Fraction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Thermal Restiance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Experimental 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Test_Data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Logger Header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Logger – Temperatures, Pressures, DNI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IV sweep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IV sweep stats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MPP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1737360" y="5669280"/>
            <a:ext cx="704052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Following data shows the analysis of Mod6 Tests done on 1-23-18 using the 58.5_844DNI flux map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Outputs: Power flow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Picture 59" descr=""/>
          <p:cNvPicPr/>
          <p:nvPr/>
        </p:nvPicPr>
        <p:blipFill>
          <a:blip r:embed="rId1"/>
          <a:stretch/>
        </p:blipFill>
        <p:spPr>
          <a:xfrm>
            <a:off x="1421280" y="1410480"/>
            <a:ext cx="7589160" cy="4284360"/>
          </a:xfrm>
          <a:prstGeom prst="rect">
            <a:avLst/>
          </a:prstGeom>
          <a:ln>
            <a:noFill/>
          </a:ln>
        </p:spPr>
      </p:pic>
      <p:graphicFrame>
        <p:nvGraphicFramePr>
          <p:cNvPr id="94" name="Table 2"/>
          <p:cNvGraphicFramePr/>
          <p:nvPr/>
        </p:nvGraphicFramePr>
        <p:xfrm>
          <a:off x="2093760" y="5599800"/>
          <a:ext cx="5608080" cy="1749240"/>
        </p:xfrm>
        <a:graphic>
          <a:graphicData uri="http://schemas.openxmlformats.org/drawingml/2006/table">
            <a:tbl>
              <a:tblPr/>
              <a:tblGrid>
                <a:gridCol w="1401480"/>
                <a:gridCol w="1401480"/>
                <a:gridCol w="1401480"/>
                <a:gridCol w="1404000"/>
              </a:tblGrid>
              <a:tr h="349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Exp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Model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%delta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PV Cooling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55.61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57.24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-2%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PV Power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15.63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23.94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-34%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Reflection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76.8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72.98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5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Transmitted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202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-11%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Cell Temperature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Picture 62" descr=""/>
          <p:cNvPicPr/>
          <p:nvPr/>
        </p:nvPicPr>
        <p:blipFill>
          <a:blip r:embed="rId1"/>
          <a:stretch/>
        </p:blipFill>
        <p:spPr>
          <a:xfrm>
            <a:off x="0" y="1737360"/>
            <a:ext cx="5668920" cy="4343760"/>
          </a:xfrm>
          <a:prstGeom prst="rect">
            <a:avLst/>
          </a:prstGeom>
          <a:ln>
            <a:noFill/>
          </a:ln>
        </p:spPr>
      </p:pic>
      <p:sp>
        <p:nvSpPr>
          <p:cNvPr id="97" name="CustomShape 2"/>
          <p:cNvSpPr/>
          <p:nvPr/>
        </p:nvSpPr>
        <p:spPr>
          <a:xfrm>
            <a:off x="5842080" y="2103120"/>
            <a:ext cx="5221800" cy="188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Loc.        Conc.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Temp (degC)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PV TC1  AB22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492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71.61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PV TC2  BC66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445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70.54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PV TC3  FG55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531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76.695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Avg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None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459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71.6188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6949440" y="1645920"/>
            <a:ext cx="25974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Predicted Temperatures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Thermal Resistance Calculation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00" name="Table 2"/>
          <p:cNvGraphicFramePr/>
          <p:nvPr/>
        </p:nvGraphicFramePr>
        <p:xfrm>
          <a:off x="412560" y="5590080"/>
          <a:ext cx="9071280" cy="1686240"/>
        </p:xfrm>
        <a:graphic>
          <a:graphicData uri="http://schemas.openxmlformats.org/drawingml/2006/table">
            <a:tbl>
              <a:tblPr/>
              <a:tblGrid>
                <a:gridCol w="1511640"/>
                <a:gridCol w="1511640"/>
                <a:gridCol w="1511640"/>
                <a:gridCol w="1511640"/>
                <a:gridCol w="1511640"/>
                <a:gridCol w="1513440"/>
              </a:tblGrid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Conc.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Morn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Std err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Afternoon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Std err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Avg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459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2.2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5.6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PV TC1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492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1.6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0.11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7.09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0.063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PV TC2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445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0.45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2.92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0.045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PV TC5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531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3.8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0.14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5.6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0.91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pic>
        <p:nvPicPr>
          <p:cNvPr id="101" name="Picture 67" descr=""/>
          <p:cNvPicPr/>
          <p:nvPr/>
        </p:nvPicPr>
        <p:blipFill>
          <a:blip r:embed="rId1"/>
          <a:stretch/>
        </p:blipFill>
        <p:spPr>
          <a:xfrm>
            <a:off x="822960" y="1645920"/>
            <a:ext cx="4937400" cy="3585960"/>
          </a:xfrm>
          <a:prstGeom prst="rect">
            <a:avLst/>
          </a:prstGeom>
          <a:ln>
            <a:noFill/>
          </a:ln>
        </p:spPr>
      </p:pic>
      <p:sp>
        <p:nvSpPr>
          <p:cNvPr id="102" name="CustomShape 3"/>
          <p:cNvSpPr/>
          <p:nvPr/>
        </p:nvSpPr>
        <p:spPr>
          <a:xfrm>
            <a:off x="1300680" y="5120640"/>
            <a:ext cx="40939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Plots available for all other TCs as well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Application>LibreOffice/5.1.6.2$Linux_X86_64 LibreOffice_project/10m0$Build-2</Application>
  <Words>1394</Words>
  <Paragraphs>769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2018-04-16T14:58:45Z</dcterms:created>
  <dc:creator/>
  <dc:description/>
  <dc:language>en-US</dc:language>
  <cp:lastModifiedBy/>
  <dcterms:modified xsi:type="dcterms:W3CDTF">2018-04-18T10:11:05Z</dcterms:modified>
  <cp:revision>17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