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45"/>
  </p:normalViewPr>
  <p:slideViewPr>
    <p:cSldViewPr snapToGrid="0" snapToObjects="1">
      <p:cViewPr varScale="1">
        <p:scale>
          <a:sx n="105" d="100"/>
          <a:sy n="105" d="100"/>
        </p:scale>
        <p:origin x="13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8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panose="020B0604020202020204"/>
              </a:rPr>
              <a:t>Click to edit the notes format</a:t>
            </a:r>
          </a:p>
        </p:txBody>
      </p:sp>
      <p:sp>
        <p:nvSpPr>
          <p:cNvPr id="8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panose="02020603050405020304"/>
              </a:rPr>
              <a:t>&lt;header&gt;</a:t>
            </a:r>
          </a:p>
        </p:txBody>
      </p:sp>
      <p:sp>
        <p:nvSpPr>
          <p:cNvPr id="8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panose="02020603050405020304"/>
              </a:rPr>
              <a:t>&lt;date/time&gt;</a:t>
            </a:r>
          </a:p>
        </p:txBody>
      </p:sp>
      <p:sp>
        <p:nvSpPr>
          <p:cNvPr id="8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panose="02020603050405020304"/>
              </a:rPr>
              <a:t>&lt;footer&gt;</a:t>
            </a:r>
          </a:p>
        </p:txBody>
      </p:sp>
      <p:sp>
        <p:nvSpPr>
          <p:cNvPr id="85" name="PlaceHolder 6"/>
          <p:cNvSpPr>
            <a:spLocks noGrp="1"/>
          </p:cNvSpPr>
          <p:nvPr>
            <p:ph type="sldNum"/>
          </p:nvPr>
        </p:nvSpPr>
        <p:spPr>
          <a:xfrm>
            <a:off x="4399200" y="9555480"/>
            <a:ext cx="3372840" cy="502560"/>
          </a:xfrm>
          <a:prstGeom prst="rect">
            <a:avLst/>
          </a:prstGeom>
        </p:spPr>
        <p:txBody>
          <a:bodyPr lIns="0" tIns="0" rIns="0" bIns="0" anchor="b"/>
          <a:lstStyle/>
          <a:p>
            <a:pPr algn="r"/>
            <a:fld id="{75E630CA-F71A-477E-B9DF-BA2ABCD9656C}"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380880" y="685800"/>
            <a:ext cx="6095520" cy="3428640"/>
          </a:xfrm>
          <a:prstGeom prst="rect">
            <a:avLst/>
          </a:prstGeom>
        </p:spPr>
      </p:sp>
      <p:sp>
        <p:nvSpPr>
          <p:cNvPr id="114"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panose="020B0604020202020204"/>
            </a:endParaRPr>
          </a:p>
        </p:txBody>
      </p:sp>
      <p:sp>
        <p:nvSpPr>
          <p:cNvPr id="115" name="TextShape 3"/>
          <p:cNvSpPr txBox="1"/>
          <p:nvPr/>
        </p:nvSpPr>
        <p:spPr>
          <a:xfrm>
            <a:off x="3884760" y="8685360"/>
            <a:ext cx="2971440" cy="456840"/>
          </a:xfrm>
          <a:prstGeom prst="rect">
            <a:avLst/>
          </a:prstGeom>
          <a:noFill/>
          <a:ln>
            <a:noFill/>
          </a:ln>
        </p:spPr>
        <p:txBody>
          <a:bodyPr anchor="b"/>
          <a:lstStyle/>
          <a:p>
            <a:pPr algn="r">
              <a:lnSpc>
                <a:spcPct val="100000"/>
              </a:lnSpc>
            </a:pPr>
            <a:fld id="{5AEFDF37-49F7-4C39-A7FD-87E9236AA94D}" type="slidenum">
              <a:rPr lang="en-US" sz="1200" b="0" strike="noStrike" spc="-1">
                <a:solidFill>
                  <a:srgbClr val="000000"/>
                </a:solidFill>
                <a:latin typeface="+mn-lt"/>
                <a:ea typeface="+mn-ea"/>
              </a:rPr>
              <a:t>1</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380880" y="685800"/>
            <a:ext cx="6095520" cy="3428640"/>
          </a:xfrm>
          <a:prstGeom prst="rect">
            <a:avLst/>
          </a:prstGeom>
        </p:spPr>
      </p:sp>
      <p:sp>
        <p:nvSpPr>
          <p:cNvPr id="117"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panose="020B0604020202020204"/>
            </a:endParaRPr>
          </a:p>
        </p:txBody>
      </p:sp>
      <p:sp>
        <p:nvSpPr>
          <p:cNvPr id="118" name="TextShape 3"/>
          <p:cNvSpPr txBox="1"/>
          <p:nvPr/>
        </p:nvSpPr>
        <p:spPr>
          <a:xfrm>
            <a:off x="3884760" y="8685360"/>
            <a:ext cx="2971440" cy="456840"/>
          </a:xfrm>
          <a:prstGeom prst="rect">
            <a:avLst/>
          </a:prstGeom>
          <a:noFill/>
          <a:ln>
            <a:noFill/>
          </a:ln>
        </p:spPr>
        <p:txBody>
          <a:bodyPr anchor="b"/>
          <a:lstStyle/>
          <a:p>
            <a:pPr algn="r">
              <a:lnSpc>
                <a:spcPct val="100000"/>
              </a:lnSpc>
            </a:pPr>
            <a:fld id="{09DFAA06-A9F0-4B86-A28D-E3BD3552434B}" type="slidenum">
              <a:rPr lang="en-US" sz="1200" b="0" strike="noStrike" spc="-1">
                <a:solidFill>
                  <a:srgbClr val="000000"/>
                </a:solidFill>
                <a:latin typeface="+mn-lt"/>
                <a:ea typeface="+mn-ea"/>
              </a:rPr>
              <a:t>2</a:t>
            </a:fld>
            <a:endParaRPr lang="en-US" sz="12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380880" y="685800"/>
            <a:ext cx="6095520" cy="3428640"/>
          </a:xfrm>
          <a:prstGeom prst="rect">
            <a:avLst/>
          </a:prstGeom>
        </p:spPr>
      </p:sp>
      <p:sp>
        <p:nvSpPr>
          <p:cNvPr id="120"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panose="020B0604020202020204"/>
            </a:endParaRPr>
          </a:p>
        </p:txBody>
      </p:sp>
      <p:sp>
        <p:nvSpPr>
          <p:cNvPr id="121" name="TextShape 3"/>
          <p:cNvSpPr txBox="1"/>
          <p:nvPr/>
        </p:nvSpPr>
        <p:spPr>
          <a:xfrm>
            <a:off x="3884760" y="8685360"/>
            <a:ext cx="2971440" cy="456840"/>
          </a:xfrm>
          <a:prstGeom prst="rect">
            <a:avLst/>
          </a:prstGeom>
          <a:noFill/>
          <a:ln>
            <a:noFill/>
          </a:ln>
        </p:spPr>
        <p:txBody>
          <a:bodyPr anchor="b"/>
          <a:lstStyle/>
          <a:p>
            <a:pPr algn="r">
              <a:lnSpc>
                <a:spcPct val="100000"/>
              </a:lnSpc>
            </a:pPr>
            <a:fld id="{1C6F54AE-F316-4C62-A740-19CBFEC4A3EB}" type="slidenum">
              <a:rPr lang="en-US" sz="1200" b="0" strike="noStrike" spc="-1">
                <a:solidFill>
                  <a:srgbClr val="000000"/>
                </a:solidFill>
                <a:latin typeface="+mn-lt"/>
                <a:ea typeface="+mn-ea"/>
              </a:rPr>
              <a:t>3</a:t>
            </a:fld>
            <a:endParaRPr lang="en-US" sz="1200" b="0" strike="noStrike" spc="-1">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380880" y="685800"/>
            <a:ext cx="6095520" cy="3428640"/>
          </a:xfrm>
          <a:prstGeom prst="rect">
            <a:avLst/>
          </a:prstGeom>
        </p:spPr>
      </p:sp>
      <p:sp>
        <p:nvSpPr>
          <p:cNvPr id="123"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panose="020B0604020202020204"/>
            </a:endParaRPr>
          </a:p>
        </p:txBody>
      </p:sp>
      <p:sp>
        <p:nvSpPr>
          <p:cNvPr id="124" name="TextShape 3"/>
          <p:cNvSpPr txBox="1"/>
          <p:nvPr/>
        </p:nvSpPr>
        <p:spPr>
          <a:xfrm>
            <a:off x="3884760" y="8685360"/>
            <a:ext cx="2971440" cy="456840"/>
          </a:xfrm>
          <a:prstGeom prst="rect">
            <a:avLst/>
          </a:prstGeom>
          <a:noFill/>
          <a:ln>
            <a:noFill/>
          </a:ln>
        </p:spPr>
        <p:txBody>
          <a:bodyPr anchor="b"/>
          <a:lstStyle/>
          <a:p>
            <a:pPr algn="r">
              <a:lnSpc>
                <a:spcPct val="100000"/>
              </a:lnSpc>
            </a:pPr>
            <a:fld id="{BE2FDED3-A4BB-4D82-97CF-57F31CFC7684}" type="slidenum">
              <a:rPr lang="en-US" sz="1200" b="0" strike="noStrike" spc="-1">
                <a:solidFill>
                  <a:srgbClr val="000000"/>
                </a:solidFill>
                <a:latin typeface="+mn-lt"/>
                <a:ea typeface="+mn-ea"/>
              </a:rPr>
              <a:t>4</a:t>
            </a:fld>
            <a:endParaRPr lang="en-US" sz="12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380880" y="685800"/>
            <a:ext cx="6095520" cy="3428640"/>
          </a:xfrm>
          <a:prstGeom prst="rect">
            <a:avLst/>
          </a:prstGeom>
        </p:spPr>
      </p:sp>
      <p:sp>
        <p:nvSpPr>
          <p:cNvPr id="126"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panose="020B0604020202020204"/>
            </a:endParaRPr>
          </a:p>
        </p:txBody>
      </p:sp>
      <p:sp>
        <p:nvSpPr>
          <p:cNvPr id="127" name="TextShape 3"/>
          <p:cNvSpPr txBox="1"/>
          <p:nvPr/>
        </p:nvSpPr>
        <p:spPr>
          <a:xfrm>
            <a:off x="3884760" y="8685360"/>
            <a:ext cx="2971440" cy="456840"/>
          </a:xfrm>
          <a:prstGeom prst="rect">
            <a:avLst/>
          </a:prstGeom>
          <a:noFill/>
          <a:ln>
            <a:noFill/>
          </a:ln>
        </p:spPr>
        <p:txBody>
          <a:bodyPr anchor="b"/>
          <a:lstStyle/>
          <a:p>
            <a:pPr algn="r">
              <a:lnSpc>
                <a:spcPct val="100000"/>
              </a:lnSpc>
            </a:pPr>
            <a:fld id="{EA2FF18E-2AA2-46F3-8A49-289B03951FD9}" type="slidenum">
              <a:rPr lang="en-US" sz="1200" b="0" strike="noStrike" spc="-1">
                <a:solidFill>
                  <a:srgbClr val="000000"/>
                </a:solidFill>
                <a:latin typeface="+mn-lt"/>
                <a:ea typeface="+mn-ea"/>
              </a:rPr>
              <a:t>5</a:t>
            </a:fld>
            <a:endParaRPr lang="en-US" sz="12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380880" y="685800"/>
            <a:ext cx="6095520" cy="3428640"/>
          </a:xfrm>
          <a:prstGeom prst="rect">
            <a:avLst/>
          </a:prstGeom>
        </p:spPr>
      </p:sp>
      <p:sp>
        <p:nvSpPr>
          <p:cNvPr id="129"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panose="020B0604020202020204"/>
            </a:endParaRPr>
          </a:p>
        </p:txBody>
      </p:sp>
      <p:sp>
        <p:nvSpPr>
          <p:cNvPr id="130" name="TextShape 3"/>
          <p:cNvSpPr txBox="1"/>
          <p:nvPr/>
        </p:nvSpPr>
        <p:spPr>
          <a:xfrm>
            <a:off x="3884760" y="8685360"/>
            <a:ext cx="2971440" cy="456840"/>
          </a:xfrm>
          <a:prstGeom prst="rect">
            <a:avLst/>
          </a:prstGeom>
          <a:noFill/>
          <a:ln>
            <a:noFill/>
          </a:ln>
        </p:spPr>
        <p:txBody>
          <a:bodyPr anchor="b"/>
          <a:lstStyle/>
          <a:p>
            <a:pPr algn="r">
              <a:lnSpc>
                <a:spcPct val="100000"/>
              </a:lnSpc>
            </a:pPr>
            <a:fld id="{28BA9FE7-6DA7-4887-94C1-BEE1521957D2}" type="slidenum">
              <a:rPr lang="en-US" sz="1200" b="0" strike="noStrike" spc="-1">
                <a:solidFill>
                  <a:srgbClr val="000000"/>
                </a:solidFill>
                <a:latin typeface="+mn-lt"/>
                <a:ea typeface="+mn-ea"/>
              </a:rPr>
              <a:t>6</a:t>
            </a:fld>
            <a:endParaRPr lang="en-US" sz="12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381000" y="685800"/>
            <a:ext cx="6096000" cy="3429000"/>
          </a:xfrm>
          <a:prstGeom prst="rect">
            <a:avLst/>
          </a:prstGeom>
        </p:spPr>
      </p:sp>
      <p:sp>
        <p:nvSpPr>
          <p:cNvPr id="132"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panose="020B0604020202020204"/>
            </a:endParaRPr>
          </a:p>
        </p:txBody>
      </p:sp>
      <p:sp>
        <p:nvSpPr>
          <p:cNvPr id="133" name="TextShape 3"/>
          <p:cNvSpPr txBox="1"/>
          <p:nvPr/>
        </p:nvSpPr>
        <p:spPr>
          <a:xfrm>
            <a:off x="3884760" y="8685360"/>
            <a:ext cx="2971440" cy="456840"/>
          </a:xfrm>
          <a:prstGeom prst="rect">
            <a:avLst/>
          </a:prstGeom>
          <a:noFill/>
          <a:ln>
            <a:noFill/>
          </a:ln>
        </p:spPr>
        <p:txBody>
          <a:bodyPr anchor="b"/>
          <a:lstStyle/>
          <a:p>
            <a:pPr algn="r">
              <a:lnSpc>
                <a:spcPct val="100000"/>
              </a:lnSpc>
            </a:pPr>
            <a:fld id="{272195A9-D30A-4252-A553-768D58263373}" type="slidenum">
              <a:rPr lang="en-US" sz="1200" b="0" strike="noStrike" spc="-1">
                <a:solidFill>
                  <a:srgbClr val="000000"/>
                </a:solidFill>
                <a:latin typeface="+mn-lt"/>
                <a:ea typeface="+mn-ea"/>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381000" y="685800"/>
            <a:ext cx="6096000" cy="3429000"/>
          </a:xfrm>
          <a:prstGeom prst="rect">
            <a:avLst/>
          </a:prstGeom>
        </p:spPr>
      </p:sp>
      <p:sp>
        <p:nvSpPr>
          <p:cNvPr id="135"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panose="020B0604020202020204"/>
            </a:endParaRPr>
          </a:p>
        </p:txBody>
      </p:sp>
      <p:sp>
        <p:nvSpPr>
          <p:cNvPr id="136" name="TextShape 3"/>
          <p:cNvSpPr txBox="1"/>
          <p:nvPr/>
        </p:nvSpPr>
        <p:spPr>
          <a:xfrm>
            <a:off x="3884760" y="8685360"/>
            <a:ext cx="2971440" cy="456840"/>
          </a:xfrm>
          <a:prstGeom prst="rect">
            <a:avLst/>
          </a:prstGeom>
          <a:noFill/>
          <a:ln>
            <a:noFill/>
          </a:ln>
        </p:spPr>
        <p:txBody>
          <a:bodyPr anchor="b"/>
          <a:lstStyle/>
          <a:p>
            <a:pPr algn="r">
              <a:lnSpc>
                <a:spcPct val="100000"/>
              </a:lnSpc>
            </a:pPr>
            <a:fld id="{BD18FECC-E9EF-4CCF-AF5D-838CF607D408}" type="slidenum">
              <a:rPr lang="en-US" sz="1200" b="0" strike="noStrike" spc="-1">
                <a:solidFill>
                  <a:srgbClr val="000000"/>
                </a:solidFill>
                <a:latin typeface="+mn-lt"/>
                <a:ea typeface="+mn-ea"/>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381000" y="685800"/>
            <a:ext cx="6096000" cy="342900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panose="020B0604020202020204"/>
            </a:endParaRPr>
          </a:p>
        </p:txBody>
      </p:sp>
      <p:sp>
        <p:nvSpPr>
          <p:cNvPr id="139" name="TextShape 3"/>
          <p:cNvSpPr txBox="1"/>
          <p:nvPr/>
        </p:nvSpPr>
        <p:spPr>
          <a:xfrm>
            <a:off x="3884760" y="8685360"/>
            <a:ext cx="2971440" cy="456840"/>
          </a:xfrm>
          <a:prstGeom prst="rect">
            <a:avLst/>
          </a:prstGeom>
          <a:noFill/>
          <a:ln>
            <a:noFill/>
          </a:ln>
        </p:spPr>
        <p:txBody>
          <a:bodyPr anchor="b"/>
          <a:lstStyle/>
          <a:p>
            <a:pPr algn="r">
              <a:lnSpc>
                <a:spcPct val="100000"/>
              </a:lnSpc>
            </a:pPr>
            <a:fld id="{DAFDB4F0-DFB0-49DF-AFFA-0C9FC0DBB35D}" type="slidenum">
              <a:rPr lang="en-US" sz="1200" b="0" strike="noStrike" spc="-1">
                <a:solidFill>
                  <a:srgbClr val="000000"/>
                </a:solidFill>
                <a:latin typeface="+mn-lt"/>
                <a:ea typeface="+mn-ea"/>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486360" y="1811160"/>
            <a:ext cx="66844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27" name="PlaceHolder 3"/>
          <p:cNvSpPr>
            <a:spLocks noGrp="1"/>
          </p:cNvSpPr>
          <p:nvPr>
            <p:ph type="body"/>
          </p:nvPr>
        </p:nvSpPr>
        <p:spPr>
          <a:xfrm>
            <a:off x="486360" y="2156040"/>
            <a:ext cx="66844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4863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30" name="PlaceHolder 3"/>
          <p:cNvSpPr>
            <a:spLocks noGrp="1"/>
          </p:cNvSpPr>
          <p:nvPr>
            <p:ph type="body"/>
          </p:nvPr>
        </p:nvSpPr>
        <p:spPr>
          <a:xfrm>
            <a:off x="39117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31" name="PlaceHolder 4"/>
          <p:cNvSpPr>
            <a:spLocks noGrp="1"/>
          </p:cNvSpPr>
          <p:nvPr>
            <p:ph type="body"/>
          </p:nvPr>
        </p:nvSpPr>
        <p:spPr>
          <a:xfrm>
            <a:off x="486360" y="215604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32" name="PlaceHolder 5"/>
          <p:cNvSpPr>
            <a:spLocks noGrp="1"/>
          </p:cNvSpPr>
          <p:nvPr>
            <p:ph type="body"/>
          </p:nvPr>
        </p:nvSpPr>
        <p:spPr>
          <a:xfrm>
            <a:off x="3911760" y="215604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486360" y="181116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35" name="PlaceHolder 3"/>
          <p:cNvSpPr>
            <a:spLocks noGrp="1"/>
          </p:cNvSpPr>
          <p:nvPr>
            <p:ph type="body"/>
          </p:nvPr>
        </p:nvSpPr>
        <p:spPr>
          <a:xfrm>
            <a:off x="2746440" y="181116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36" name="PlaceHolder 4"/>
          <p:cNvSpPr>
            <a:spLocks noGrp="1"/>
          </p:cNvSpPr>
          <p:nvPr>
            <p:ph type="body"/>
          </p:nvPr>
        </p:nvSpPr>
        <p:spPr>
          <a:xfrm>
            <a:off x="5006520" y="181116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37" name="PlaceHolder 5"/>
          <p:cNvSpPr>
            <a:spLocks noGrp="1"/>
          </p:cNvSpPr>
          <p:nvPr>
            <p:ph type="body"/>
          </p:nvPr>
        </p:nvSpPr>
        <p:spPr>
          <a:xfrm>
            <a:off x="486360" y="215604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38" name="PlaceHolder 6"/>
          <p:cNvSpPr>
            <a:spLocks noGrp="1"/>
          </p:cNvSpPr>
          <p:nvPr>
            <p:ph type="body"/>
          </p:nvPr>
        </p:nvSpPr>
        <p:spPr>
          <a:xfrm>
            <a:off x="2746440" y="215604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39" name="PlaceHolder 7"/>
          <p:cNvSpPr>
            <a:spLocks noGrp="1"/>
          </p:cNvSpPr>
          <p:nvPr>
            <p:ph type="body"/>
          </p:nvPr>
        </p:nvSpPr>
        <p:spPr>
          <a:xfrm>
            <a:off x="5006520" y="215604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45" name="PlaceHolder 2"/>
          <p:cNvSpPr>
            <a:spLocks noGrp="1"/>
          </p:cNvSpPr>
          <p:nvPr>
            <p:ph type="subTitle"/>
          </p:nvPr>
        </p:nvSpPr>
        <p:spPr>
          <a:xfrm>
            <a:off x="486360" y="1811160"/>
            <a:ext cx="6684480" cy="6598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body"/>
          </p:nvPr>
        </p:nvSpPr>
        <p:spPr>
          <a:xfrm>
            <a:off x="486360" y="1811160"/>
            <a:ext cx="668448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86360" y="1811160"/>
            <a:ext cx="326196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50" name="PlaceHolder 3"/>
          <p:cNvSpPr>
            <a:spLocks noGrp="1"/>
          </p:cNvSpPr>
          <p:nvPr>
            <p:ph type="body"/>
          </p:nvPr>
        </p:nvSpPr>
        <p:spPr>
          <a:xfrm>
            <a:off x="3911760" y="1811160"/>
            <a:ext cx="326196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4863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55" name="PlaceHolder 3"/>
          <p:cNvSpPr>
            <a:spLocks noGrp="1"/>
          </p:cNvSpPr>
          <p:nvPr>
            <p:ph type="body"/>
          </p:nvPr>
        </p:nvSpPr>
        <p:spPr>
          <a:xfrm>
            <a:off x="3911760" y="1811160"/>
            <a:ext cx="326196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56" name="PlaceHolder 4"/>
          <p:cNvSpPr>
            <a:spLocks noGrp="1"/>
          </p:cNvSpPr>
          <p:nvPr>
            <p:ph type="body"/>
          </p:nvPr>
        </p:nvSpPr>
        <p:spPr>
          <a:xfrm>
            <a:off x="486360" y="215604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486360" y="1811160"/>
            <a:ext cx="6684480" cy="6598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486360" y="1811160"/>
            <a:ext cx="326196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59" name="PlaceHolder 3"/>
          <p:cNvSpPr>
            <a:spLocks noGrp="1"/>
          </p:cNvSpPr>
          <p:nvPr>
            <p:ph type="body"/>
          </p:nvPr>
        </p:nvSpPr>
        <p:spPr>
          <a:xfrm>
            <a:off x="39117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60" name="PlaceHolder 4"/>
          <p:cNvSpPr>
            <a:spLocks noGrp="1"/>
          </p:cNvSpPr>
          <p:nvPr>
            <p:ph type="body"/>
          </p:nvPr>
        </p:nvSpPr>
        <p:spPr>
          <a:xfrm>
            <a:off x="3911760" y="215604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4863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63" name="PlaceHolder 3"/>
          <p:cNvSpPr>
            <a:spLocks noGrp="1"/>
          </p:cNvSpPr>
          <p:nvPr>
            <p:ph type="body"/>
          </p:nvPr>
        </p:nvSpPr>
        <p:spPr>
          <a:xfrm>
            <a:off x="39117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64" name="PlaceHolder 4"/>
          <p:cNvSpPr>
            <a:spLocks noGrp="1"/>
          </p:cNvSpPr>
          <p:nvPr>
            <p:ph type="body"/>
          </p:nvPr>
        </p:nvSpPr>
        <p:spPr>
          <a:xfrm>
            <a:off x="486360" y="2156040"/>
            <a:ext cx="66844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66" name="PlaceHolder 2"/>
          <p:cNvSpPr>
            <a:spLocks noGrp="1"/>
          </p:cNvSpPr>
          <p:nvPr>
            <p:ph type="body"/>
          </p:nvPr>
        </p:nvSpPr>
        <p:spPr>
          <a:xfrm>
            <a:off x="486360" y="1811160"/>
            <a:ext cx="66844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67" name="PlaceHolder 3"/>
          <p:cNvSpPr>
            <a:spLocks noGrp="1"/>
          </p:cNvSpPr>
          <p:nvPr>
            <p:ph type="body"/>
          </p:nvPr>
        </p:nvSpPr>
        <p:spPr>
          <a:xfrm>
            <a:off x="486360" y="2156040"/>
            <a:ext cx="66844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4863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70" name="PlaceHolder 3"/>
          <p:cNvSpPr>
            <a:spLocks noGrp="1"/>
          </p:cNvSpPr>
          <p:nvPr>
            <p:ph type="body"/>
          </p:nvPr>
        </p:nvSpPr>
        <p:spPr>
          <a:xfrm>
            <a:off x="39117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71" name="PlaceHolder 4"/>
          <p:cNvSpPr>
            <a:spLocks noGrp="1"/>
          </p:cNvSpPr>
          <p:nvPr>
            <p:ph type="body"/>
          </p:nvPr>
        </p:nvSpPr>
        <p:spPr>
          <a:xfrm>
            <a:off x="486360" y="215604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72" name="PlaceHolder 5"/>
          <p:cNvSpPr>
            <a:spLocks noGrp="1"/>
          </p:cNvSpPr>
          <p:nvPr>
            <p:ph type="body"/>
          </p:nvPr>
        </p:nvSpPr>
        <p:spPr>
          <a:xfrm>
            <a:off x="3911760" y="215604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74" name="PlaceHolder 2"/>
          <p:cNvSpPr>
            <a:spLocks noGrp="1"/>
          </p:cNvSpPr>
          <p:nvPr>
            <p:ph type="body"/>
          </p:nvPr>
        </p:nvSpPr>
        <p:spPr>
          <a:xfrm>
            <a:off x="486360" y="181116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75" name="PlaceHolder 3"/>
          <p:cNvSpPr>
            <a:spLocks noGrp="1"/>
          </p:cNvSpPr>
          <p:nvPr>
            <p:ph type="body"/>
          </p:nvPr>
        </p:nvSpPr>
        <p:spPr>
          <a:xfrm>
            <a:off x="2746440" y="181116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76" name="PlaceHolder 4"/>
          <p:cNvSpPr>
            <a:spLocks noGrp="1"/>
          </p:cNvSpPr>
          <p:nvPr>
            <p:ph type="body"/>
          </p:nvPr>
        </p:nvSpPr>
        <p:spPr>
          <a:xfrm>
            <a:off x="5006520" y="181116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77" name="PlaceHolder 5"/>
          <p:cNvSpPr>
            <a:spLocks noGrp="1"/>
          </p:cNvSpPr>
          <p:nvPr>
            <p:ph type="body"/>
          </p:nvPr>
        </p:nvSpPr>
        <p:spPr>
          <a:xfrm>
            <a:off x="486360" y="215604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78" name="PlaceHolder 6"/>
          <p:cNvSpPr>
            <a:spLocks noGrp="1"/>
          </p:cNvSpPr>
          <p:nvPr>
            <p:ph type="body"/>
          </p:nvPr>
        </p:nvSpPr>
        <p:spPr>
          <a:xfrm>
            <a:off x="2746440" y="215604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79" name="PlaceHolder 7"/>
          <p:cNvSpPr>
            <a:spLocks noGrp="1"/>
          </p:cNvSpPr>
          <p:nvPr>
            <p:ph type="body"/>
          </p:nvPr>
        </p:nvSpPr>
        <p:spPr>
          <a:xfrm>
            <a:off x="5006520" y="2156040"/>
            <a:ext cx="21520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486360" y="1811160"/>
            <a:ext cx="668448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486360" y="1811160"/>
            <a:ext cx="326196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10" name="PlaceHolder 3"/>
          <p:cNvSpPr>
            <a:spLocks noGrp="1"/>
          </p:cNvSpPr>
          <p:nvPr>
            <p:ph type="body"/>
          </p:nvPr>
        </p:nvSpPr>
        <p:spPr>
          <a:xfrm>
            <a:off x="3911760" y="1811160"/>
            <a:ext cx="326196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4863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15" name="PlaceHolder 3"/>
          <p:cNvSpPr>
            <a:spLocks noGrp="1"/>
          </p:cNvSpPr>
          <p:nvPr>
            <p:ph type="body"/>
          </p:nvPr>
        </p:nvSpPr>
        <p:spPr>
          <a:xfrm>
            <a:off x="3911760" y="1811160"/>
            <a:ext cx="326196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16" name="PlaceHolder 4"/>
          <p:cNvSpPr>
            <a:spLocks noGrp="1"/>
          </p:cNvSpPr>
          <p:nvPr>
            <p:ph type="body"/>
          </p:nvPr>
        </p:nvSpPr>
        <p:spPr>
          <a:xfrm>
            <a:off x="486360" y="215604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18" name="PlaceHolder 2"/>
          <p:cNvSpPr>
            <a:spLocks noGrp="1"/>
          </p:cNvSpPr>
          <p:nvPr>
            <p:ph type="body"/>
          </p:nvPr>
        </p:nvSpPr>
        <p:spPr>
          <a:xfrm>
            <a:off x="486360" y="1811160"/>
            <a:ext cx="3261960" cy="65988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19" name="PlaceHolder 3"/>
          <p:cNvSpPr>
            <a:spLocks noGrp="1"/>
          </p:cNvSpPr>
          <p:nvPr>
            <p:ph type="body"/>
          </p:nvPr>
        </p:nvSpPr>
        <p:spPr>
          <a:xfrm>
            <a:off x="39117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20" name="PlaceHolder 4"/>
          <p:cNvSpPr>
            <a:spLocks noGrp="1"/>
          </p:cNvSpPr>
          <p:nvPr>
            <p:ph type="body"/>
          </p:nvPr>
        </p:nvSpPr>
        <p:spPr>
          <a:xfrm>
            <a:off x="3911760" y="215604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4863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23" name="PlaceHolder 3"/>
          <p:cNvSpPr>
            <a:spLocks noGrp="1"/>
          </p:cNvSpPr>
          <p:nvPr>
            <p:ph type="body"/>
          </p:nvPr>
        </p:nvSpPr>
        <p:spPr>
          <a:xfrm>
            <a:off x="3911760" y="1811160"/>
            <a:ext cx="326196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
        <p:nvSpPr>
          <p:cNvPr id="24" name="PlaceHolder 4"/>
          <p:cNvSpPr>
            <a:spLocks noGrp="1"/>
          </p:cNvSpPr>
          <p:nvPr>
            <p:ph type="body"/>
          </p:nvPr>
        </p:nvSpPr>
        <p:spPr>
          <a:xfrm>
            <a:off x="486360" y="2156040"/>
            <a:ext cx="6684480" cy="314640"/>
          </a:xfrm>
          <a:prstGeom prst="rect">
            <a:avLst/>
          </a:prstGeom>
        </p:spPr>
        <p:txBody>
          <a:bodyPr lIns="0" tIns="0" rIns="0" bIns="0">
            <a:normAutofit/>
          </a:bodyPr>
          <a:lstStyle/>
          <a:p>
            <a:endParaRPr lang="en-US" sz="2400" b="0" strike="noStrike" spc="-1">
              <a:solidFill>
                <a:srgbClr val="FFFFFF"/>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5610960" y="4790160"/>
            <a:ext cx="3351960" cy="221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342900" indent="-342900" algn="r">
              <a:lnSpc>
                <a:spcPct val="100000"/>
              </a:lnSpc>
              <a:spcBef>
                <a:spcPts val="240"/>
              </a:spcBef>
            </a:pPr>
            <a:r>
              <a:rPr lang="en-US" sz="1200" b="0" strike="noStrike" spc="-1">
                <a:solidFill>
                  <a:srgbClr val="FFFFFF"/>
                </a:solidFill>
                <a:latin typeface="Calibri"/>
                <a:ea typeface="Calibri"/>
              </a:rPr>
              <a:t>Fall 2018 – Data 609 Course Project</a:t>
            </a:r>
            <a:endParaRPr lang="en-US" sz="1200" b="0" strike="noStrike" spc="-1">
              <a:latin typeface="Arial" panose="020B0604020202020204"/>
            </a:endParaRPr>
          </a:p>
        </p:txBody>
      </p:sp>
      <p:sp>
        <p:nvSpPr>
          <p:cNvPr id="2" name="PlaceHolder 2"/>
          <p:cNvSpPr>
            <a:spLocks noGrp="1"/>
          </p:cNvSpPr>
          <p:nvPr>
            <p:ph type="body"/>
          </p:nvPr>
        </p:nvSpPr>
        <p:spPr>
          <a:xfrm>
            <a:off x="486360" y="1811160"/>
            <a:ext cx="6684480" cy="659880"/>
          </a:xfrm>
          <a:prstGeom prst="rect">
            <a:avLst/>
          </a:prstGeom>
        </p:spPr>
        <p:txBody>
          <a:bodyPr>
            <a:normAutofit/>
          </a:bodyPr>
          <a:lstStyle/>
          <a:p>
            <a:pPr>
              <a:lnSpc>
                <a:spcPct val="100000"/>
              </a:lnSpc>
              <a:spcBef>
                <a:spcPts val="640"/>
              </a:spcBef>
            </a:pPr>
            <a:r>
              <a:rPr lang="en-US" sz="3200" b="0" strike="noStrike" spc="-1">
                <a:solidFill>
                  <a:srgbClr val="FFFFFF"/>
                </a:solidFill>
                <a:latin typeface="Arial" panose="020B0604020202020204"/>
              </a:rPr>
              <a:t>FIRST NAME LAST NAME</a:t>
            </a:r>
          </a:p>
        </p:txBody>
      </p:sp>
      <p:sp>
        <p:nvSpPr>
          <p:cNvPr id="3" name="PlaceHolder 3"/>
          <p:cNvSpPr>
            <a:spLocks noGrp="1"/>
          </p:cNvSpPr>
          <p:nvPr>
            <p:ph type="body"/>
          </p:nvPr>
        </p:nvSpPr>
        <p:spPr>
          <a:xfrm>
            <a:off x="485640" y="2471760"/>
            <a:ext cx="4839840" cy="533160"/>
          </a:xfrm>
          <a:prstGeom prst="rect">
            <a:avLst/>
          </a:prstGeom>
        </p:spPr>
        <p:txBody>
          <a:bodyPr>
            <a:normAutofit/>
          </a:bodyPr>
          <a:lstStyle/>
          <a:p>
            <a:pPr>
              <a:lnSpc>
                <a:spcPct val="100000"/>
              </a:lnSpc>
              <a:spcBef>
                <a:spcPts val="240"/>
              </a:spcBef>
            </a:pPr>
            <a:r>
              <a:rPr lang="en-US" sz="1200" b="0" strike="noStrike" spc="-1">
                <a:solidFill>
                  <a:srgbClr val="808080"/>
                </a:solidFill>
                <a:latin typeface="Arial" panose="020B0604020202020204"/>
              </a:rPr>
              <a:t>SUBJECT OF PRESENTATION</a:t>
            </a:r>
            <a:endParaRPr lang="en-US" sz="1200" b="0" strike="noStrike" spc="-1">
              <a:solidFill>
                <a:srgbClr val="FFFFFF"/>
              </a:solidFill>
              <a:latin typeface="Arial" panose="020B0604020202020204"/>
            </a:endParaRPr>
          </a:p>
        </p:txBody>
      </p:sp>
      <p:sp>
        <p:nvSpPr>
          <p:cNvPr id="4" name="PlaceHolder 4"/>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 name="CustomShape 1"/>
          <p:cNvSpPr/>
          <p:nvPr/>
        </p:nvSpPr>
        <p:spPr>
          <a:xfrm>
            <a:off x="5610960" y="4790160"/>
            <a:ext cx="3351960" cy="221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marL="342900" indent="-342900" algn="r">
              <a:lnSpc>
                <a:spcPct val="100000"/>
              </a:lnSpc>
              <a:spcBef>
                <a:spcPts val="240"/>
              </a:spcBef>
            </a:pPr>
            <a:r>
              <a:rPr lang="en-US" sz="1200" b="0" strike="noStrike" spc="-1">
                <a:solidFill>
                  <a:srgbClr val="FFFFFF"/>
                </a:solidFill>
                <a:latin typeface="Calibri"/>
                <a:ea typeface="Calibri"/>
              </a:rPr>
              <a:t>Fall 2018 – Data 609 Course Project</a:t>
            </a:r>
            <a:endParaRPr lang="en-US" sz="1200" b="0" strike="noStrike" spc="-1">
              <a:latin typeface="Arial" panose="020B0604020202020204"/>
            </a:endParaRPr>
          </a:p>
        </p:txBody>
      </p:sp>
      <p:sp>
        <p:nvSpPr>
          <p:cNvPr id="41" name="PlaceHolder 2"/>
          <p:cNvSpPr>
            <a:spLocks noGrp="1"/>
          </p:cNvSpPr>
          <p:nvPr>
            <p:ph type="body"/>
          </p:nvPr>
        </p:nvSpPr>
        <p:spPr>
          <a:xfrm>
            <a:off x="486360" y="1811160"/>
            <a:ext cx="6684480" cy="659880"/>
          </a:xfrm>
          <a:prstGeom prst="rect">
            <a:avLst/>
          </a:prstGeom>
        </p:spPr>
        <p:txBody>
          <a:bodyPr>
            <a:normAutofit/>
          </a:bodyPr>
          <a:lstStyle/>
          <a:p>
            <a:pPr>
              <a:lnSpc>
                <a:spcPct val="100000"/>
              </a:lnSpc>
              <a:spcBef>
                <a:spcPts val="640"/>
              </a:spcBef>
            </a:pPr>
            <a:r>
              <a:rPr lang="en-US" sz="3200" b="0" strike="noStrike" spc="-1">
                <a:solidFill>
                  <a:srgbClr val="FFFFFF"/>
                </a:solidFill>
                <a:latin typeface="Arial" panose="020B0604020202020204"/>
              </a:rPr>
              <a:t>SECTION TITLE</a:t>
            </a:r>
          </a:p>
        </p:txBody>
      </p:sp>
      <p:sp>
        <p:nvSpPr>
          <p:cNvPr id="42" name="PlaceHolder 3"/>
          <p:cNvSpPr>
            <a:spLocks noGrp="1"/>
          </p:cNvSpPr>
          <p:nvPr>
            <p:ph type="body"/>
          </p:nvPr>
        </p:nvSpPr>
        <p:spPr>
          <a:xfrm>
            <a:off x="485640" y="2471760"/>
            <a:ext cx="4839840" cy="533160"/>
          </a:xfrm>
          <a:prstGeom prst="rect">
            <a:avLst/>
          </a:prstGeom>
        </p:spPr>
        <p:txBody>
          <a:bodyPr>
            <a:normAutofit/>
          </a:bodyPr>
          <a:lstStyle/>
          <a:p>
            <a:pPr>
              <a:lnSpc>
                <a:spcPct val="100000"/>
              </a:lnSpc>
              <a:spcBef>
                <a:spcPts val="240"/>
              </a:spcBef>
            </a:pPr>
            <a:r>
              <a:rPr lang="en-US" sz="1200" b="0" strike="noStrike" spc="-1">
                <a:solidFill>
                  <a:srgbClr val="808080"/>
                </a:solidFill>
                <a:latin typeface="Arial" panose="020B0604020202020204"/>
              </a:rPr>
              <a:t>SECTION NUMBER</a:t>
            </a:r>
            <a:endParaRPr lang="en-US" sz="1200" b="0" strike="noStrike" spc="-1">
              <a:solidFill>
                <a:srgbClr val="FFFFFF"/>
              </a:solidFill>
              <a:latin typeface="Arial" panose="020B0604020202020204"/>
            </a:endParaRPr>
          </a:p>
        </p:txBody>
      </p:sp>
      <p:sp>
        <p:nvSpPr>
          <p:cNvPr id="43" name="PlaceHolder 4"/>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471760" y="1709280"/>
            <a:ext cx="4224600" cy="659880"/>
          </a:xfrm>
          <a:prstGeom prst="rect">
            <a:avLst/>
          </a:prstGeom>
          <a:noFill/>
          <a:ln>
            <a:noFill/>
          </a:ln>
        </p:spPr>
        <p:txBody>
          <a:bodyPr/>
          <a:lstStyle/>
          <a:p>
            <a:pPr algn="ctr">
              <a:lnSpc>
                <a:spcPct val="100000"/>
              </a:lnSpc>
              <a:spcBef>
                <a:spcPts val="720"/>
              </a:spcBef>
            </a:pPr>
            <a:r>
              <a:rPr lang="en-US" sz="3600" b="0" strike="noStrike" spc="-1">
                <a:solidFill>
                  <a:srgbClr val="FFFFFF"/>
                </a:solidFill>
                <a:latin typeface="Calibri"/>
                <a:ea typeface="Calibri"/>
              </a:rPr>
              <a:t>NYC Open Data </a:t>
            </a:r>
            <a:endParaRPr lang="en-US" sz="3600" b="0" strike="noStrike" spc="-1">
              <a:solidFill>
                <a:srgbClr val="FFFFFF"/>
              </a:solidFill>
              <a:latin typeface="Arial" panose="020B0604020202020204"/>
            </a:endParaRPr>
          </a:p>
          <a:p>
            <a:pPr algn="ctr">
              <a:lnSpc>
                <a:spcPct val="100000"/>
              </a:lnSpc>
              <a:spcBef>
                <a:spcPts val="400"/>
              </a:spcBef>
            </a:pPr>
            <a:r>
              <a:rPr lang="en-US" sz="2000" b="0" strike="noStrike" spc="-1">
                <a:solidFill>
                  <a:srgbClr val="FFFFFF"/>
                </a:solidFill>
                <a:latin typeface="Calibri"/>
                <a:ea typeface="Calibri"/>
              </a:rPr>
              <a:t>Education Demographics and SAT Scores</a:t>
            </a:r>
            <a:endParaRPr lang="en-US" sz="2000" b="0" strike="noStrike" spc="-1">
              <a:solidFill>
                <a:srgbClr val="FFFFFF"/>
              </a:solidFill>
              <a:latin typeface="Arial" panose="020B0604020202020204"/>
            </a:endParaRPr>
          </a:p>
          <a:p>
            <a:pPr algn="ctr">
              <a:lnSpc>
                <a:spcPct val="100000"/>
              </a:lnSpc>
              <a:spcBef>
                <a:spcPts val="400"/>
              </a:spcBef>
            </a:pPr>
            <a:endParaRPr lang="en-US" sz="2000" b="0" strike="noStrike" spc="-1">
              <a:solidFill>
                <a:srgbClr val="FFFFFF"/>
              </a:solidFill>
              <a:latin typeface="Arial" panose="020B0604020202020204"/>
            </a:endParaRPr>
          </a:p>
          <a:p>
            <a:pPr algn="ctr">
              <a:lnSpc>
                <a:spcPct val="100000"/>
              </a:lnSpc>
              <a:spcBef>
                <a:spcPts val="400"/>
              </a:spcBef>
            </a:pPr>
            <a:r>
              <a:rPr lang="en-US" sz="2000" b="0" strike="noStrike" spc="-1">
                <a:solidFill>
                  <a:srgbClr val="FFFFFF"/>
                </a:solidFill>
                <a:latin typeface="Calibri"/>
                <a:ea typeface="Calibri"/>
              </a:rPr>
              <a:t>Cesar Espitia and Duubar Villalobos</a:t>
            </a:r>
            <a:endParaRPr lang="en-US" sz="2000" b="0" strike="noStrike" spc="-1">
              <a:solidFill>
                <a:srgbClr val="FFFFFF"/>
              </a:solidFill>
              <a:latin typeface="Arial" panose="020B0604020202020204"/>
            </a:endParaRPr>
          </a:p>
          <a:p>
            <a:pPr algn="ctr">
              <a:lnSpc>
                <a:spcPct val="100000"/>
              </a:lnSpc>
              <a:spcBef>
                <a:spcPts val="400"/>
              </a:spcBef>
            </a:pPr>
            <a:r>
              <a:rPr lang="en-US" sz="2000" b="0" strike="noStrike" spc="-1">
                <a:solidFill>
                  <a:srgbClr val="FFFFFF"/>
                </a:solidFill>
                <a:latin typeface="Calibri"/>
                <a:ea typeface="Calibri"/>
              </a:rPr>
              <a:t>December 9, 2018</a:t>
            </a:r>
            <a:endParaRPr lang="en-US" sz="2000" b="0" strike="noStrike" spc="-1">
              <a:solidFill>
                <a:srgbClr val="FFFFFF"/>
              </a:solid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47480" y="192600"/>
            <a:ext cx="5477400" cy="659880"/>
          </a:xfrm>
          <a:prstGeom prst="rect">
            <a:avLst/>
          </a:prstGeom>
          <a:noFill/>
          <a:ln>
            <a:noFill/>
          </a:ln>
        </p:spPr>
        <p:txBody>
          <a:bodyPr anchor="ctr">
            <a:normAutofit/>
          </a:bodyPr>
          <a:lstStyle/>
          <a:p>
            <a:pPr>
              <a:lnSpc>
                <a:spcPct val="100000"/>
              </a:lnSpc>
              <a:spcBef>
                <a:spcPts val="480"/>
              </a:spcBef>
            </a:pPr>
            <a:r>
              <a:rPr lang="en-US" sz="2400" b="0" strike="noStrike" spc="-1">
                <a:solidFill>
                  <a:srgbClr val="4BACC6"/>
                </a:solidFill>
                <a:latin typeface="Arial" panose="020B0604020202020204"/>
              </a:rPr>
              <a:t>Contents</a:t>
            </a:r>
            <a:endParaRPr lang="en-US" sz="2400" b="0" strike="noStrike" spc="-1">
              <a:solidFill>
                <a:srgbClr val="FFFFFF"/>
              </a:solidFill>
              <a:latin typeface="Arial" panose="020B0604020202020204"/>
            </a:endParaRPr>
          </a:p>
        </p:txBody>
      </p:sp>
      <p:sp>
        <p:nvSpPr>
          <p:cNvPr id="88" name="CustomShape 2"/>
          <p:cNvSpPr/>
          <p:nvPr/>
        </p:nvSpPr>
        <p:spPr>
          <a:xfrm>
            <a:off x="715680" y="1266480"/>
            <a:ext cx="7692840" cy="2832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200000"/>
              </a:lnSpc>
            </a:pPr>
            <a:r>
              <a:rPr lang="en-US" sz="1800" b="0" strike="noStrike" spc="-1">
                <a:solidFill>
                  <a:srgbClr val="FFFFFF"/>
                </a:solidFill>
                <a:latin typeface="Calibri"/>
              </a:rPr>
              <a:t>Problem</a:t>
            </a:r>
            <a:endParaRPr lang="en-US" sz="1800" b="0" strike="noStrike" spc="-1">
              <a:latin typeface="Arial" panose="020B0604020202020204"/>
            </a:endParaRPr>
          </a:p>
          <a:p>
            <a:pPr>
              <a:lnSpc>
                <a:spcPct val="200000"/>
              </a:lnSpc>
            </a:pPr>
            <a:r>
              <a:rPr lang="en-US" sz="1800" b="0" strike="noStrike" spc="-1">
                <a:solidFill>
                  <a:srgbClr val="FFFFFF"/>
                </a:solidFill>
                <a:latin typeface="Calibri"/>
              </a:rPr>
              <a:t>Methodology and Data Collection</a:t>
            </a:r>
            <a:endParaRPr lang="en-US" sz="1800" b="0" strike="noStrike" spc="-1">
              <a:latin typeface="Arial" panose="020B0604020202020204"/>
            </a:endParaRPr>
          </a:p>
          <a:p>
            <a:pPr>
              <a:lnSpc>
                <a:spcPct val="200000"/>
              </a:lnSpc>
            </a:pPr>
            <a:r>
              <a:rPr lang="en-US" sz="1800" b="0" strike="noStrike" spc="-1">
                <a:solidFill>
                  <a:srgbClr val="FFFFFF"/>
                </a:solidFill>
                <a:latin typeface="Calibri"/>
              </a:rPr>
              <a:t>Validation</a:t>
            </a:r>
            <a:endParaRPr lang="en-US" sz="1800" b="0" strike="noStrike" spc="-1">
              <a:latin typeface="Arial" panose="020B0604020202020204"/>
            </a:endParaRPr>
          </a:p>
          <a:p>
            <a:pPr>
              <a:lnSpc>
                <a:spcPct val="200000"/>
              </a:lnSpc>
            </a:pPr>
            <a:r>
              <a:rPr lang="en-US" sz="1800" b="0" strike="noStrike" spc="-1">
                <a:solidFill>
                  <a:srgbClr val="FFFFFF"/>
                </a:solidFill>
                <a:latin typeface="Calibri"/>
              </a:rPr>
              <a:t>Analysis</a:t>
            </a:r>
            <a:endParaRPr lang="en-US" sz="1800" b="0" strike="noStrike" spc="-1">
              <a:latin typeface="Arial" panose="020B0604020202020204"/>
            </a:endParaRPr>
          </a:p>
          <a:p>
            <a:pPr>
              <a:lnSpc>
                <a:spcPct val="200000"/>
              </a:lnSpc>
            </a:pPr>
            <a:r>
              <a:rPr lang="en-US" sz="1800" b="0" strike="noStrike" spc="-1">
                <a:solidFill>
                  <a:srgbClr val="FFFFFF"/>
                </a:solidFill>
                <a:latin typeface="Calibri"/>
              </a:rPr>
              <a:t>Conclusion</a:t>
            </a:r>
            <a:endParaRPr lang="en-US" sz="18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47480" y="192600"/>
            <a:ext cx="3947760" cy="659880"/>
          </a:xfrm>
          <a:prstGeom prst="rect">
            <a:avLst/>
          </a:prstGeom>
          <a:noFill/>
          <a:ln>
            <a:noFill/>
          </a:ln>
        </p:spPr>
        <p:txBody>
          <a:bodyPr anchor="ctr">
            <a:normAutofit/>
          </a:bodyPr>
          <a:lstStyle/>
          <a:p>
            <a:pPr>
              <a:lnSpc>
                <a:spcPct val="100000"/>
              </a:lnSpc>
              <a:spcBef>
                <a:spcPts val="480"/>
              </a:spcBef>
            </a:pPr>
            <a:r>
              <a:rPr lang="en-US" sz="2400" b="0" strike="noStrike" spc="-1">
                <a:solidFill>
                  <a:srgbClr val="4BACC6"/>
                </a:solidFill>
                <a:latin typeface="Arial" panose="020B0604020202020204"/>
              </a:rPr>
              <a:t>Problem</a:t>
            </a:r>
            <a:endParaRPr lang="en-US" sz="2400" b="0" strike="noStrike" spc="-1">
              <a:solidFill>
                <a:srgbClr val="FFFFFF"/>
              </a:solidFill>
              <a:latin typeface="Arial" panose="020B0604020202020204"/>
            </a:endParaRPr>
          </a:p>
        </p:txBody>
      </p:sp>
      <p:sp>
        <p:nvSpPr>
          <p:cNvPr id="90" name="CustomShape 2"/>
          <p:cNvSpPr/>
          <p:nvPr/>
        </p:nvSpPr>
        <p:spPr>
          <a:xfrm>
            <a:off x="447480" y="938880"/>
            <a:ext cx="8220600" cy="3655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800" b="1" strike="noStrike" spc="-1">
                <a:solidFill>
                  <a:srgbClr val="FFFFFF"/>
                </a:solidFill>
                <a:latin typeface="News Cycle"/>
              </a:rPr>
              <a:t>Problem</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inherit"/>
              </a:rPr>
              <a:t>NYC Open Data provides various types of data sources to the public.   For this final project, we focused on determining if there is a link between school student composition and SAT scores.</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inherit"/>
              </a:rPr>
              <a:t>Demographic data is collected by schools across the five (5) buroughs that are similar to the Census data the US government collects.  There were 8,867 records over five (5) years (2011-2016).  The SAT score data was only available for 2012.  </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1" i="1" strike="noStrike" spc="-1">
                <a:solidFill>
                  <a:srgbClr val="FFFFFF"/>
                </a:solidFill>
                <a:latin typeface="inherit"/>
              </a:rPr>
              <a:t>Our goal was to determine if we could predict average SAT scores based upon school demographic data?</a:t>
            </a:r>
            <a:endParaRPr lang="en-US" sz="1800" b="0" strike="noStrike" spc="-1">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47480" y="192600"/>
            <a:ext cx="5477400" cy="659880"/>
          </a:xfrm>
          <a:prstGeom prst="rect">
            <a:avLst/>
          </a:prstGeom>
          <a:noFill/>
          <a:ln>
            <a:noFill/>
          </a:ln>
        </p:spPr>
        <p:txBody>
          <a:bodyPr anchor="ctr">
            <a:normAutofit/>
          </a:bodyPr>
          <a:lstStyle/>
          <a:p>
            <a:pPr>
              <a:lnSpc>
                <a:spcPct val="100000"/>
              </a:lnSpc>
              <a:spcBef>
                <a:spcPts val="480"/>
              </a:spcBef>
            </a:pPr>
            <a:r>
              <a:rPr lang="en-US" sz="2400" b="0" strike="noStrike" spc="-1">
                <a:solidFill>
                  <a:srgbClr val="4BACC6"/>
                </a:solidFill>
                <a:latin typeface="Arial" panose="020B0604020202020204"/>
              </a:rPr>
              <a:t>Methodology</a:t>
            </a:r>
            <a:endParaRPr lang="en-US" sz="2400" b="0" strike="noStrike" spc="-1">
              <a:solidFill>
                <a:srgbClr val="FFFFFF"/>
              </a:solidFill>
              <a:latin typeface="Arial" panose="020B0604020202020204"/>
            </a:endParaRPr>
          </a:p>
        </p:txBody>
      </p:sp>
      <p:sp>
        <p:nvSpPr>
          <p:cNvPr id="92" name="CustomShape 2"/>
          <p:cNvSpPr/>
          <p:nvPr/>
        </p:nvSpPr>
        <p:spPr>
          <a:xfrm>
            <a:off x="536400" y="987480"/>
            <a:ext cx="8009640" cy="4204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800" b="0" strike="noStrike" spc="-1">
                <a:solidFill>
                  <a:srgbClr val="FFFFFF"/>
                </a:solidFill>
                <a:latin typeface="inherit"/>
              </a:rPr>
              <a:t>The data was obtained through the NYC Open Data portal as CSVs for import in R:</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marL="285750" indent="-285750">
              <a:lnSpc>
                <a:spcPct val="100000"/>
              </a:lnSpc>
              <a:buClr>
                <a:srgbClr val="FFFFFF"/>
              </a:buClr>
              <a:buFont typeface="Arial" panose="020B0604020202020204"/>
              <a:buChar char="•"/>
            </a:pPr>
            <a:r>
              <a:rPr lang="en-US" sz="1800" b="0" strike="noStrike" spc="-1">
                <a:solidFill>
                  <a:srgbClr val="FFFFFF"/>
                </a:solidFill>
                <a:latin typeface="inherit"/>
              </a:rPr>
              <a:t>2011 – 2016 Demographic Snapshot </a:t>
            </a:r>
            <a:r>
              <a:rPr lang="en-US" sz="1400" b="0" strike="noStrike" spc="-1">
                <a:solidFill>
                  <a:srgbClr val="FFFFFF"/>
                </a:solidFill>
                <a:latin typeface="inherit"/>
              </a:rPr>
              <a:t>(https://data.cityofnewyork.us/Education/2011-2016-Demographic-Snapshot/8mzw-jfss)</a:t>
            </a:r>
            <a:endParaRPr lang="en-US" sz="1800" b="0" strike="noStrike" spc="-1">
              <a:latin typeface="Arial" panose="020B0604020202020204"/>
            </a:endParaRPr>
          </a:p>
          <a:p>
            <a:pPr marL="285750" indent="-285750">
              <a:lnSpc>
                <a:spcPct val="100000"/>
              </a:lnSpc>
              <a:buClr>
                <a:srgbClr val="FFFFFF"/>
              </a:buClr>
              <a:buFont typeface="Arial" panose="020B0604020202020204"/>
              <a:buChar char="•"/>
            </a:pPr>
            <a:r>
              <a:rPr lang="en-US" sz="1800" b="0" strike="noStrike" spc="-1">
                <a:solidFill>
                  <a:srgbClr val="FFFFFF"/>
                </a:solidFill>
                <a:latin typeface="inherit"/>
              </a:rPr>
              <a:t>2012 SAT Results </a:t>
            </a:r>
          </a:p>
          <a:p>
            <a:pPr indent="0">
              <a:lnSpc>
                <a:spcPct val="100000"/>
              </a:lnSpc>
              <a:buClr>
                <a:srgbClr val="FFFFFF"/>
              </a:buClr>
              <a:buFont typeface="Arial" panose="020B0604020202020204"/>
              <a:buNone/>
            </a:pPr>
            <a:r>
              <a:rPr lang="en-US" sz="1800" b="0" strike="noStrike" spc="-1">
                <a:solidFill>
                  <a:srgbClr val="FFFFFF"/>
                </a:solidFill>
                <a:latin typeface="inherit"/>
              </a:rPr>
              <a:t>    </a:t>
            </a:r>
            <a:r>
              <a:rPr lang="en-US" sz="1400" b="0" strike="noStrike" spc="-1">
                <a:solidFill>
                  <a:srgbClr val="FFFFFF"/>
                </a:solidFill>
                <a:latin typeface="inherit"/>
              </a:rPr>
              <a:t>(https://data.cityofnewyork.us/Education/2012-SAT-Results/f9bf-2cp4)</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inherit"/>
              </a:rPr>
              <a:t>There were 8,818 records over five (5) years (2011-2016).  The SAT score data was only available for 2012 and contained 478 rows of information.  </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Lato" panose="020F0602020204030203"/>
              </a:rPr>
              <a:t>Sample column information includes Grade PK to Grade 12 student counts, ethnicity breakdowns, ratio of Males and Females and SAT scores by Module.</a:t>
            </a:r>
            <a:endParaRPr lang="en-US" sz="1800" b="0" strike="noStrike" spc="-1">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47480" y="192600"/>
            <a:ext cx="5477400" cy="659880"/>
          </a:xfrm>
          <a:prstGeom prst="rect">
            <a:avLst/>
          </a:prstGeom>
          <a:noFill/>
          <a:ln>
            <a:noFill/>
          </a:ln>
        </p:spPr>
        <p:txBody>
          <a:bodyPr anchor="ctr">
            <a:normAutofit/>
          </a:bodyPr>
          <a:lstStyle/>
          <a:p>
            <a:pPr>
              <a:lnSpc>
                <a:spcPct val="100000"/>
              </a:lnSpc>
              <a:spcBef>
                <a:spcPts val="480"/>
              </a:spcBef>
            </a:pPr>
            <a:r>
              <a:rPr lang="en-US" sz="2400" b="0" strike="noStrike" spc="-1">
                <a:solidFill>
                  <a:srgbClr val="4BACC6"/>
                </a:solidFill>
                <a:latin typeface="Arial" panose="020B0604020202020204"/>
              </a:rPr>
              <a:t>Validation</a:t>
            </a:r>
            <a:endParaRPr lang="en-US" sz="2400" b="0" strike="noStrike" spc="-1">
              <a:solidFill>
                <a:srgbClr val="FFFFFF"/>
              </a:solidFill>
              <a:latin typeface="Arial" panose="020B0604020202020204"/>
            </a:endParaRPr>
          </a:p>
        </p:txBody>
      </p:sp>
      <p:sp>
        <p:nvSpPr>
          <p:cNvPr id="94" name="CustomShape 2"/>
          <p:cNvSpPr/>
          <p:nvPr/>
        </p:nvSpPr>
        <p:spPr>
          <a:xfrm>
            <a:off x="740160" y="680760"/>
            <a:ext cx="7692840" cy="501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50000"/>
              </a:lnSpc>
            </a:pPr>
            <a:r>
              <a:rPr lang="en-US" sz="1800" b="0" strike="noStrike" spc="-1">
                <a:solidFill>
                  <a:srgbClr val="FFFFFF"/>
                </a:solidFill>
                <a:latin typeface="Calibri"/>
              </a:rPr>
              <a:t>NY City School Demographic Data</a:t>
            </a:r>
            <a:endParaRPr lang="en-US" sz="1800" b="0" strike="noStrike" spc="-1">
              <a:latin typeface="Arial" panose="020B0604020202020204"/>
            </a:endParaRPr>
          </a:p>
        </p:txBody>
      </p:sp>
      <p:sp>
        <p:nvSpPr>
          <p:cNvPr id="95" name="CustomShape 3"/>
          <p:cNvSpPr/>
          <p:nvPr/>
        </p:nvSpPr>
        <p:spPr>
          <a:xfrm>
            <a:off x="457200" y="1243800"/>
            <a:ext cx="4141080" cy="115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400" b="0" strike="noStrike" spc="-1">
                <a:solidFill>
                  <a:srgbClr val="FFFFFF"/>
                </a:solidFill>
                <a:latin typeface="inherit"/>
              </a:rPr>
              <a:t>Of particular interest is the distribution of the numerical data.  Although it appears that a lot of the data is either right skewed or left skewed, this isn’t the case when the scaling is adjusted. </a:t>
            </a:r>
            <a:endParaRPr lang="en-US" sz="1400" b="0" strike="noStrike" spc="-1">
              <a:latin typeface="Arial" panose="020B0604020202020204"/>
            </a:endParaRPr>
          </a:p>
        </p:txBody>
      </p:sp>
      <p:pic>
        <p:nvPicPr>
          <p:cNvPr id="96" name="Picture 5"/>
          <p:cNvPicPr/>
          <p:nvPr/>
        </p:nvPicPr>
        <p:blipFill>
          <a:blip r:embed="rId3"/>
          <a:stretch>
            <a:fillRect/>
          </a:stretch>
        </p:blipFill>
        <p:spPr>
          <a:xfrm>
            <a:off x="825120" y="2251800"/>
            <a:ext cx="3277440" cy="2529000"/>
          </a:xfrm>
          <a:prstGeom prst="rect">
            <a:avLst/>
          </a:prstGeom>
          <a:ln>
            <a:noFill/>
          </a:ln>
        </p:spPr>
      </p:pic>
      <p:sp>
        <p:nvSpPr>
          <p:cNvPr id="97" name="CustomShape 4"/>
          <p:cNvSpPr/>
          <p:nvPr/>
        </p:nvSpPr>
        <p:spPr>
          <a:xfrm>
            <a:off x="4699080" y="1243800"/>
            <a:ext cx="4141080" cy="942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400" b="0" strike="noStrike" spc="-1">
                <a:solidFill>
                  <a:srgbClr val="FFFFFF"/>
                </a:solidFill>
                <a:latin typeface="inherit"/>
              </a:rPr>
              <a:t>For the correlation plot, the ethnicity data correlated with itself highly.  From this, only the percentages were kept instead of both count and percentage.</a:t>
            </a:r>
            <a:endParaRPr lang="en-US" sz="1400" b="0" strike="noStrike" spc="-1">
              <a:latin typeface="Arial" panose="020B0604020202020204"/>
            </a:endParaRPr>
          </a:p>
        </p:txBody>
      </p:sp>
      <p:pic>
        <p:nvPicPr>
          <p:cNvPr id="98" name="Picture 8"/>
          <p:cNvPicPr/>
          <p:nvPr/>
        </p:nvPicPr>
        <p:blipFill>
          <a:blip r:embed="rId4"/>
          <a:stretch>
            <a:fillRect/>
          </a:stretch>
        </p:blipFill>
        <p:spPr>
          <a:xfrm>
            <a:off x="5274360" y="2251800"/>
            <a:ext cx="2816640" cy="25290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47480" y="192600"/>
            <a:ext cx="5477400" cy="659880"/>
          </a:xfrm>
          <a:prstGeom prst="rect">
            <a:avLst/>
          </a:prstGeom>
          <a:noFill/>
          <a:ln>
            <a:noFill/>
          </a:ln>
        </p:spPr>
        <p:txBody>
          <a:bodyPr anchor="ctr">
            <a:normAutofit/>
          </a:bodyPr>
          <a:lstStyle/>
          <a:p>
            <a:pPr>
              <a:lnSpc>
                <a:spcPct val="100000"/>
              </a:lnSpc>
              <a:spcBef>
                <a:spcPts val="480"/>
              </a:spcBef>
            </a:pPr>
            <a:r>
              <a:rPr lang="en-US" sz="2400" b="0" strike="noStrike" spc="-1">
                <a:solidFill>
                  <a:srgbClr val="4BACC6"/>
                </a:solidFill>
                <a:latin typeface="Arial" panose="020B0604020202020204"/>
              </a:rPr>
              <a:t>Validation</a:t>
            </a:r>
            <a:endParaRPr lang="en-US" sz="2400" b="0" strike="noStrike" spc="-1">
              <a:solidFill>
                <a:srgbClr val="FFFFFF"/>
              </a:solidFill>
              <a:latin typeface="Arial" panose="020B0604020202020204"/>
            </a:endParaRPr>
          </a:p>
        </p:txBody>
      </p:sp>
      <p:sp>
        <p:nvSpPr>
          <p:cNvPr id="100" name="CustomShape 2"/>
          <p:cNvSpPr/>
          <p:nvPr/>
        </p:nvSpPr>
        <p:spPr>
          <a:xfrm>
            <a:off x="536575" y="987425"/>
            <a:ext cx="8119110" cy="63817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800" b="0" strike="noStrike" spc="-1">
                <a:solidFill>
                  <a:srgbClr val="FFFFFF"/>
                </a:solidFill>
                <a:latin typeface="inherit"/>
              </a:rPr>
              <a:t>In preparing the data the following steps were taken for Model 1 and Model 2</a:t>
            </a:r>
            <a:endParaRPr lang="en-US" sz="1800" b="0" strike="noStrike" spc="-1">
              <a:latin typeface="Arial" panose="020B0604020202020204"/>
            </a:endParaRPr>
          </a:p>
        </p:txBody>
      </p:sp>
      <p:sp>
        <p:nvSpPr>
          <p:cNvPr id="101" name="CustomShape 3"/>
          <p:cNvSpPr/>
          <p:nvPr/>
        </p:nvSpPr>
        <p:spPr>
          <a:xfrm>
            <a:off x="457200" y="1645200"/>
            <a:ext cx="4141080" cy="243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400" b="0" strike="noStrike" spc="-1">
                <a:solidFill>
                  <a:srgbClr val="FFFFFF"/>
                </a:solidFill>
                <a:latin typeface="inherit"/>
              </a:rPr>
              <a:t>MODEL 1</a:t>
            </a:r>
            <a:r>
              <a:rPr lang="" altLang="en-US" sz="1400" b="0" strike="noStrike" spc="-1">
                <a:solidFill>
                  <a:srgbClr val="FFFFFF"/>
                </a:solidFill>
                <a:latin typeface="inherit"/>
              </a:rPr>
              <a:t>: Linear Model</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The NA data (10%) of the final subset was imputed using the mean of the total data</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No new variables were created</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No transformations on available variables due to non-normality</a:t>
            </a:r>
            <a:endParaRPr lang="en-US" sz="1400" b="0" strike="noStrike" spc="-1">
              <a:latin typeface="Arial" panose="020B0604020202020204"/>
            </a:endParaRPr>
          </a:p>
        </p:txBody>
      </p:sp>
      <p:sp>
        <p:nvSpPr>
          <p:cNvPr id="102" name="CustomShape 4"/>
          <p:cNvSpPr/>
          <p:nvPr/>
        </p:nvSpPr>
        <p:spPr>
          <a:xfrm>
            <a:off x="4699080" y="1645200"/>
            <a:ext cx="4141080" cy="3925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400" b="0" strike="noStrike" spc="-1">
                <a:solidFill>
                  <a:srgbClr val="FFFFFF"/>
                </a:solidFill>
                <a:latin typeface="inherit"/>
              </a:rPr>
              <a:t>MODEL 2</a:t>
            </a:r>
            <a:r>
              <a:rPr lang="" altLang="en-US" sz="1400" b="0" strike="noStrike" spc="-1">
                <a:solidFill>
                  <a:srgbClr val="FFFFFF"/>
                </a:solidFill>
                <a:latin typeface="inherit"/>
              </a:rPr>
              <a:t>: Difference Equations &amp; Linear Model</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Used completed cases only</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Used school data with 5 years worth of records</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No new variables were created</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No transformations were used</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A linear model was used in order to determine “k” from 5 years worth of data</a:t>
            </a: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47480" y="192600"/>
            <a:ext cx="5477400" cy="659880"/>
          </a:xfrm>
          <a:prstGeom prst="rect">
            <a:avLst/>
          </a:prstGeom>
          <a:noFill/>
          <a:ln>
            <a:noFill/>
          </a:ln>
        </p:spPr>
        <p:txBody>
          <a:bodyPr anchor="ctr">
            <a:normAutofit/>
          </a:bodyPr>
          <a:lstStyle/>
          <a:p>
            <a:pPr>
              <a:lnSpc>
                <a:spcPct val="100000"/>
              </a:lnSpc>
              <a:spcBef>
                <a:spcPts val="480"/>
              </a:spcBef>
            </a:pPr>
            <a:r>
              <a:rPr lang="en-US" sz="2400" b="0" strike="noStrike" spc="-1">
                <a:solidFill>
                  <a:srgbClr val="4BACC6"/>
                </a:solidFill>
                <a:latin typeface="Arial" panose="020B0604020202020204"/>
              </a:rPr>
              <a:t>Analysis: Model 1</a:t>
            </a:r>
            <a:endParaRPr lang="en-US" sz="2400" b="0" strike="noStrike" spc="-1">
              <a:solidFill>
                <a:srgbClr val="FFFFFF"/>
              </a:solidFill>
              <a:latin typeface="Arial" panose="020B0604020202020204"/>
            </a:endParaRPr>
          </a:p>
        </p:txBody>
      </p:sp>
      <p:sp>
        <p:nvSpPr>
          <p:cNvPr id="104" name="CustomShape 2"/>
          <p:cNvSpPr/>
          <p:nvPr/>
        </p:nvSpPr>
        <p:spPr>
          <a:xfrm>
            <a:off x="536400" y="852840"/>
            <a:ext cx="8009640" cy="63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800" b="0" strike="noStrike" spc="-1">
                <a:solidFill>
                  <a:srgbClr val="FFFFFF"/>
                </a:solidFill>
                <a:latin typeface="inherit"/>
              </a:rPr>
              <a:t>Once the model data was created, the question of SAT score prediction by school was created.  The results are as follows:</a:t>
            </a:r>
            <a:endParaRPr lang="en-US" sz="1800" b="0" strike="noStrike" spc="-1">
              <a:latin typeface="Arial" panose="020B0604020202020204"/>
            </a:endParaRPr>
          </a:p>
        </p:txBody>
      </p:sp>
      <p:sp>
        <p:nvSpPr>
          <p:cNvPr id="105" name="CustomShape 3"/>
          <p:cNvSpPr/>
          <p:nvPr/>
        </p:nvSpPr>
        <p:spPr>
          <a:xfrm>
            <a:off x="399960" y="1510560"/>
            <a:ext cx="4141080" cy="3819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400" b="0" strike="noStrike" spc="-1" dirty="0">
                <a:solidFill>
                  <a:srgbClr val="FFFFFF"/>
                </a:solidFill>
                <a:latin typeface="inherit"/>
              </a:rPr>
              <a:t>MODEL 1 was generated using a generalized linear model using the gaussian method to predict the scores.   Math, Reading and Writing were excluded as they are encompassed in the target variable </a:t>
            </a:r>
            <a:r>
              <a:rPr lang="en-US" sz="1400" b="0" strike="noStrike" spc="-1" dirty="0" err="1">
                <a:solidFill>
                  <a:srgbClr val="FFFFFF"/>
                </a:solidFill>
                <a:latin typeface="inherit"/>
              </a:rPr>
              <a:t>SATTotal</a:t>
            </a:r>
            <a:r>
              <a:rPr lang="en-US" sz="1400" b="0" strike="noStrike" spc="-1" dirty="0">
                <a:solidFill>
                  <a:srgbClr val="FFFFFF"/>
                </a:solidFill>
                <a:latin typeface="inherit"/>
              </a:rPr>
              <a:t>.</a:t>
            </a:r>
            <a:endParaRPr lang="en-US" sz="1400" b="0" strike="noStrike" spc="-1" dirty="0">
              <a:latin typeface="Arial" panose="020B0604020202020204"/>
            </a:endParaRPr>
          </a:p>
          <a:p>
            <a:pPr>
              <a:lnSpc>
                <a:spcPct val="100000"/>
              </a:lnSpc>
            </a:pPr>
            <a:endParaRPr lang="en-US" sz="1400" b="0" strike="noStrike" spc="-1" dirty="0">
              <a:latin typeface="Arial" panose="020B0604020202020204"/>
            </a:endParaRPr>
          </a:p>
          <a:p>
            <a:pPr marL="285750" indent="-285750">
              <a:lnSpc>
                <a:spcPct val="100000"/>
              </a:lnSpc>
              <a:buClr>
                <a:srgbClr val="FFFFFF"/>
              </a:buClr>
              <a:buFont typeface="Arial" panose="020B0604020202020204"/>
              <a:buChar char="•"/>
            </a:pPr>
            <a:r>
              <a:rPr lang="en-US" sz="1050" b="0" strike="noStrike" spc="-1" dirty="0" err="1">
                <a:solidFill>
                  <a:srgbClr val="FFFFFF"/>
                </a:solidFill>
                <a:latin typeface="Calibri"/>
              </a:rPr>
              <a:t>glm</a:t>
            </a:r>
            <a:r>
              <a:rPr lang="en-US" sz="1050" b="0" strike="noStrike" spc="-1" dirty="0">
                <a:solidFill>
                  <a:srgbClr val="FFFFFF"/>
                </a:solidFill>
                <a:latin typeface="Calibri"/>
              </a:rPr>
              <a:t>(formula = </a:t>
            </a:r>
            <a:r>
              <a:rPr lang="en-US" sz="1050" b="0" strike="noStrike" spc="-1" dirty="0" err="1">
                <a:solidFill>
                  <a:srgbClr val="FFFFFF"/>
                </a:solidFill>
                <a:latin typeface="Calibri"/>
              </a:rPr>
              <a:t>SATTotal</a:t>
            </a:r>
            <a:r>
              <a:rPr lang="en-US" sz="1050" b="0" strike="noStrike" spc="-1" dirty="0">
                <a:solidFill>
                  <a:srgbClr val="FFFFFF"/>
                </a:solidFill>
                <a:latin typeface="Calibri"/>
              </a:rPr>
              <a:t> ~ . - Math - Writing – Reading – Num. </a:t>
            </a:r>
            <a:r>
              <a:rPr lang="en-US" sz="1050" b="0" strike="noStrike" spc="-1" dirty="0" err="1">
                <a:solidFill>
                  <a:srgbClr val="FFFFFF"/>
                </a:solidFill>
                <a:latin typeface="Calibri"/>
              </a:rPr>
              <a:t>SAT.TestTakers</a:t>
            </a:r>
            <a:r>
              <a:rPr lang="en-US" sz="1050" b="0" strike="noStrike" spc="-1" dirty="0">
                <a:solidFill>
                  <a:srgbClr val="FFFFFF"/>
                </a:solidFill>
                <a:latin typeface="Calibri"/>
              </a:rPr>
              <a:t>, family = gaussian(), data = train)</a:t>
            </a:r>
            <a:endParaRPr lang="en-US" sz="1050" b="0" strike="noStrike" spc="-1" dirty="0">
              <a:latin typeface="Arial" panose="020B0604020202020204"/>
            </a:endParaRPr>
          </a:p>
          <a:p>
            <a:pPr marL="285750" indent="-285750">
              <a:lnSpc>
                <a:spcPct val="150000"/>
              </a:lnSpc>
              <a:buClr>
                <a:srgbClr val="FFFFFF"/>
              </a:buClr>
              <a:buFont typeface="Arial" panose="020B0604020202020204"/>
              <a:buChar char="•"/>
            </a:pPr>
            <a:r>
              <a:rPr lang="en-US" sz="1400" b="0" strike="noStrike" spc="-1" dirty="0">
                <a:solidFill>
                  <a:srgbClr val="FFFFFF"/>
                </a:solidFill>
                <a:latin typeface="inherit"/>
              </a:rPr>
              <a:t>AIC score of 3169.7</a:t>
            </a:r>
          </a:p>
          <a:p>
            <a:pPr marL="285750" indent="-285750">
              <a:lnSpc>
                <a:spcPct val="150000"/>
              </a:lnSpc>
              <a:buClr>
                <a:srgbClr val="FFFFFF"/>
              </a:buClr>
              <a:buFont typeface="Arial" panose="020B0604020202020204"/>
              <a:buChar char="•"/>
            </a:pPr>
            <a:r>
              <a:rPr lang="en-US" sz="1400" b="0" strike="noStrike" spc="-1" dirty="0">
                <a:solidFill>
                  <a:srgbClr val="FFFFFF"/>
                </a:solidFill>
                <a:latin typeface="inherit"/>
              </a:rPr>
              <a:t>Main variables that were significant were, Poverty percentage, Number of Test Takers and Grade 9 Student counts</a:t>
            </a:r>
            <a:endParaRPr lang="en-US" sz="1400" b="0" strike="noStrike" spc="-1" dirty="0">
              <a:latin typeface="Arial" panose="020B0604020202020204"/>
            </a:endParaRPr>
          </a:p>
          <a:p>
            <a:pPr marL="285750" indent="-285750">
              <a:lnSpc>
                <a:spcPct val="150000"/>
              </a:lnSpc>
              <a:buClr>
                <a:srgbClr val="FFFFFF"/>
              </a:buClr>
              <a:buFont typeface="Arial" panose="020B0604020202020204"/>
              <a:buChar char="•"/>
            </a:pPr>
            <a:r>
              <a:rPr lang="en-US" sz="1400" b="0" strike="noStrike" spc="-1" dirty="0">
                <a:solidFill>
                  <a:srgbClr val="FFFFFF"/>
                </a:solidFill>
                <a:latin typeface="inherit"/>
              </a:rPr>
              <a:t>The prediction scores were in lin</a:t>
            </a:r>
            <a:r>
              <a:rPr lang="en-US" sz="1400" spc="-1" dirty="0">
                <a:solidFill>
                  <a:srgbClr val="FFFFFF"/>
                </a:solidFill>
                <a:latin typeface="inherit"/>
              </a:rPr>
              <a:t>e </a:t>
            </a:r>
            <a:r>
              <a:rPr lang="en-US" sz="1400" b="0" strike="noStrike" spc="-1" dirty="0">
                <a:solidFill>
                  <a:srgbClr val="FFFFFF"/>
                </a:solidFill>
                <a:latin typeface="inherit"/>
              </a:rPr>
              <a:t>with the actual scores by school</a:t>
            </a:r>
            <a:endParaRPr lang="en-US" sz="1400" b="0" strike="noStrike" spc="-1" dirty="0">
              <a:latin typeface="Arial" panose="020B0604020202020204"/>
            </a:endParaRPr>
          </a:p>
        </p:txBody>
      </p:sp>
      <p:pic>
        <p:nvPicPr>
          <p:cNvPr id="106" name="Picture 5"/>
          <p:cNvPicPr/>
          <p:nvPr/>
        </p:nvPicPr>
        <p:blipFill>
          <a:blip r:embed="rId3"/>
          <a:stretch>
            <a:fillRect/>
          </a:stretch>
        </p:blipFill>
        <p:spPr>
          <a:xfrm>
            <a:off x="4803840" y="1901520"/>
            <a:ext cx="4031640" cy="24084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47480" y="192600"/>
            <a:ext cx="5477400" cy="659880"/>
          </a:xfrm>
          <a:prstGeom prst="rect">
            <a:avLst/>
          </a:prstGeom>
          <a:noFill/>
          <a:ln>
            <a:noFill/>
          </a:ln>
        </p:spPr>
        <p:txBody>
          <a:bodyPr anchor="ctr">
            <a:normAutofit/>
          </a:bodyPr>
          <a:lstStyle/>
          <a:p>
            <a:pPr>
              <a:lnSpc>
                <a:spcPct val="100000"/>
              </a:lnSpc>
              <a:spcBef>
                <a:spcPts val="480"/>
              </a:spcBef>
            </a:pPr>
            <a:r>
              <a:rPr lang="en-US" sz="2400" b="0" strike="noStrike" spc="-1">
                <a:solidFill>
                  <a:srgbClr val="4BACC6"/>
                </a:solidFill>
                <a:latin typeface="Arial" panose="020B0604020202020204"/>
              </a:rPr>
              <a:t>Analysis: Model 2</a:t>
            </a:r>
            <a:endParaRPr lang="en-US" sz="2400" b="0" strike="noStrike" spc="-1">
              <a:solidFill>
                <a:srgbClr val="FFFFFF"/>
              </a:solidFill>
              <a:latin typeface="Arial" panose="020B0604020202020204"/>
            </a:endParaRPr>
          </a:p>
        </p:txBody>
      </p:sp>
      <p:sp>
        <p:nvSpPr>
          <p:cNvPr id="108" name="CustomShape 2"/>
          <p:cNvSpPr/>
          <p:nvPr/>
        </p:nvSpPr>
        <p:spPr>
          <a:xfrm>
            <a:off x="536400" y="852840"/>
            <a:ext cx="8009640" cy="63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800" b="0" strike="noStrike" spc="-1">
                <a:solidFill>
                  <a:srgbClr val="FFFFFF"/>
                </a:solidFill>
                <a:latin typeface="inherit"/>
              </a:rPr>
              <a:t>Once the model data was created, the question of SAT score prediction by school was created.  The results are as follows:</a:t>
            </a:r>
            <a:endParaRPr lang="en-US" sz="1800" b="0" strike="noStrike" spc="-1">
              <a:latin typeface="Arial" panose="020B0604020202020204"/>
            </a:endParaRPr>
          </a:p>
        </p:txBody>
      </p:sp>
      <p:sp>
        <p:nvSpPr>
          <p:cNvPr id="109" name="CustomShape 3"/>
          <p:cNvSpPr/>
          <p:nvPr/>
        </p:nvSpPr>
        <p:spPr>
          <a:xfrm>
            <a:off x="399960" y="1510560"/>
            <a:ext cx="4141080" cy="3499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400" b="0" strike="noStrike" spc="-1" dirty="0">
                <a:solidFill>
                  <a:srgbClr val="FFFFFF"/>
                </a:solidFill>
                <a:latin typeface="inherit"/>
              </a:rPr>
              <a:t>MODEL 2 was generated by first estimating</a:t>
            </a:r>
            <a:r>
              <a:rPr lang="en-US" sz="1400" b="1" strike="noStrike" spc="-1" dirty="0">
                <a:solidFill>
                  <a:srgbClr val="FF0000"/>
                </a:solidFill>
                <a:latin typeface="inherit"/>
              </a:rPr>
              <a:t> </a:t>
            </a:r>
            <a:r>
              <a:rPr lang="" altLang="en-US" sz="1400" strike="noStrike" spc="-1" dirty="0">
                <a:solidFill>
                  <a:schemeClr val="bg1"/>
                </a:solidFill>
                <a:latin typeface="inherit"/>
              </a:rPr>
              <a:t>values using Difference Equations</a:t>
            </a:r>
            <a:r>
              <a:rPr lang="" altLang="en-US" sz="1400" b="1" strike="noStrike" spc="-1" dirty="0">
                <a:solidFill>
                  <a:schemeClr val="bg1"/>
                </a:solidFill>
                <a:latin typeface="inherit"/>
              </a:rPr>
              <a:t> </a:t>
            </a:r>
            <a:r>
              <a:rPr lang="en-US" sz="1400" b="0" strike="noStrike" spc="-1" dirty="0">
                <a:solidFill>
                  <a:srgbClr val="FFFFFF"/>
                </a:solidFill>
                <a:latin typeface="inherit"/>
              </a:rPr>
              <a:t>and then using a generalized linear model using the </a:t>
            </a:r>
            <a:r>
              <a:rPr lang="" altLang="en-US" sz="1400" b="0" strike="noStrike" spc="-1" dirty="0">
                <a:solidFill>
                  <a:srgbClr val="FFFFFF"/>
                </a:solidFill>
                <a:latin typeface="inherit"/>
              </a:rPr>
              <a:t>poisson</a:t>
            </a:r>
            <a:r>
              <a:rPr lang="en-US" sz="1400" b="0" strike="noStrike" spc="-1" dirty="0">
                <a:solidFill>
                  <a:srgbClr val="FFFFFF"/>
                </a:solidFill>
                <a:latin typeface="inherit"/>
              </a:rPr>
              <a:t> method to predict the scores.   Math, Reading and Writing were excluded as they are encompassed in the target variable </a:t>
            </a:r>
            <a:r>
              <a:rPr lang="en-US" sz="1400" b="0" strike="noStrike" spc="-1" dirty="0" err="1">
                <a:solidFill>
                  <a:srgbClr val="FFFFFF"/>
                </a:solidFill>
                <a:latin typeface="inherit"/>
              </a:rPr>
              <a:t>SATTotal</a:t>
            </a:r>
            <a:r>
              <a:rPr lang="en-US" sz="1400" b="0" strike="noStrike" spc="-1" dirty="0">
                <a:solidFill>
                  <a:srgbClr val="FFFFFF"/>
                </a:solidFill>
                <a:latin typeface="inherit"/>
              </a:rPr>
              <a:t>.</a:t>
            </a:r>
            <a:endParaRPr lang="en-US" sz="1400" b="0" strike="noStrike" spc="-1" dirty="0">
              <a:latin typeface="Arial" panose="020B0604020202020204"/>
            </a:endParaRPr>
          </a:p>
          <a:p>
            <a:pPr>
              <a:lnSpc>
                <a:spcPct val="100000"/>
              </a:lnSpc>
            </a:pPr>
            <a:endParaRPr lang="en-US" sz="1400" b="0" strike="noStrike" spc="-1" dirty="0">
              <a:latin typeface="Arial" panose="020B0604020202020204"/>
            </a:endParaRPr>
          </a:p>
          <a:p>
            <a:pPr marL="285750" indent="-285750">
              <a:lnSpc>
                <a:spcPct val="150000"/>
              </a:lnSpc>
              <a:buClr>
                <a:srgbClr val="FFFFFF"/>
              </a:buClr>
              <a:buFont typeface="Arial" panose="020B0604020202020204"/>
              <a:buChar char="•"/>
            </a:pPr>
            <a:r>
              <a:rPr lang="en-US" sz="1400" b="0" strike="noStrike" spc="-1" dirty="0">
                <a:solidFill>
                  <a:srgbClr val="FFFFFF"/>
                </a:solidFill>
                <a:latin typeface="inherit"/>
              </a:rPr>
              <a:t>New values were estimated for each variable in order to obtain 2016-17 estimations</a:t>
            </a:r>
            <a:endParaRPr lang="en-US" sz="1400" b="0" strike="noStrike" spc="-1" dirty="0">
              <a:latin typeface="Arial" panose="020B0604020202020204"/>
            </a:endParaRPr>
          </a:p>
          <a:p>
            <a:pPr marL="285750" indent="-285750">
              <a:lnSpc>
                <a:spcPct val="150000"/>
              </a:lnSpc>
              <a:buClr>
                <a:srgbClr val="FFFFFF"/>
              </a:buClr>
              <a:buFont typeface="Arial" panose="020B0604020202020204"/>
              <a:buChar char="•"/>
            </a:pPr>
            <a:r>
              <a:rPr lang="en-US" sz="1400" b="0" strike="noStrike" spc="-1" dirty="0">
                <a:solidFill>
                  <a:srgbClr val="FFFFFF"/>
                </a:solidFill>
                <a:latin typeface="inherit"/>
              </a:rPr>
              <a:t>Once estimations were available a linear model was employed t</a:t>
            </a:r>
            <a:r>
              <a:rPr lang="" altLang="en-US" sz="1400" b="0" strike="noStrike" spc="-1" dirty="0">
                <a:solidFill>
                  <a:srgbClr val="FFFFFF"/>
                </a:solidFill>
                <a:latin typeface="inherit"/>
              </a:rPr>
              <a:t>o</a:t>
            </a:r>
            <a:r>
              <a:rPr lang="en-US" sz="1400" b="0" strike="noStrike" spc="-1" dirty="0">
                <a:solidFill>
                  <a:srgbClr val="FFFFFF"/>
                </a:solidFill>
                <a:latin typeface="inherit"/>
              </a:rPr>
              <a:t> predict SAT scores</a:t>
            </a:r>
          </a:p>
          <a:p>
            <a:pPr marL="285750" indent="-285750">
              <a:lnSpc>
                <a:spcPct val="150000"/>
              </a:lnSpc>
              <a:buClr>
                <a:srgbClr val="FFFFFF"/>
              </a:buClr>
              <a:buFont typeface="Arial" panose="020B0604020202020204"/>
              <a:buChar char="•"/>
            </a:pPr>
            <a:r>
              <a:rPr lang="" altLang="en-US" sz="1400" b="0" strike="noStrike" spc="-1" dirty="0">
                <a:solidFill>
                  <a:srgbClr val="FFFFFF"/>
                </a:solidFill>
                <a:latin typeface="inherit"/>
              </a:rPr>
              <a:t>The AIC score was 3600.7</a:t>
            </a:r>
          </a:p>
        </p:txBody>
      </p:sp>
      <p:pic>
        <p:nvPicPr>
          <p:cNvPr id="110" name="Picture 109"/>
          <p:cNvPicPr/>
          <p:nvPr/>
        </p:nvPicPr>
        <p:blipFill>
          <a:blip r:embed="rId3"/>
          <a:stretch>
            <a:fillRect/>
          </a:stretch>
        </p:blipFill>
        <p:spPr>
          <a:xfrm>
            <a:off x="4800600" y="1984824"/>
            <a:ext cx="4032360" cy="2551032"/>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47480" y="192600"/>
            <a:ext cx="5477400" cy="659880"/>
          </a:xfrm>
          <a:prstGeom prst="rect">
            <a:avLst/>
          </a:prstGeom>
          <a:noFill/>
          <a:ln>
            <a:noFill/>
          </a:ln>
        </p:spPr>
        <p:txBody>
          <a:bodyPr anchor="ctr">
            <a:normAutofit/>
          </a:bodyPr>
          <a:lstStyle/>
          <a:p>
            <a:pPr>
              <a:lnSpc>
                <a:spcPct val="100000"/>
              </a:lnSpc>
              <a:spcBef>
                <a:spcPts val="480"/>
              </a:spcBef>
            </a:pPr>
            <a:r>
              <a:rPr lang="en-US" sz="2400" b="0" strike="noStrike" spc="-1">
                <a:solidFill>
                  <a:srgbClr val="4BACC6"/>
                </a:solidFill>
                <a:latin typeface="Arial" panose="020B0604020202020204"/>
              </a:rPr>
              <a:t>Conclusion</a:t>
            </a:r>
            <a:endParaRPr lang="en-US" sz="2400" b="0" strike="noStrike" spc="-1">
              <a:solidFill>
                <a:srgbClr val="FFFFFF"/>
              </a:solidFill>
              <a:latin typeface="Arial" panose="020B0604020202020204"/>
            </a:endParaRPr>
          </a:p>
        </p:txBody>
      </p:sp>
      <p:sp>
        <p:nvSpPr>
          <p:cNvPr id="112" name="CustomShape 2"/>
          <p:cNvSpPr/>
          <p:nvPr/>
        </p:nvSpPr>
        <p:spPr>
          <a:xfrm>
            <a:off x="536400" y="987480"/>
            <a:ext cx="8009640" cy="3107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800" b="0" strike="noStrike" spc="-1" dirty="0">
                <a:solidFill>
                  <a:srgbClr val="FFFFFF"/>
                </a:solidFill>
                <a:latin typeface="Calibri"/>
              </a:rPr>
              <a:t>Two (2) models were presented after exploring and manipulating the data as necessary. </a:t>
            </a: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r>
              <a:rPr lang="en-US" sz="1800" b="0" strike="noStrike" spc="-1" dirty="0">
                <a:solidFill>
                  <a:srgbClr val="FFFFFF"/>
                </a:solidFill>
                <a:latin typeface="Calibri"/>
              </a:rPr>
              <a:t>With using a multi-criteria approach for this exercise, it became clear that the Model 2 was selected and provided an AIC of </a:t>
            </a:r>
            <a:r>
              <a:rPr lang="en-US" altLang="en-US" sz="1800" b="0" strike="noStrike" spc="-1" dirty="0">
                <a:solidFill>
                  <a:srgbClr val="FFFFFF"/>
                </a:solidFill>
                <a:latin typeface="Calibri"/>
              </a:rPr>
              <a:t>3600.7 </a:t>
            </a:r>
            <a:r>
              <a:rPr lang="en-US" sz="1800" b="0" strike="noStrike" spc="-1" dirty="0">
                <a:solidFill>
                  <a:srgbClr val="FFFFFF"/>
                </a:solidFill>
                <a:latin typeface="Calibri"/>
              </a:rPr>
              <a:t>which was adequate for the data but doesn’t necessarily indicate the best model if it were solely based upon AIC (Model 1 would have been chosen) which is the equivalent of R-squared for binary regression models.   </a:t>
            </a: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r>
              <a:rPr lang="en-US" sz="1800" b="0" strike="noStrike" spc="-1" dirty="0">
                <a:solidFill>
                  <a:srgbClr val="FFFFFF"/>
                </a:solidFill>
                <a:latin typeface="Calibri"/>
              </a:rPr>
              <a:t>If more data was available in the NYC School data, the creation of other new variables that were not correlated could have been generated with better insight into the data set.    </a:t>
            </a:r>
            <a:endParaRPr lang="en-US" sz="1800" b="0" strike="noStrike" spc="-1" dirty="0">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Modere Orientation</Template>
  <TotalTime>41</TotalTime>
  <Words>766</Words>
  <Application>Microsoft Macintosh PowerPoint</Application>
  <PresentationFormat>On-screen Show (16:9)</PresentationFormat>
  <Paragraphs>78</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DejaVu Sans</vt:lpstr>
      <vt:lpstr>inherit</vt:lpstr>
      <vt:lpstr>Lato</vt:lpstr>
      <vt:lpstr>News Cycle</vt:lpstr>
      <vt:lpstr>Arial</vt:lpstr>
      <vt:lpstr>Calibri</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Frances Rogers</dc:creator>
  <cp:lastModifiedBy>Cesar Espitia</cp:lastModifiedBy>
  <cp:revision>271</cp:revision>
  <cp:lastPrinted>2018-12-09T16:02:06Z</cp:lastPrinted>
  <dcterms:created xsi:type="dcterms:W3CDTF">2018-12-09T16:02:06Z</dcterms:created>
  <dcterms:modified xsi:type="dcterms:W3CDTF">2018-12-09T16:51:29Z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y fmtid="{D5CDD505-2E9C-101B-9397-08002B2CF9AE}" pid="12" name="KSOProductBuildVer">
    <vt:lpwstr>1033-10.1.0.6757</vt:lpwstr>
  </property>
</Properties>
</file>