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533" r:id="rId2"/>
    <p:sldId id="563" r:id="rId3"/>
    <p:sldId id="555" r:id="rId4"/>
    <p:sldId id="570" r:id="rId5"/>
    <p:sldId id="567" r:id="rId6"/>
    <p:sldId id="571" r:id="rId7"/>
    <p:sldId id="572" r:id="rId8"/>
    <p:sldId id="574" r:id="rId9"/>
    <p:sldId id="57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" autoAdjust="0"/>
    <p:restoredTop sz="94523" autoAdjust="0"/>
  </p:normalViewPr>
  <p:slideViewPr>
    <p:cSldViewPr snapToGrid="0" snapToObjects="1">
      <p:cViewPr varScale="1">
        <p:scale>
          <a:sx n="286" d="100"/>
          <a:sy n="286" d="100"/>
        </p:scale>
        <p:origin x="16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PRESENTATION NAME – 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1FD18-53F0-E149-A157-9D773A9ADBB1}" type="datetime1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C20B3-55F9-B34E-AD85-C68719AB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PRESENTATION NAME – 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B040B-24CA-4342-AEF0-8F48F7893C77}" type="datetime1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6B52A-C322-7A43-8218-F9D200AE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547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6B52A-C322-7A43-8218-F9D200AEE8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9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6B52A-C322-7A43-8218-F9D200AEE8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6B52A-C322-7A43-8218-F9D200AEE8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5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6B52A-C322-7A43-8218-F9D200AEE8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58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6B52A-C322-7A43-8218-F9D200AEE8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6B52A-C322-7A43-8218-F9D200AEE8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5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6B52A-C322-7A43-8218-F9D200AEE8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12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6B52A-C322-7A43-8218-F9D200AEE8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2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6B52A-C322-7A43-8218-F9D200AEE8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4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6246" y="1811338"/>
            <a:ext cx="6684962" cy="6604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en-US" dirty="0">
                <a:latin typeface="Arial"/>
                <a:cs typeface="Arial"/>
              </a:rPr>
              <a:t>FIRST NAME LAST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85775" y="2471738"/>
            <a:ext cx="4840288" cy="5334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/>
                <a:cs typeface="Arial"/>
              </a:rPr>
              <a:t>SUBJECT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629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6246" y="1811338"/>
            <a:ext cx="6684962" cy="6604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en-US" dirty="0">
                <a:latin typeface="Arial"/>
                <a:cs typeface="Arial"/>
              </a:rPr>
              <a:t>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85775" y="2471738"/>
            <a:ext cx="4840288" cy="5334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/>
                <a:cs typeface="Arial"/>
              </a:rPr>
              <a:t>SECTION NUMBER</a:t>
            </a:r>
          </a:p>
        </p:txBody>
      </p:sp>
    </p:spTree>
    <p:extLst>
      <p:ext uri="{BB962C8B-B14F-4D97-AF65-F5344CB8AC3E}">
        <p14:creationId xmlns:p14="http://schemas.microsoft.com/office/powerpoint/2010/main" val="327579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6246" y="1878077"/>
            <a:ext cx="7772400" cy="5942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/>
                <a:cs typeface="Arial"/>
              </a:rPr>
              <a:t>THANKS</a:t>
            </a:r>
          </a:p>
        </p:txBody>
      </p:sp>
      <p:pic>
        <p:nvPicPr>
          <p:cNvPr id="6" name="Picture 5" descr="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8" y="766057"/>
            <a:ext cx="1346200" cy="3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46796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0625"/>
            <a:ext cx="8229600" cy="307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 userDrawn="1"/>
        </p:nvSpPr>
        <p:spPr>
          <a:xfrm>
            <a:off x="5611091" y="4790036"/>
            <a:ext cx="3352287" cy="2222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18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16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Fall 2018 – Data 609 Course Project</a:t>
            </a:r>
            <a:endParaRPr lang="en-US" sz="1200" baseline="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0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4" r:id="rId2"/>
    <p:sldLayoutId id="2147483661" r:id="rId3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24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Lucida Grande"/>
        <a:buChar char="–"/>
        <a:defRPr sz="18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Lucida Grande"/>
        <a:buChar char="–"/>
        <a:defRPr sz="14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–"/>
        <a:defRPr sz="14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471818" y="1709244"/>
            <a:ext cx="4224808" cy="6604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NYC Open Data </a:t>
            </a:r>
          </a:p>
          <a:p>
            <a:pPr algn="ctr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Education Demographics and SAT Scores</a:t>
            </a:r>
          </a:p>
          <a:p>
            <a:pPr algn="ctr"/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Cesar Espitia and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Duubar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Villalobos</a:t>
            </a:r>
          </a:p>
          <a:p>
            <a:pPr algn="ctr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December 9, 2018</a:t>
            </a:r>
          </a:p>
        </p:txBody>
      </p:sp>
    </p:spTree>
    <p:extLst>
      <p:ext uri="{BB962C8B-B14F-4D97-AF65-F5344CB8AC3E}">
        <p14:creationId xmlns:p14="http://schemas.microsoft.com/office/powerpoint/2010/main" val="311602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47395" y="192538"/>
            <a:ext cx="5477620" cy="6604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Contents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E454B-3A5A-3A40-8149-AEB20E75FD7C}"/>
              </a:ext>
            </a:extLst>
          </p:cNvPr>
          <p:cNvSpPr txBox="1"/>
          <p:nvPr/>
        </p:nvSpPr>
        <p:spPr>
          <a:xfrm>
            <a:off x="715759" y="1266354"/>
            <a:ext cx="769315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Problem</a:t>
            </a:r>
          </a:p>
          <a:p>
            <a:pPr fontAlgn="base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Methodology and Data Collection</a:t>
            </a:r>
          </a:p>
          <a:p>
            <a:pPr fontAlgn="base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fontAlgn="base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fontAlgn="base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1195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47395" y="192538"/>
            <a:ext cx="3947960" cy="6604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D90AA6-C132-134A-B618-92EB3E5FD072}"/>
              </a:ext>
            </a:extLst>
          </p:cNvPr>
          <p:cNvSpPr/>
          <p:nvPr/>
        </p:nvSpPr>
        <p:spPr>
          <a:xfrm>
            <a:off x="447395" y="938784"/>
            <a:ext cx="82211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chemeClr val="bg1"/>
                </a:solidFill>
                <a:latin typeface="News Cycle"/>
              </a:rPr>
              <a:t>Problem</a:t>
            </a:r>
          </a:p>
          <a:p>
            <a:pPr fontAlgn="base"/>
            <a:endParaRPr lang="en-US" b="1" dirty="0">
              <a:solidFill>
                <a:schemeClr val="bg1"/>
              </a:solidFill>
              <a:latin typeface="News Cycle"/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  <a:latin typeface="inherit"/>
              </a:rPr>
              <a:t>NYC Open Data provides various types of data sources to the public.   For this final project, we focused on determining if there is a link between school student composition and SAT scores.</a:t>
            </a:r>
          </a:p>
          <a:p>
            <a:pPr fontAlgn="base"/>
            <a:endParaRPr lang="en-US" dirty="0">
              <a:solidFill>
                <a:schemeClr val="bg1"/>
              </a:solidFill>
              <a:latin typeface="inherit"/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  <a:latin typeface="inherit"/>
              </a:rPr>
              <a:t>Demographic data is collected by schools across the five (5) </a:t>
            </a:r>
            <a:r>
              <a:rPr lang="en-US" dirty="0" err="1">
                <a:solidFill>
                  <a:schemeClr val="bg1"/>
                </a:solidFill>
                <a:latin typeface="inherit"/>
              </a:rPr>
              <a:t>buroughs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 that are similar to the Census data the US government collects.  There were 8,867 records over five (5) years (2011-2016).  The SAT score data was only available for 2012.  </a:t>
            </a:r>
          </a:p>
          <a:p>
            <a:pPr fontAlgn="base"/>
            <a:endParaRPr lang="en-US" dirty="0">
              <a:solidFill>
                <a:schemeClr val="bg1"/>
              </a:solidFill>
              <a:latin typeface="inherit"/>
            </a:endParaRPr>
          </a:p>
          <a:p>
            <a:pPr fontAlgn="base"/>
            <a:r>
              <a:rPr lang="en-US" b="1" i="1" dirty="0">
                <a:solidFill>
                  <a:schemeClr val="bg1"/>
                </a:solidFill>
                <a:latin typeface="inherit"/>
              </a:rPr>
              <a:t>Our goal was to determine if we could predict average SAT scores based upon school demographic data?</a:t>
            </a:r>
            <a:endParaRPr lang="en-US" b="0" i="0" dirty="0">
              <a:solidFill>
                <a:schemeClr val="bg1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4746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47395" y="192538"/>
            <a:ext cx="5477620" cy="6604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Methodology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337E9-3DDB-A548-B4C4-7B0356BF8ED0}"/>
              </a:ext>
            </a:extLst>
          </p:cNvPr>
          <p:cNvSpPr/>
          <p:nvPr/>
        </p:nvSpPr>
        <p:spPr>
          <a:xfrm>
            <a:off x="536448" y="987552"/>
            <a:ext cx="80101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  <a:latin typeface="inherit"/>
              </a:rPr>
              <a:t>The data was obtained through the NYC Open Data portal as CSVs for import in R:</a:t>
            </a:r>
          </a:p>
          <a:p>
            <a:pPr fontAlgn="base"/>
            <a:endParaRPr lang="en-US" dirty="0">
              <a:solidFill>
                <a:schemeClr val="bg1"/>
              </a:solidFill>
              <a:latin typeface="inheri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inherit"/>
              </a:rPr>
              <a:t>2011 – 2016 Demographic Snapshot (https://</a:t>
            </a:r>
            <a:r>
              <a:rPr lang="en-US" dirty="0" err="1">
                <a:solidFill>
                  <a:schemeClr val="bg1"/>
                </a:solidFill>
                <a:latin typeface="inherit"/>
              </a:rPr>
              <a:t>data.cityofnewyork.us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/Education/2011-2016-Demographic-Snapshot/8mzw-jfss)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inherit"/>
              </a:rPr>
              <a:t>2012 SAT Results (https://</a:t>
            </a:r>
            <a:r>
              <a:rPr lang="en-US" dirty="0" err="1">
                <a:solidFill>
                  <a:schemeClr val="bg1"/>
                </a:solidFill>
                <a:latin typeface="inherit"/>
              </a:rPr>
              <a:t>data.cityofnewyork.us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/Education/2012-SAT-Results/f9bf-2cp4)</a:t>
            </a:r>
          </a:p>
          <a:p>
            <a:pPr fontAlgn="base"/>
            <a:endParaRPr lang="en-US" dirty="0">
              <a:solidFill>
                <a:schemeClr val="bg1"/>
              </a:solidFill>
              <a:latin typeface="inherit"/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  <a:latin typeface="inherit"/>
              </a:rPr>
              <a:t>There were 8,818 records over five (5) years (2011-2016).  The SAT score data was only available for 2012 and contained 478 rows of information.  </a:t>
            </a:r>
          </a:p>
          <a:p>
            <a:pPr fontAlgn="base"/>
            <a:endParaRPr lang="en-US" dirty="0">
              <a:solidFill>
                <a:schemeClr val="bg1"/>
              </a:solidFill>
              <a:latin typeface="inherit"/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  <a:latin typeface="Lato"/>
              </a:rPr>
              <a:t>Sample column information includes Grade PK to Grade 12 student counts, ethnicity breakdowns, ratio of Males and Females and SAT scores by Module.</a:t>
            </a:r>
            <a:endParaRPr lang="en-US" b="0" i="0" dirty="0">
              <a:solidFill>
                <a:schemeClr val="bg1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5363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47395" y="192538"/>
            <a:ext cx="5477620" cy="6604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Validation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E454B-3A5A-3A40-8149-AEB20E75FD7C}"/>
              </a:ext>
            </a:extLst>
          </p:cNvPr>
          <p:cNvSpPr txBox="1"/>
          <p:nvPr/>
        </p:nvSpPr>
        <p:spPr>
          <a:xfrm>
            <a:off x="740143" y="680604"/>
            <a:ext cx="769315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NY City School Demographic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616A3-3880-E240-B15D-CEA97823C909}"/>
              </a:ext>
            </a:extLst>
          </p:cNvPr>
          <p:cNvSpPr/>
          <p:nvPr/>
        </p:nvSpPr>
        <p:spPr>
          <a:xfrm>
            <a:off x="457198" y="1243751"/>
            <a:ext cx="41415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dirty="0">
                <a:solidFill>
                  <a:schemeClr val="bg1"/>
                </a:solidFill>
                <a:latin typeface="inherit"/>
              </a:rPr>
              <a:t>Of particular interest is the distribution of the numerical data.  Although it appears that a lot of the data is either right skewed or left skewed, this isn’t the case when the scaling is adjusted.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E19E4B-1363-3245-B508-EE64C13CA17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9" y="2251874"/>
            <a:ext cx="3277641" cy="25293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54AD1A-EC2B-3B41-943D-899EB5A06381}"/>
              </a:ext>
            </a:extLst>
          </p:cNvPr>
          <p:cNvSpPr/>
          <p:nvPr/>
        </p:nvSpPr>
        <p:spPr>
          <a:xfrm>
            <a:off x="4699122" y="1243751"/>
            <a:ext cx="41415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dirty="0">
                <a:solidFill>
                  <a:schemeClr val="bg1"/>
                </a:solidFill>
                <a:latin typeface="inherit"/>
              </a:rPr>
              <a:t>For the correlation plot, the ethnicity data correlated with itself highly.  From this, only the percentages were kept instead of both count and percentage.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FECC3B-2A9E-8F40-B372-47D767CB5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22" y="2251876"/>
            <a:ext cx="2817004" cy="25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47395" y="192538"/>
            <a:ext cx="5477620" cy="6604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337E9-3DDB-A548-B4C4-7B0356BF8ED0}"/>
              </a:ext>
            </a:extLst>
          </p:cNvPr>
          <p:cNvSpPr/>
          <p:nvPr/>
        </p:nvSpPr>
        <p:spPr>
          <a:xfrm>
            <a:off x="536448" y="987552"/>
            <a:ext cx="8010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  <a:latin typeface="inherit"/>
              </a:rPr>
              <a:t>In preparing the data the following steps were taken for Model 1 and Model 2:</a:t>
            </a:r>
            <a:endParaRPr lang="en-US" b="0" i="0" dirty="0">
              <a:solidFill>
                <a:schemeClr val="bg1"/>
              </a:solidFill>
              <a:effectLst/>
              <a:latin typeface="La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E397EB-12D1-4B4C-BB2B-51E10EBA21C9}"/>
              </a:ext>
            </a:extLst>
          </p:cNvPr>
          <p:cNvSpPr/>
          <p:nvPr/>
        </p:nvSpPr>
        <p:spPr>
          <a:xfrm>
            <a:off x="457198" y="1645195"/>
            <a:ext cx="4141566" cy="210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dirty="0">
                <a:solidFill>
                  <a:schemeClr val="bg1"/>
                </a:solidFill>
                <a:latin typeface="inherit"/>
              </a:rPr>
              <a:t>MODEL 1</a:t>
            </a:r>
          </a:p>
          <a:p>
            <a:pPr fontAlgn="base"/>
            <a:endParaRPr lang="en-US" sz="1400" dirty="0">
              <a:solidFill>
                <a:schemeClr val="bg1"/>
              </a:solidFill>
              <a:latin typeface="inherit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nherit"/>
              </a:rPr>
              <a:t>The NA data (10%) of the final subset was imputed using the mean of the total data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nherit"/>
              </a:rPr>
              <a:t>No new variables were created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nherit"/>
              </a:rPr>
              <a:t>No transformations on available variables due to non-normality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63EFF-A6A9-C848-8694-4E30A782A193}"/>
              </a:ext>
            </a:extLst>
          </p:cNvPr>
          <p:cNvSpPr/>
          <p:nvPr/>
        </p:nvSpPr>
        <p:spPr>
          <a:xfrm>
            <a:off x="4699122" y="1645195"/>
            <a:ext cx="414156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dirty="0">
                <a:solidFill>
                  <a:schemeClr val="bg1"/>
                </a:solidFill>
                <a:latin typeface="inherit"/>
              </a:rPr>
              <a:t>MODEL 2</a:t>
            </a:r>
          </a:p>
          <a:p>
            <a:pPr fontAlgn="base"/>
            <a:endParaRPr lang="en-US" sz="1400" dirty="0">
              <a:solidFill>
                <a:schemeClr val="bg1"/>
              </a:solidFill>
              <a:latin typeface="inherit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nherit"/>
              </a:rPr>
              <a:t>…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nherit"/>
              </a:rPr>
              <a:t>…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nherit"/>
              </a:rPr>
              <a:t>…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nherit"/>
              </a:rPr>
              <a:t>…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nherit"/>
              </a:rPr>
              <a:t>…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inherit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inheri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426889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47395" y="192538"/>
            <a:ext cx="5477620" cy="6604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Analysis: Model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337E9-3DDB-A548-B4C4-7B0356BF8ED0}"/>
              </a:ext>
            </a:extLst>
          </p:cNvPr>
          <p:cNvSpPr/>
          <p:nvPr/>
        </p:nvSpPr>
        <p:spPr>
          <a:xfrm>
            <a:off x="536448" y="852938"/>
            <a:ext cx="8010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  <a:latin typeface="inherit"/>
              </a:rPr>
              <a:t>Once the model data was created, the question of SAT score prediction by school was created.  The results are as follows:</a:t>
            </a:r>
            <a:endParaRPr lang="en-US" b="0" i="0" dirty="0">
              <a:solidFill>
                <a:schemeClr val="bg1"/>
              </a:solidFill>
              <a:effectLst/>
              <a:latin typeface="La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E397EB-12D1-4B4C-BB2B-51E10EBA21C9}"/>
              </a:ext>
            </a:extLst>
          </p:cNvPr>
          <p:cNvSpPr/>
          <p:nvPr/>
        </p:nvSpPr>
        <p:spPr>
          <a:xfrm>
            <a:off x="399954" y="1510581"/>
            <a:ext cx="4141566" cy="3398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dirty="0">
                <a:solidFill>
                  <a:schemeClr val="bg1"/>
                </a:solidFill>
                <a:latin typeface="inherit"/>
              </a:rPr>
              <a:t>MODEL 1 was generated using a generalized linear model using the gaussian method to predict the scores.   Math, Reading and Writing were excluded as they are encompassed in the target variable </a:t>
            </a:r>
            <a:r>
              <a:rPr lang="en-US" sz="1400" dirty="0" err="1">
                <a:solidFill>
                  <a:schemeClr val="bg1"/>
                </a:solidFill>
                <a:latin typeface="inherit"/>
              </a:rPr>
              <a:t>SATTotal</a:t>
            </a:r>
            <a:r>
              <a:rPr lang="en-US" sz="1400" dirty="0">
                <a:solidFill>
                  <a:schemeClr val="bg1"/>
                </a:solidFill>
                <a:latin typeface="inherit"/>
              </a:rPr>
              <a:t>.</a:t>
            </a:r>
          </a:p>
          <a:p>
            <a:pPr fontAlgn="base"/>
            <a:endParaRPr lang="en-US" sz="1400" dirty="0">
              <a:solidFill>
                <a:schemeClr val="bg1"/>
              </a:solidFill>
              <a:latin typeface="inheri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bg1"/>
                </a:solidFill>
              </a:rPr>
              <a:t>glm</a:t>
            </a:r>
            <a:r>
              <a:rPr lang="en-US" sz="1050" dirty="0">
                <a:solidFill>
                  <a:schemeClr val="bg1"/>
                </a:solidFill>
              </a:rPr>
              <a:t>(formula = </a:t>
            </a:r>
            <a:r>
              <a:rPr lang="en-US" sz="1050" dirty="0" err="1">
                <a:solidFill>
                  <a:schemeClr val="bg1"/>
                </a:solidFill>
              </a:rPr>
              <a:t>SATTotal</a:t>
            </a:r>
            <a:r>
              <a:rPr lang="en-US" sz="1050" dirty="0">
                <a:solidFill>
                  <a:schemeClr val="bg1"/>
                </a:solidFill>
              </a:rPr>
              <a:t> ~ . - Math - Writing - Reading, family = gaussian(), data = train)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nherit"/>
              </a:rPr>
              <a:t>AIC score of 251.59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nherit"/>
              </a:rPr>
              <a:t>Main variables that were significant were, Poverty percentage, Number of Test Takers and Grade 9 Student counts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nherit"/>
              </a:rPr>
              <a:t>The prediction scores were in </a:t>
            </a:r>
            <a:r>
              <a:rPr lang="en-US" sz="1400" dirty="0" err="1">
                <a:solidFill>
                  <a:schemeClr val="bg1"/>
                </a:solidFill>
                <a:latin typeface="inherit"/>
              </a:rPr>
              <a:t>lin</a:t>
            </a:r>
            <a:r>
              <a:rPr lang="en-US" sz="1400" dirty="0">
                <a:solidFill>
                  <a:schemeClr val="bg1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inherit"/>
              </a:rPr>
              <a:t>eiwht</a:t>
            </a:r>
            <a:r>
              <a:rPr lang="en-US" sz="1400" dirty="0">
                <a:solidFill>
                  <a:schemeClr val="bg1"/>
                </a:solidFill>
                <a:latin typeface="inherit"/>
              </a:rPr>
              <a:t> the actual scores by school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2D903-349B-9441-BA6B-E822D8B32C5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946" y="1901505"/>
            <a:ext cx="4031878" cy="240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7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47395" y="192538"/>
            <a:ext cx="5477620" cy="6604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Analysis: Model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337E9-3DDB-A548-B4C4-7B0356BF8ED0}"/>
              </a:ext>
            </a:extLst>
          </p:cNvPr>
          <p:cNvSpPr/>
          <p:nvPr/>
        </p:nvSpPr>
        <p:spPr>
          <a:xfrm>
            <a:off x="536448" y="852938"/>
            <a:ext cx="8010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  <a:latin typeface="inherit"/>
              </a:rPr>
              <a:t>Once the model data was created, the question of SAT score prediction by school was created.  The results are as follows:</a:t>
            </a:r>
            <a:endParaRPr lang="en-US" b="0" i="0" dirty="0">
              <a:solidFill>
                <a:schemeClr val="bg1"/>
              </a:solidFill>
              <a:effectLst/>
              <a:latin typeface="La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63EFF-A6A9-C848-8694-4E30A782A193}"/>
              </a:ext>
            </a:extLst>
          </p:cNvPr>
          <p:cNvSpPr/>
          <p:nvPr/>
        </p:nvSpPr>
        <p:spPr>
          <a:xfrm>
            <a:off x="399954" y="1510581"/>
            <a:ext cx="4141566" cy="296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dirty="0">
                <a:solidFill>
                  <a:schemeClr val="bg1"/>
                </a:solidFill>
                <a:latin typeface="inherit"/>
              </a:rPr>
              <a:t>MODEL 2 was generated by first estimating</a:t>
            </a:r>
            <a:r>
              <a:rPr lang="en-US" sz="1400" b="1" dirty="0">
                <a:solidFill>
                  <a:srgbClr val="FF0000"/>
                </a:solidFill>
                <a:latin typeface="inherit"/>
              </a:rPr>
              <a:t> X </a:t>
            </a:r>
            <a:r>
              <a:rPr lang="en-US" sz="1400" dirty="0">
                <a:solidFill>
                  <a:schemeClr val="bg1"/>
                </a:solidFill>
                <a:latin typeface="inherit"/>
              </a:rPr>
              <a:t>and then using a generalized linear model using the gaussian method to predict the scores.   Math, Reading and Writing were excluded as they are encompassed in the target variable </a:t>
            </a:r>
            <a:r>
              <a:rPr lang="en-US" sz="1400" dirty="0" err="1">
                <a:solidFill>
                  <a:schemeClr val="bg1"/>
                </a:solidFill>
                <a:latin typeface="inherit"/>
              </a:rPr>
              <a:t>SATTotal</a:t>
            </a:r>
            <a:r>
              <a:rPr lang="en-US" sz="1400" dirty="0">
                <a:solidFill>
                  <a:schemeClr val="bg1"/>
                </a:solidFill>
                <a:latin typeface="inherit"/>
              </a:rPr>
              <a:t>.</a:t>
            </a:r>
          </a:p>
          <a:p>
            <a:pPr fontAlgn="base"/>
            <a:endParaRPr lang="en-US" sz="1400" dirty="0">
              <a:solidFill>
                <a:schemeClr val="bg1"/>
              </a:solidFill>
              <a:latin typeface="inherit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nherit"/>
              </a:rPr>
              <a:t>…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nherit"/>
              </a:rPr>
              <a:t>…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nherit"/>
              </a:rPr>
              <a:t>…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nherit"/>
              </a:rPr>
              <a:t>…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nheri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312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47395" y="192538"/>
            <a:ext cx="5477620" cy="6604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337E9-3DDB-A548-B4C4-7B0356BF8ED0}"/>
              </a:ext>
            </a:extLst>
          </p:cNvPr>
          <p:cNvSpPr/>
          <p:nvPr/>
        </p:nvSpPr>
        <p:spPr>
          <a:xfrm>
            <a:off x="536448" y="987552"/>
            <a:ext cx="80101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Three two (2) models were presented after exploring and manipulating the data as necessary.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With using a multi-criteria approach for this exercise, it became clear that the Model 2 was selected and provided an AIC of X which was adequate for the data but doesn’t necessarily indicate the best model if it were solely based upon AIC (Model 1 would have been chosen) which is the equivalent of R-squared for binary regression models. 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more time were available, the creation of other new variables that were not correlated could have been generated with better insight into the data set.    </a:t>
            </a:r>
          </a:p>
        </p:txBody>
      </p:sp>
    </p:spTree>
    <p:extLst>
      <p:ext uri="{BB962C8B-B14F-4D97-AF65-F5344CB8AC3E}">
        <p14:creationId xmlns:p14="http://schemas.microsoft.com/office/powerpoint/2010/main" val="74604287"/>
      </p:ext>
    </p:extLst>
  </p:cSld>
  <p:clrMapOvr>
    <a:masterClrMapping/>
  </p:clrMapOvr>
</p:sld>
</file>

<file path=ppt/theme/theme1.xml><?xml version="1.0" encoding="utf-8"?>
<a:theme xmlns:a="http://schemas.openxmlformats.org/drawingml/2006/main" name="Modere Ori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Modere Orientation</Template>
  <TotalTime>8559</TotalTime>
  <Words>682</Words>
  <Application>Microsoft Macintosh PowerPoint</Application>
  <PresentationFormat>On-screen Show (16:9)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inherit</vt:lpstr>
      <vt:lpstr>Lato</vt:lpstr>
      <vt:lpstr>News Cycle</vt:lpstr>
      <vt:lpstr>Arial</vt:lpstr>
      <vt:lpstr>Calibri</vt:lpstr>
      <vt:lpstr>Lucida Grande</vt:lpstr>
      <vt:lpstr>Modere Orientation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Rogers</dc:creator>
  <cp:lastModifiedBy>Microsoft Office User</cp:lastModifiedBy>
  <cp:revision>264</cp:revision>
  <cp:lastPrinted>2014-06-09T21:41:34Z</cp:lastPrinted>
  <dcterms:created xsi:type="dcterms:W3CDTF">2014-06-30T19:18:44Z</dcterms:created>
  <dcterms:modified xsi:type="dcterms:W3CDTF">2018-12-06T17:43:37Z</dcterms:modified>
</cp:coreProperties>
</file>