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59" r:id="rId4"/>
    <p:sldId id="267" r:id="rId5"/>
    <p:sldId id="269" r:id="rId6"/>
    <p:sldId id="265" r:id="rId7"/>
    <p:sldId id="271" r:id="rId8"/>
    <p:sldId id="262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66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8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2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46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7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45D6-A325-4422-ADAB-57FCDBE2EBED}" type="datetimeFigureOut">
              <a:rPr lang="pt-BR" smtClean="0"/>
              <a:t>21/01/2018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8697-7601-4645-BAFB-353E8015A5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1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55105" cy="4351338"/>
          </a:xfrm>
        </p:spPr>
        <p:txBody>
          <a:bodyPr/>
          <a:lstStyle/>
          <a:p>
            <a:pPr marL="285750" indent="-285750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 de simples resolução travando a fila;</a:t>
            </a:r>
          </a:p>
          <a:p>
            <a:pPr marL="285750" indent="-285750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Demora no processo de atendimento ao cliente;</a:t>
            </a:r>
          </a:p>
          <a:p>
            <a:pPr marL="285750" indent="-285750"/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Alto custo operacional.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8" y="4830957"/>
            <a:ext cx="3937822" cy="202704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68048" y="246743"/>
            <a:ext cx="8680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Sistemas_chamados_atual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62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uxograma: Disco magnético 43"/>
          <p:cNvSpPr/>
          <p:nvPr/>
        </p:nvSpPr>
        <p:spPr>
          <a:xfrm>
            <a:off x="9460972" y="1978124"/>
            <a:ext cx="1780673" cy="181194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pt-BR" dirty="0"/>
          </a:p>
        </p:txBody>
      </p:sp>
      <p:sp>
        <p:nvSpPr>
          <p:cNvPr id="54" name="Retângulo 53"/>
          <p:cNvSpPr/>
          <p:nvPr/>
        </p:nvSpPr>
        <p:spPr>
          <a:xfrm>
            <a:off x="4440232" y="1509630"/>
            <a:ext cx="4509714" cy="27575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</a:p>
        </p:txBody>
      </p:sp>
      <p:sp>
        <p:nvSpPr>
          <p:cNvPr id="1029" name="Retângulo 1028"/>
          <p:cNvSpPr/>
          <p:nvPr/>
        </p:nvSpPr>
        <p:spPr>
          <a:xfrm>
            <a:off x="2759243" y="1347536"/>
            <a:ext cx="8815616" cy="3048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CaixaDeTexto 1030"/>
          <p:cNvSpPr txBox="1"/>
          <p:nvPr/>
        </p:nvSpPr>
        <p:spPr>
          <a:xfrm>
            <a:off x="10698100" y="1384638"/>
            <a:ext cx="870238" cy="373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Nuvem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549575" y="1347537"/>
            <a:ext cx="1561848" cy="30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Usuário</a:t>
            </a:r>
          </a:p>
          <a:p>
            <a:pPr algn="ctr"/>
            <a:endParaRPr lang="pt-B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Web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Mobile</a:t>
            </a:r>
          </a:p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2" name="Conector de seta reta 81"/>
          <p:cNvCxnSpPr>
            <a:cxnSpLocks/>
            <a:stCxn id="79" idx="3"/>
            <a:endCxn id="1029" idx="1"/>
          </p:cNvCxnSpPr>
          <p:nvPr/>
        </p:nvCxnSpPr>
        <p:spPr>
          <a:xfrm flipV="1">
            <a:off x="2111423" y="2871536"/>
            <a:ext cx="647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tângulo 1050"/>
          <p:cNvSpPr/>
          <p:nvPr/>
        </p:nvSpPr>
        <p:spPr>
          <a:xfrm>
            <a:off x="7689283" y="5496991"/>
            <a:ext cx="3885576" cy="48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1055" name="CaixaDeTexto 1054"/>
          <p:cNvSpPr txBox="1"/>
          <p:nvPr/>
        </p:nvSpPr>
        <p:spPr>
          <a:xfrm>
            <a:off x="368048" y="246743"/>
            <a:ext cx="7321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Arquitetura_sistema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  <p:cxnSp>
        <p:nvCxnSpPr>
          <p:cNvPr id="10" name="Conector de seta reta 9"/>
          <p:cNvCxnSpPr>
            <a:cxnSpLocks/>
            <a:stCxn id="54" idx="3"/>
            <a:endCxn id="44" idx="2"/>
          </p:cNvCxnSpPr>
          <p:nvPr/>
        </p:nvCxnSpPr>
        <p:spPr>
          <a:xfrm flipV="1">
            <a:off x="8949946" y="2884095"/>
            <a:ext cx="511026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2937591" y="1757663"/>
            <a:ext cx="954505" cy="2252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Conector de seta reta 31"/>
          <p:cNvCxnSpPr>
            <a:cxnSpLocks/>
            <a:stCxn id="41" idx="3"/>
            <a:endCxn id="54" idx="1"/>
          </p:cNvCxnSpPr>
          <p:nvPr/>
        </p:nvCxnSpPr>
        <p:spPr>
          <a:xfrm>
            <a:off x="3892096" y="2884095"/>
            <a:ext cx="548136" cy="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3F188F4D-1185-4450-8171-5EA33B643051}"/>
              </a:ext>
            </a:extLst>
          </p:cNvPr>
          <p:cNvSpPr/>
          <p:nvPr/>
        </p:nvSpPr>
        <p:spPr>
          <a:xfrm>
            <a:off x="2759243" y="4756614"/>
            <a:ext cx="8809096" cy="48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Web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58C44A1-3E06-4817-8E35-D7583666D798}"/>
              </a:ext>
            </a:extLst>
          </p:cNvPr>
          <p:cNvSpPr/>
          <p:nvPr/>
        </p:nvSpPr>
        <p:spPr>
          <a:xfrm>
            <a:off x="2759242" y="5496990"/>
            <a:ext cx="3885576" cy="48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Aplicação Mobile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B7606B6-599F-41FC-B5D7-146E88E3E57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702030" y="5237500"/>
            <a:ext cx="0" cy="25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8B57A99-840D-4095-AEDB-C655F93A5917}"/>
              </a:ext>
            </a:extLst>
          </p:cNvPr>
          <p:cNvCxnSpPr>
            <a:cxnSpLocks/>
            <a:stCxn id="1051" idx="0"/>
          </p:cNvCxnSpPr>
          <p:nvPr/>
        </p:nvCxnSpPr>
        <p:spPr>
          <a:xfrm flipV="1">
            <a:off x="9632071" y="5237500"/>
            <a:ext cx="1" cy="25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2E9FC39-DDF8-43B9-AB89-02DD7A5F0902}"/>
              </a:ext>
            </a:extLst>
          </p:cNvPr>
          <p:cNvCxnSpPr>
            <a:stCxn id="29" idx="0"/>
            <a:endCxn id="1029" idx="2"/>
          </p:cNvCxnSpPr>
          <p:nvPr/>
        </p:nvCxnSpPr>
        <p:spPr>
          <a:xfrm flipV="1">
            <a:off x="7163791" y="4395536"/>
            <a:ext cx="3260" cy="36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3243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Chatbot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8519225-7D3E-43F3-B829-B832663C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53304"/>
              </p:ext>
            </p:extLst>
          </p:nvPr>
        </p:nvGraphicFramePr>
        <p:xfrm>
          <a:off x="919747" y="1676667"/>
          <a:ext cx="10352505" cy="278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501">
                  <a:extLst>
                    <a:ext uri="{9D8B030D-6E8A-4147-A177-3AD203B41FA5}">
                      <a16:colId xmlns:a16="http://schemas.microsoft.com/office/drawing/2014/main" val="1464427822"/>
                    </a:ext>
                  </a:extLst>
                </a:gridCol>
                <a:gridCol w="2070501">
                  <a:extLst>
                    <a:ext uri="{9D8B030D-6E8A-4147-A177-3AD203B41FA5}">
                      <a16:colId xmlns:a16="http://schemas.microsoft.com/office/drawing/2014/main" val="93189610"/>
                    </a:ext>
                  </a:extLst>
                </a:gridCol>
                <a:gridCol w="2070501">
                  <a:extLst>
                    <a:ext uri="{9D8B030D-6E8A-4147-A177-3AD203B41FA5}">
                      <a16:colId xmlns:a16="http://schemas.microsoft.com/office/drawing/2014/main" val="3252602636"/>
                    </a:ext>
                  </a:extLst>
                </a:gridCol>
                <a:gridCol w="2070501">
                  <a:extLst>
                    <a:ext uri="{9D8B030D-6E8A-4147-A177-3AD203B41FA5}">
                      <a16:colId xmlns:a16="http://schemas.microsoft.com/office/drawing/2014/main" val="4294812467"/>
                    </a:ext>
                  </a:extLst>
                </a:gridCol>
                <a:gridCol w="2070501">
                  <a:extLst>
                    <a:ext uri="{9D8B030D-6E8A-4147-A177-3AD203B41FA5}">
                      <a16:colId xmlns:a16="http://schemas.microsoft.com/office/drawing/2014/main" val="3920305548"/>
                    </a:ext>
                  </a:extLst>
                </a:gridCol>
              </a:tblGrid>
              <a:tr h="7777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Tarefa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Objetivo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Motivação do Usuário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Passos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Previsões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575893"/>
                  </a:ext>
                </a:extLst>
              </a:tr>
              <a:tr h="83848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Interagir com o usuário até resolver o problema ou coletar a maior quantidade de informações sobre ele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Resolver o problema do usuário de forma polida e ágil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Rapidez e consistência nas respostas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Fazer perguntas cada vez mais específicas, de acordo com a quantidade de detalhes que o usuário passar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?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9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1544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[IA]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0D001-3256-485A-ACC7-8A520E91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71484" cy="10298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Função: Fornecer ao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chatbot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informações para serem exibidas para o usuário e aprender com os atendentes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E48F125-1876-470B-B5F7-C18F2622B8FC}"/>
              </a:ext>
            </a:extLst>
          </p:cNvPr>
          <p:cNvSpPr txBox="1">
            <a:spLocks/>
          </p:cNvSpPr>
          <p:nvPr/>
        </p:nvSpPr>
        <p:spPr>
          <a:xfrm>
            <a:off x="838200" y="2899611"/>
            <a:ext cx="5001126" cy="332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Receber a mensagem do usuário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Tratar todas as palavras digitadas pelo usuário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Caso alguma não tenha sido localizada no dicionário de sinônimos, sinalizar para tradução manual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Filtrar as palavras-chave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Usá-las na busca pela resposta ou próxima pergunta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970B477-94E6-479B-A505-8D808644A876}"/>
              </a:ext>
            </a:extLst>
          </p:cNvPr>
          <p:cNvSpPr txBox="1">
            <a:spLocks/>
          </p:cNvSpPr>
          <p:nvPr/>
        </p:nvSpPr>
        <p:spPr>
          <a:xfrm>
            <a:off x="6352676" y="2855495"/>
            <a:ext cx="5001126" cy="3324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Caso uma resposta tenha sido encontrada, enviá-la para apreciação do usuário, caso contrário, uma pergunta mais específica deve ser feita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 processo anterior será repetido até que as perguntas pertinentes já tenham sido feitas ou uma resposta satisfatória tenha sido marcada pelo usuário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9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8048" y="246743"/>
            <a:ext cx="4262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Portal_WEB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9D2613F-D2EE-4FAC-86C9-3DADBF2A9068}"/>
              </a:ext>
            </a:extLst>
          </p:cNvPr>
          <p:cNvSpPr txBox="1">
            <a:spLocks/>
          </p:cNvSpPr>
          <p:nvPr/>
        </p:nvSpPr>
        <p:spPr>
          <a:xfrm>
            <a:off x="368048" y="1600201"/>
            <a:ext cx="5001126" cy="332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Através da página de suporte da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FepWeb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será possível acessar 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chatbot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em destaque para que o cliente interaja, preferencialmente, por ele</a:t>
            </a: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4E1AA99-63A7-4404-B9E0-64AFEFD44D70}"/>
              </a:ext>
            </a:extLst>
          </p:cNvPr>
          <p:cNvSpPr txBox="1">
            <a:spLocks/>
          </p:cNvSpPr>
          <p:nvPr/>
        </p:nvSpPr>
        <p:spPr>
          <a:xfrm>
            <a:off x="6407900" y="1600201"/>
            <a:ext cx="5001126" cy="332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Imagem da tela da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FepWeb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 com o </a:t>
            </a:r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chatbot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8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E9903B-D924-4971-84D2-3C68C90196A8}"/>
              </a:ext>
            </a:extLst>
          </p:cNvPr>
          <p:cNvSpPr txBox="1"/>
          <p:nvPr/>
        </p:nvSpPr>
        <p:spPr>
          <a:xfrm>
            <a:off x="368048" y="246743"/>
            <a:ext cx="3922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Dashboard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271FFA-AB9A-4FBD-85FD-860D97C6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73" y="2052473"/>
            <a:ext cx="5787333" cy="2753054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CB5335E-A8EA-4A41-8B60-DBE2D8AEB924}"/>
              </a:ext>
            </a:extLst>
          </p:cNvPr>
          <p:cNvSpPr txBox="1">
            <a:spLocks/>
          </p:cNvSpPr>
          <p:nvPr/>
        </p:nvSpPr>
        <p:spPr>
          <a:xfrm>
            <a:off x="368048" y="1600201"/>
            <a:ext cx="5001126" cy="332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Monitorar os resultados dos chamados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9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488" y="1411705"/>
            <a:ext cx="2145312" cy="435133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68048" y="246743"/>
            <a:ext cx="5622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Mobile_cliente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A03EB9-5DE2-46DE-9683-3A042947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3821196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Através de um aplicativo personalizado, o cliente obterá desde suporte simples como o FAQ até o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chatbot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6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7F355-9802-420F-A992-772BCBFA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075447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Será possível visualizar o histórico de protocolos de atendimento com data e hora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Visualizar o histórico do que já foi tratado pelo chamado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AAE66-FBEF-4912-AB07-67BA726C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80" y="1825625"/>
            <a:ext cx="2012489" cy="40754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C687466-3F51-4AA6-AD24-BEEB94CE0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29" y="1819316"/>
            <a:ext cx="1999871" cy="40817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AAB6DB-C236-4C92-B958-1501DF5F37C0}"/>
              </a:ext>
            </a:extLst>
          </p:cNvPr>
          <p:cNvSpPr txBox="1"/>
          <p:nvPr/>
        </p:nvSpPr>
        <p:spPr>
          <a:xfrm>
            <a:off x="368048" y="246743"/>
            <a:ext cx="6301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[</a:t>
            </a:r>
            <a:r>
              <a:rPr lang="pt-BR" sz="4400" b="1" dirty="0" err="1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Mobile_atendente</a:t>
            </a:r>
            <a:r>
              <a:rPr lang="pt-BR" sz="4400" b="1" dirty="0">
                <a:ln w="0"/>
                <a:solidFill>
                  <a:schemeClr val="accent1"/>
                </a:solidFill>
                <a:latin typeface="Lucida Console" panose="020B06090405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9912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308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Cesar Sportore</cp:lastModifiedBy>
  <cp:revision>72</cp:revision>
  <dcterms:created xsi:type="dcterms:W3CDTF">2017-12-16T02:58:42Z</dcterms:created>
  <dcterms:modified xsi:type="dcterms:W3CDTF">2018-01-22T02:18:42Z</dcterms:modified>
</cp:coreProperties>
</file>