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rk Greenslade June ‘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/>
            <a:r>
              <a:t>Mark Greenslade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June ‘23</a:t>
            </a:r>
          </a:p>
        </p:txBody>
      </p:sp>
      <p:sp>
        <p:nvSpPr>
          <p:cNvPr id="152" name="ACTUS + DLT = SFC"/>
          <p:cNvSpPr txBox="1"/>
          <p:nvPr>
            <p:ph type="ctrTitle"/>
          </p:nvPr>
        </p:nvSpPr>
        <p:spPr>
          <a:xfrm>
            <a:off x="1209075" y="89097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ACTUS + DLT = SFC</a:t>
            </a:r>
          </a:p>
        </p:txBody>
      </p:sp>
      <p:sp>
        <p:nvSpPr>
          <p:cNvPr id="153" name="Smart Financial Contracts"/>
          <p:cNvSpPr txBox="1"/>
          <p:nvPr>
            <p:ph type="subTitle" sz="quarter" idx="1"/>
          </p:nvPr>
        </p:nvSpPr>
        <p:spPr>
          <a:xfrm>
            <a:off x="1203921" y="553917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63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Smart Financial Contracts</a:t>
            </a:r>
          </a:p>
        </p:txBody>
      </p:sp>
      <p:pic>
        <p:nvPicPr>
          <p:cNvPr id="154" name="Casper_Wordmark_Horizontal_Black_RGB.png" descr="Casper_Wordmark_Horizontal_Black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4320" y="10211214"/>
            <a:ext cx="5892603" cy="1479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156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158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159" name="SFC Pillar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Pillars</a:t>
                </a:r>
              </a:p>
            </p:txBody>
          </p:sp>
        </p:grpSp>
      </p:grpSp>
      <p:grpSp>
        <p:nvGrpSpPr>
          <p:cNvPr id="165" name="Group"/>
          <p:cNvGrpSpPr/>
          <p:nvPr/>
        </p:nvGrpSpPr>
        <p:grpSpPr>
          <a:xfrm>
            <a:off x="1104734" y="3268692"/>
            <a:ext cx="22433346" cy="7784880"/>
            <a:chOff x="0" y="0"/>
            <a:chExt cx="22433345" cy="7784879"/>
          </a:xfrm>
        </p:grpSpPr>
        <p:sp>
          <p:nvSpPr>
            <p:cNvPr id="162" name="Group"/>
            <p:cNvSpPr/>
            <p:nvPr/>
          </p:nvSpPr>
          <p:spPr>
            <a:xfrm>
              <a:off x="0" y="0"/>
              <a:ext cx="6019800" cy="77848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SFC</a:t>
              </a:r>
              <a:endParaRPr b="1" sz="6400">
                <a:latin typeface="+mn-lt"/>
                <a:ea typeface="+mn-ea"/>
                <a:cs typeface="+mn-cs"/>
                <a:sym typeface="Helvetica Neue"/>
              </a:endParaRPr>
            </a:p>
            <a:p>
              <a:pPr defTabSz="825500">
                <a:spcBef>
                  <a:spcPts val="40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b="1" sz="6400">
                  <a:latin typeface="+mn-lt"/>
                  <a:ea typeface="+mn-ea"/>
                  <a:cs typeface="+mn-cs"/>
                  <a:sym typeface="Helvetica Neue"/>
                </a:rPr>
                <a:t>Integrity</a:t>
              </a:r>
            </a:p>
          </p:txBody>
        </p:sp>
        <p:sp>
          <p:nvSpPr>
            <p:cNvPr id="163" name="Group"/>
            <p:cNvSpPr/>
            <p:nvPr/>
          </p:nvSpPr>
          <p:spPr>
            <a:xfrm>
              <a:off x="8249108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SFC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Tokenisation</a:t>
              </a:r>
            </a:p>
          </p:txBody>
        </p:sp>
        <p:sp>
          <p:nvSpPr>
            <p:cNvPr id="164" name="Group"/>
            <p:cNvSpPr/>
            <p:nvPr/>
          </p:nvSpPr>
          <p:spPr>
            <a:xfrm>
              <a:off x="16413545" y="-1"/>
              <a:ext cx="6019801" cy="778488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SFC</a:t>
              </a:r>
            </a:p>
            <a:p>
              <a:pPr defTabSz="825500">
                <a:spcBef>
                  <a:spcPts val="400"/>
                </a:spcBef>
                <a:defRPr b="1" sz="6400">
                  <a:solidFill>
                    <a:srgbClr val="000000"/>
                  </a:solidFill>
                </a:defRPr>
              </a:pPr>
              <a:r>
                <a:t>Payments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171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166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0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168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169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172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17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177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178" name="SFC Integrity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Integrity</a:t>
                </a:r>
              </a:p>
            </p:txBody>
          </p:sp>
        </p:grpSp>
      </p:grpSp>
      <p:sp>
        <p:nvSpPr>
          <p:cNvPr id="181" name="Group"/>
          <p:cNvSpPr/>
          <p:nvPr/>
        </p:nvSpPr>
        <p:spPr>
          <a:xfrm>
            <a:off x="1143000" y="9466661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182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Cryptographic Proofs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(Signatures, Attestations, Fingerprints, ZK-Proofs)</a:t>
            </a:r>
          </a:p>
        </p:txBody>
      </p:sp>
      <p:sp>
        <p:nvSpPr>
          <p:cNvPr id="183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(Counter Parties, Term Set, Algorithm, Cash Flows)</a:t>
            </a:r>
          </a:p>
        </p:txBody>
      </p:sp>
      <p:sp>
        <p:nvSpPr>
          <p:cNvPr id="184" name="Arrow"/>
          <p:cNvSpPr/>
          <p:nvPr/>
        </p:nvSpPr>
        <p:spPr>
          <a:xfrm rot="5400000">
            <a:off x="11872437" y="5145494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Arrow"/>
          <p:cNvSpPr/>
          <p:nvPr/>
        </p:nvSpPr>
        <p:spPr>
          <a:xfrm rot="5400000">
            <a:off x="11872437" y="8705877"/>
            <a:ext cx="639126" cy="468143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93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191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186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90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188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189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192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19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197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198" name="SFC Tokenisation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Tokenisation</a:t>
                </a:r>
              </a:p>
            </p:txBody>
          </p:sp>
        </p:grpSp>
      </p:grpSp>
      <p:sp>
        <p:nvSpPr>
          <p:cNvPr id="201" name="Group"/>
          <p:cNvSpPr/>
          <p:nvPr/>
        </p:nvSpPr>
        <p:spPr>
          <a:xfrm>
            <a:off x="1143000" y="5897482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02" name="Arrow"/>
          <p:cNvSpPr/>
          <p:nvPr/>
        </p:nvSpPr>
        <p:spPr>
          <a:xfrm rot="5400000">
            <a:off x="11872437" y="5163836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Arrow"/>
          <p:cNvSpPr/>
          <p:nvPr/>
        </p:nvSpPr>
        <p:spPr>
          <a:xfrm rot="16200000">
            <a:off x="11872437" y="8686779"/>
            <a:ext cx="639126" cy="468142"/>
          </a:xfrm>
          <a:prstGeom prst="rightArrow">
            <a:avLst>
              <a:gd name="adj1" fmla="val 22028"/>
              <a:gd name="adj2" fmla="val 5132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Group"/>
          <p:cNvSpPr/>
          <p:nvPr/>
        </p:nvSpPr>
        <p:spPr>
          <a:xfrm>
            <a:off x="1144757" y="2337098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Minting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(Identifiers, Direction, Counter Parties, Balances, Metadata)</a:t>
            </a:r>
          </a:p>
        </p:txBody>
      </p:sp>
      <p:sp>
        <p:nvSpPr>
          <p:cNvPr id="205" name="Group"/>
          <p:cNvSpPr/>
          <p:nvPr/>
        </p:nvSpPr>
        <p:spPr>
          <a:xfrm>
            <a:off x="1144757" y="9457866"/>
            <a:ext cx="22094486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Servicing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(Auditors, Rating, Regulators, Markets)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211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206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10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208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209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212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1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17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218" name="SFC Payment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Payments</a:t>
                </a:r>
              </a:p>
            </p:txBody>
          </p:sp>
        </p:grpSp>
      </p:grpSp>
      <p:sp>
        <p:nvSpPr>
          <p:cNvPr id="221" name="Group"/>
          <p:cNvSpPr/>
          <p:nvPr/>
        </p:nvSpPr>
        <p:spPr>
          <a:xfrm>
            <a:off x="1143000" y="9386269"/>
            <a:ext cx="22098000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DLT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(Smart Contract)</a:t>
            </a:r>
          </a:p>
        </p:txBody>
      </p:sp>
      <p:sp>
        <p:nvSpPr>
          <p:cNvPr id="222" name="Arrow"/>
          <p:cNvSpPr/>
          <p:nvPr/>
        </p:nvSpPr>
        <p:spPr>
          <a:xfrm rot="5400000">
            <a:off x="11831035" y="5126929"/>
            <a:ext cx="762958" cy="468142"/>
          </a:xfrm>
          <a:prstGeom prst="rightArrow">
            <a:avLst>
              <a:gd name="adj1" fmla="val 31106"/>
              <a:gd name="adj2" fmla="val 65176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Group"/>
          <p:cNvSpPr/>
          <p:nvPr/>
        </p:nvSpPr>
        <p:spPr>
          <a:xfrm>
            <a:off x="1144757" y="2337098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ACTUS Cash Flow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(Timestamp, Direction, Amount, Denomination, Obligor)</a:t>
            </a:r>
          </a:p>
        </p:txBody>
      </p:sp>
      <p:sp>
        <p:nvSpPr>
          <p:cNvPr id="224" name="Group"/>
          <p:cNvSpPr/>
          <p:nvPr/>
        </p:nvSpPr>
        <p:spPr>
          <a:xfrm>
            <a:off x="1163514" y="5861684"/>
            <a:ext cx="22098001" cy="2527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spcBef>
                <a:spcPts val="400"/>
              </a:spcBef>
              <a:defRPr b="1" sz="4800">
                <a:solidFill>
                  <a:srgbClr val="000000"/>
                </a:solidFill>
              </a:defRPr>
            </a:pPr>
            <a:r>
              <a:t>Payments Engine </a:t>
            </a:r>
          </a:p>
          <a:p>
            <a:pPr defTabSz="825500">
              <a:spcBef>
                <a:spcPts val="400"/>
              </a:spcBef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(Verify, Calculate, Open, Close, Default, Notify)</a:t>
            </a:r>
          </a:p>
        </p:txBody>
      </p:sp>
      <p:sp>
        <p:nvSpPr>
          <p:cNvPr id="225" name="Double Arrow"/>
          <p:cNvSpPr/>
          <p:nvPr/>
        </p:nvSpPr>
        <p:spPr>
          <a:xfrm rot="5400000">
            <a:off x="11791468" y="8652539"/>
            <a:ext cx="842093" cy="470177"/>
          </a:xfrm>
          <a:prstGeom prst="leftRightArrow">
            <a:avLst>
              <a:gd name="adj1" fmla="val 23115"/>
              <a:gd name="adj2" fmla="val 6535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33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231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226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30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228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229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232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35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9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37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238" name="SFC Principl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Principles</a:t>
                </a:r>
              </a:p>
            </p:txBody>
          </p:sp>
        </p:grpSp>
      </p:grpSp>
      <p:sp>
        <p:nvSpPr>
          <p:cNvPr id="241" name="Occams Razor…"/>
          <p:cNvSpPr txBox="1"/>
          <p:nvPr/>
        </p:nvSpPr>
        <p:spPr>
          <a:xfrm>
            <a:off x="11946318" y="3280826"/>
            <a:ext cx="10592482" cy="77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Occams Razor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As Little As Possible, As Much As Necessary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Chain Agnostic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Standard Smart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Privacy Preserving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Who, What, When, Why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Trust But Verify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Cryptographic Proofs Everywhere</a:t>
            </a:r>
          </a:p>
        </p:txBody>
      </p:sp>
      <p:sp>
        <p:nvSpPr>
          <p:cNvPr id="242" name="SFC Principl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SFC Principles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248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243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47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245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246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249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1142413" y="407012"/>
            <a:ext cx="22099174" cy="1347170"/>
            <a:chOff x="0" y="0"/>
            <a:chExt cx="22099173" cy="1347168"/>
          </a:xfrm>
        </p:grpSpPr>
        <p:sp>
          <p:nvSpPr>
            <p:cNvPr id="252" name="Line"/>
            <p:cNvSpPr/>
            <p:nvPr/>
          </p:nvSpPr>
          <p:spPr>
            <a:xfrm>
              <a:off x="35039" y="1347168"/>
              <a:ext cx="2206413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5039" y="0"/>
              <a:ext cx="22064135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0" y="117591"/>
              <a:ext cx="22091071" cy="1111987"/>
              <a:chOff x="0" y="0"/>
              <a:chExt cx="22091070" cy="1111986"/>
            </a:xfrm>
          </p:grpSpPr>
          <p:sp>
            <p:nvSpPr>
              <p:cNvPr id="254" name="ACTUS + DLT = SFC"/>
              <p:cNvSpPr txBox="1"/>
              <p:nvPr/>
            </p:nvSpPr>
            <p:spPr>
              <a:xfrm>
                <a:off x="0" y="-1"/>
                <a:ext cx="10090418" cy="111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l">
                  <a:defRPr b="1" spc="-128" sz="6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ACTUS + DLT = SFC</a:t>
                </a:r>
              </a:p>
            </p:txBody>
          </p:sp>
          <p:sp>
            <p:nvSpPr>
              <p:cNvPr id="255" name="SFC Challenges"/>
              <p:cNvSpPr txBox="1"/>
              <p:nvPr/>
            </p:nvSpPr>
            <p:spPr>
              <a:xfrm>
                <a:off x="6850974" y="0"/>
                <a:ext cx="15240097" cy="111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algn="r">
                  <a:defRPr b="1" spc="-128" sz="6400">
                    <a:solidFill>
                      <a:srgbClr val="929292"/>
                    </a:solidFill>
                  </a:defRPr>
                </a:lvl1pPr>
              </a:lstStyle>
              <a:p>
                <a:pPr/>
                <a:r>
                  <a:t>SFC Challenges</a:t>
                </a:r>
              </a:p>
            </p:txBody>
          </p:sp>
        </p:grpSp>
      </p:grpSp>
      <p:sp>
        <p:nvSpPr>
          <p:cNvPr id="258" name="Regulatory Certitude…"/>
          <p:cNvSpPr txBox="1"/>
          <p:nvPr/>
        </p:nvSpPr>
        <p:spPr>
          <a:xfrm>
            <a:off x="11946318" y="2220376"/>
            <a:ext cx="10592482" cy="988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Regulatory Certitude</a:t>
            </a:r>
          </a:p>
          <a:p>
            <a:pPr lvl="3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Robust.  Nuanced.  Adaptive.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Counter-Party Risk 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Identity -&gt; KYC/AML.  Defaults -&gt; ???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Post Quantum Security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Cryptography equivalent to Y2K</a:t>
            </a:r>
          </a:p>
          <a:p>
            <a:pPr algn="l"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Jurisdictional Anchoring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Smart Legal Contracts</a:t>
            </a: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</a:p>
          <a:p>
            <a:pPr marL="660400" indent="-660400" algn="l">
              <a:buSzPct val="123000"/>
              <a:buChar char="•"/>
              <a:defRPr b="1" sz="5200">
                <a:solidFill>
                  <a:srgbClr val="000000"/>
                </a:solidFill>
              </a:defRPr>
            </a:pPr>
            <a:r>
              <a:t>Technological Flux</a:t>
            </a:r>
          </a:p>
          <a:p>
            <a:pPr indent="1371600" algn="l">
              <a:defRPr b="1" sz="32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pPr>
            <a:r>
              <a:t>Multi-Decadal Platforms</a:t>
            </a:r>
          </a:p>
        </p:txBody>
      </p:sp>
      <p:sp>
        <p:nvSpPr>
          <p:cNvPr id="259" name="SFC Challenges"/>
          <p:cNvSpPr txBox="1"/>
          <p:nvPr/>
        </p:nvSpPr>
        <p:spPr>
          <a:xfrm>
            <a:off x="1775767" y="6218317"/>
            <a:ext cx="9262792" cy="127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800">
                <a:solidFill>
                  <a:srgbClr val="000000"/>
                </a:solidFill>
              </a:defRPr>
            </a:lvl1pPr>
          </a:lstStyle>
          <a:p>
            <a:pPr/>
            <a:r>
              <a:t>SFC Challenges</a:t>
            </a:r>
          </a:p>
        </p:txBody>
      </p:sp>
      <p:grpSp>
        <p:nvGrpSpPr>
          <p:cNvPr id="267" name="Group"/>
          <p:cNvGrpSpPr/>
          <p:nvPr/>
        </p:nvGrpSpPr>
        <p:grpSpPr>
          <a:xfrm>
            <a:off x="1142412" y="12568083"/>
            <a:ext cx="22099176" cy="653458"/>
            <a:chOff x="0" y="0"/>
            <a:chExt cx="22099175" cy="653457"/>
          </a:xfrm>
        </p:grpSpPr>
        <p:grpSp>
          <p:nvGrpSpPr>
            <p:cNvPr id="265" name="Group"/>
            <p:cNvGrpSpPr/>
            <p:nvPr/>
          </p:nvGrpSpPr>
          <p:grpSpPr>
            <a:xfrm>
              <a:off x="-1" y="0"/>
              <a:ext cx="22099176" cy="653458"/>
              <a:chOff x="0" y="0"/>
              <a:chExt cx="22099174" cy="653457"/>
            </a:xfrm>
          </p:grpSpPr>
          <p:sp>
            <p:nvSpPr>
              <p:cNvPr id="260" name="Line"/>
              <p:cNvSpPr/>
              <p:nvPr/>
            </p:nvSpPr>
            <p:spPr>
              <a:xfrm>
                <a:off x="13467" y="653457"/>
                <a:ext cx="22064136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>
                <a:off x="35039" y="0"/>
                <a:ext cx="22064136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500"/>
                  </a:spcBef>
                  <a:defRPr sz="4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64" name="Group"/>
              <p:cNvGrpSpPr/>
              <p:nvPr/>
            </p:nvGrpSpPr>
            <p:grpSpPr>
              <a:xfrm>
                <a:off x="0" y="85178"/>
                <a:ext cx="22091071" cy="483101"/>
                <a:chOff x="0" y="0"/>
                <a:chExt cx="22091070" cy="483100"/>
              </a:xfrm>
            </p:grpSpPr>
            <p:sp>
              <p:nvSpPr>
                <p:cNvPr id="262" name="ACTUS + DLT = SFC"/>
                <p:cNvSpPr txBox="1"/>
                <p:nvPr/>
              </p:nvSpPr>
              <p:spPr>
                <a:xfrm>
                  <a:off x="0" y="-1"/>
                  <a:ext cx="10090418" cy="4751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l" defTabSz="1609303">
                    <a:defRPr b="1" spc="-47" sz="2376">
                      <a:solidFill>
                        <a:srgbClr val="929292"/>
                      </a:solidFill>
                    </a:defRPr>
                  </a:lvl1pPr>
                </a:lstStyle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929292"/>
                      </a:solidFill>
                    </a:rPr>
                    <a:t>ACTUS + DLT = SFC</a:t>
                  </a:r>
                </a:p>
              </p:txBody>
            </p:sp>
            <p:sp>
              <p:nvSpPr>
                <p:cNvPr id="263" name="June '23"/>
                <p:cNvSpPr txBox="1"/>
                <p:nvPr/>
              </p:nvSpPr>
              <p:spPr>
                <a:xfrm>
                  <a:off x="11363828" y="0"/>
                  <a:ext cx="10727243" cy="4831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rmAutofit fontScale="100000" lnSpcReduction="0"/>
                </a:bodyPr>
                <a:lstStyle>
                  <a:lvl1pPr algn="r" defTabSz="1682453">
                    <a:defRPr b="1" spc="-49" sz="2484">
                      <a:solidFill>
                        <a:srgbClr val="929292"/>
                      </a:solidFill>
                    </a:defRPr>
                  </a:lvl1pPr>
                </a:lstStyle>
                <a:p>
                  <a:pPr/>
                  <a:r>
                    <a:t>June '23</a:t>
                  </a:r>
                </a:p>
              </p:txBody>
            </p:sp>
          </p:grpSp>
        </p:grpSp>
        <p:pic>
          <p:nvPicPr>
            <p:cNvPr id="266" name="Casper_Wordmark_Horizontal_Black_RGB.png" descr="Casper_Wordmark_Horizontal_Black_RGB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96226" y="137935"/>
              <a:ext cx="1706722" cy="42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Mark Greenslade June ‘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/>
            <a:r>
              <a:t>Mark Greenslade </a:t>
            </a:r>
            <a:r>
              <a:rPr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rPr>
              <a:t>June ‘23</a:t>
            </a:r>
          </a:p>
        </p:txBody>
      </p:sp>
      <p:sp>
        <p:nvSpPr>
          <p:cNvPr id="270" name="ACTUS + DLT = SFC"/>
          <p:cNvSpPr txBox="1"/>
          <p:nvPr>
            <p:ph type="ctrTitle"/>
          </p:nvPr>
        </p:nvSpPr>
        <p:spPr>
          <a:xfrm>
            <a:off x="1209075" y="89097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ACTUS + DLT = SFC</a:t>
            </a:r>
          </a:p>
        </p:txBody>
      </p:sp>
      <p:sp>
        <p:nvSpPr>
          <p:cNvPr id="271" name="Smart Financial Contracts"/>
          <p:cNvSpPr txBox="1"/>
          <p:nvPr>
            <p:ph type="subTitle" sz="quarter" idx="1"/>
          </p:nvPr>
        </p:nvSpPr>
        <p:spPr>
          <a:xfrm>
            <a:off x="1203921" y="5539171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6300">
                <a:solidFill>
                  <a:schemeClr val="accent2">
                    <a:hueOff val="-202083"/>
                    <a:satOff val="17755"/>
                    <a:lumOff val="-16089"/>
                  </a:schemeClr>
                </a:solidFill>
              </a:defRPr>
            </a:lvl1pPr>
          </a:lstStyle>
          <a:p>
            <a:pPr/>
            <a:r>
              <a:t>Smart Financial Contracts</a:t>
            </a:r>
          </a:p>
        </p:txBody>
      </p:sp>
      <p:pic>
        <p:nvPicPr>
          <p:cNvPr id="272" name="Casper_Wordmark_Horizontal_Black_RGB.png" descr="Casper_Wordmark_Horizontal_Black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4320" y="10211213"/>
            <a:ext cx="5892603" cy="1479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