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ZK-ACTUS"/>
          <p:cNvSpPr txBox="1"/>
          <p:nvPr>
            <p:ph type="ctrTitle"/>
          </p:nvPr>
        </p:nvSpPr>
        <p:spPr>
          <a:xfrm>
            <a:off x="1209075" y="6944884"/>
            <a:ext cx="21971004" cy="1905001"/>
          </a:xfrm>
          <a:prstGeom prst="rect">
            <a:avLst/>
          </a:prstGeom>
        </p:spPr>
        <p:txBody>
          <a:bodyPr/>
          <a:lstStyle/>
          <a:p>
            <a:pPr/>
            <a:r>
              <a:t>ZK-ACTUS</a:t>
            </a:r>
          </a:p>
        </p:txBody>
      </p:sp>
      <p:sp>
        <p:nvSpPr>
          <p:cNvPr id="152" name="Verifiable Financial Contracts"/>
          <p:cNvSpPr txBox="1"/>
          <p:nvPr>
            <p:ph type="subTitle" sz="quarter" idx="1"/>
          </p:nvPr>
        </p:nvSpPr>
        <p:spPr>
          <a:xfrm>
            <a:off x="1203921" y="8849884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Verifiable Financial Contracts</a:t>
            </a:r>
          </a:p>
        </p:txBody>
      </p:sp>
      <p:sp>
        <p:nvSpPr>
          <p:cNvPr id="153" name="ZK Proof"/>
          <p:cNvSpPr txBox="1"/>
          <p:nvPr/>
        </p:nvSpPr>
        <p:spPr>
          <a:xfrm>
            <a:off x="1209075" y="2231848"/>
            <a:ext cx="21971004" cy="211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ZK Proof</a:t>
            </a:r>
          </a:p>
        </p:txBody>
      </p:sp>
      <p:sp>
        <p:nvSpPr>
          <p:cNvPr id="154" name="6th International Workshop"/>
          <p:cNvSpPr txBox="1"/>
          <p:nvPr/>
        </p:nvSpPr>
        <p:spPr>
          <a:xfrm>
            <a:off x="1209077" y="4438969"/>
            <a:ext cx="21971001" cy="134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63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6th International Workshop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155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157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158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87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89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290" name="VFC Tokenisation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Tokenisation</a:t>
                </a:r>
              </a:p>
            </p:txBody>
          </p:sp>
        </p:grpSp>
      </p:grpSp>
      <p:sp>
        <p:nvSpPr>
          <p:cNvPr id="293" name="Group"/>
          <p:cNvSpPr/>
          <p:nvPr/>
        </p:nvSpPr>
        <p:spPr>
          <a:xfrm>
            <a:off x="1143000" y="5897482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294" name="Arrow"/>
          <p:cNvSpPr/>
          <p:nvPr/>
        </p:nvSpPr>
        <p:spPr>
          <a:xfrm rot="5400000">
            <a:off x="11872437" y="5163836"/>
            <a:ext cx="639126" cy="468142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5" name="Arrow"/>
          <p:cNvSpPr/>
          <p:nvPr/>
        </p:nvSpPr>
        <p:spPr>
          <a:xfrm rot="16200000">
            <a:off x="11872437" y="8686779"/>
            <a:ext cx="639126" cy="468142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6" name="Group"/>
          <p:cNvSpPr/>
          <p:nvPr/>
        </p:nvSpPr>
        <p:spPr>
          <a:xfrm>
            <a:off x="1144757" y="2337098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Minting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(Identifiers, Direction, Counter Parties, Units, Metadata)</a:t>
            </a:r>
          </a:p>
        </p:txBody>
      </p:sp>
      <p:sp>
        <p:nvSpPr>
          <p:cNvPr id="297" name="Group"/>
          <p:cNvSpPr/>
          <p:nvPr/>
        </p:nvSpPr>
        <p:spPr>
          <a:xfrm>
            <a:off x="1144757" y="9457866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Servicing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(Auditors, Rating, Regulators, Markets)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98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00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01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0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07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08" name="VFC Payment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Payments</a:t>
                </a:r>
              </a:p>
            </p:txBody>
          </p:sp>
        </p:grpSp>
      </p:grpSp>
      <p:sp>
        <p:nvSpPr>
          <p:cNvPr id="311" name="Group"/>
          <p:cNvSpPr/>
          <p:nvPr/>
        </p:nvSpPr>
        <p:spPr>
          <a:xfrm>
            <a:off x="1143000" y="9386269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312" name="Arrow"/>
          <p:cNvSpPr/>
          <p:nvPr/>
        </p:nvSpPr>
        <p:spPr>
          <a:xfrm rot="5400000">
            <a:off x="11831035" y="5126929"/>
            <a:ext cx="762958" cy="468142"/>
          </a:xfrm>
          <a:prstGeom prst="rightArrow">
            <a:avLst>
              <a:gd name="adj1" fmla="val 31106"/>
              <a:gd name="adj2" fmla="val 65176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3" name="Group"/>
          <p:cNvSpPr/>
          <p:nvPr/>
        </p:nvSpPr>
        <p:spPr>
          <a:xfrm>
            <a:off x="1144757" y="2337098"/>
            <a:ext cx="22098001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ACTUS Cash Flow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(Timestamp, Direction, Amount, Denomination, Obligor)</a:t>
            </a:r>
          </a:p>
        </p:txBody>
      </p:sp>
      <p:sp>
        <p:nvSpPr>
          <p:cNvPr id="314" name="Group"/>
          <p:cNvSpPr/>
          <p:nvPr/>
        </p:nvSpPr>
        <p:spPr>
          <a:xfrm>
            <a:off x="1163514" y="5861684"/>
            <a:ext cx="22098001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Payments Engine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(Verify, Calculate, Open, Close, Default, Notify)</a:t>
            </a:r>
          </a:p>
        </p:txBody>
      </p:sp>
      <p:sp>
        <p:nvSpPr>
          <p:cNvPr id="315" name="Double Arrow"/>
          <p:cNvSpPr/>
          <p:nvPr/>
        </p:nvSpPr>
        <p:spPr>
          <a:xfrm rot="5400000">
            <a:off x="11791468" y="8652539"/>
            <a:ext cx="842093" cy="470177"/>
          </a:xfrm>
          <a:prstGeom prst="leftRightArrow">
            <a:avLst>
              <a:gd name="adj1" fmla="val 23115"/>
              <a:gd name="adj2" fmla="val 6535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21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16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0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18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19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23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7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25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26" name="VFC Principle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Principles</a:t>
                </a:r>
              </a:p>
            </p:txBody>
          </p:sp>
        </p:grpSp>
      </p:grpSp>
      <p:sp>
        <p:nvSpPr>
          <p:cNvPr id="329" name="Occams Razor…"/>
          <p:cNvSpPr txBox="1"/>
          <p:nvPr/>
        </p:nvSpPr>
        <p:spPr>
          <a:xfrm>
            <a:off x="11946318" y="3280826"/>
            <a:ext cx="10592482" cy="77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Occams Razor</a:t>
            </a:r>
          </a:p>
          <a:p>
            <a:pPr lvl="3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As Little As Possible, As Much As Necessary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Chain Agnostic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Standard Smart Contracts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Privacy Preserving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Who, What, When, Why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Trust But Verify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Cryptographic Proofs Everywhere</a:t>
            </a:r>
          </a:p>
        </p:txBody>
      </p:sp>
      <p:sp>
        <p:nvSpPr>
          <p:cNvPr id="330" name="VFC Principles"/>
          <p:cNvSpPr txBox="1"/>
          <p:nvPr/>
        </p:nvSpPr>
        <p:spPr>
          <a:xfrm>
            <a:off x="1775767" y="6218317"/>
            <a:ext cx="9262792" cy="127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800">
                <a:solidFill>
                  <a:srgbClr val="000000"/>
                </a:solidFill>
              </a:defRPr>
            </a:lvl1pPr>
          </a:lstStyle>
          <a:p>
            <a:pPr/>
            <a:r>
              <a:t>VFC Principles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31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35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33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34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38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42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40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41" name="VFC Challenge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Challenges</a:t>
                </a:r>
              </a:p>
            </p:txBody>
          </p:sp>
        </p:grpSp>
      </p:grpSp>
      <p:sp>
        <p:nvSpPr>
          <p:cNvPr id="344" name="Regulatory Certitude…"/>
          <p:cNvSpPr txBox="1"/>
          <p:nvPr/>
        </p:nvSpPr>
        <p:spPr>
          <a:xfrm>
            <a:off x="11946318" y="2220376"/>
            <a:ext cx="10592482" cy="988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Regulatory Certitude</a:t>
            </a:r>
          </a:p>
          <a:p>
            <a:pPr lvl="3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Robust.  Nuanced.  Adaptive.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Counter-Party Risk 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Identity -&gt; KYC/AML.  Defaults -&gt; ???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Post Quantum Security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Cryptography equivalent to Y2K</a:t>
            </a:r>
          </a:p>
          <a:p>
            <a:pPr algn="l"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Jurisdictional Anchoring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Smart Legal Contracts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Technological Flux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Multi-Decadal Platforms</a:t>
            </a:r>
          </a:p>
        </p:txBody>
      </p:sp>
      <p:sp>
        <p:nvSpPr>
          <p:cNvPr id="345" name="VFC Challenges"/>
          <p:cNvSpPr txBox="1"/>
          <p:nvPr/>
        </p:nvSpPr>
        <p:spPr>
          <a:xfrm>
            <a:off x="1775767" y="6218317"/>
            <a:ext cx="9262792" cy="127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800">
                <a:solidFill>
                  <a:srgbClr val="000000"/>
                </a:solidFill>
              </a:defRPr>
            </a:lvl1pPr>
          </a:lstStyle>
          <a:p>
            <a:pPr/>
            <a:r>
              <a:t>VFC Challenges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46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0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48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49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art 3: ACTUS ZK Proofs"/>
          <p:cNvSpPr txBox="1"/>
          <p:nvPr>
            <p:ph type="ctrTitle"/>
          </p:nvPr>
        </p:nvSpPr>
        <p:spPr>
          <a:xfrm>
            <a:off x="1209075" y="231661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Part 3: ACTUS ZK Proofs</a:t>
            </a:r>
          </a:p>
        </p:txBody>
      </p:sp>
      <p:sp>
        <p:nvSpPr>
          <p:cNvPr id="354" name="Computational Integrity"/>
          <p:cNvSpPr txBox="1"/>
          <p:nvPr>
            <p:ph type="subTitle" sz="quarter" idx="1"/>
          </p:nvPr>
        </p:nvSpPr>
        <p:spPr>
          <a:xfrm>
            <a:off x="1203921" y="6964811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Computational Integrity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55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9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57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58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62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6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64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65" name="VFC Integrity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Integrity</a:t>
                </a:r>
              </a:p>
            </p:txBody>
          </p:sp>
        </p:grpSp>
      </p:grpSp>
      <p:sp>
        <p:nvSpPr>
          <p:cNvPr id="368" name="Group"/>
          <p:cNvSpPr/>
          <p:nvPr/>
        </p:nvSpPr>
        <p:spPr>
          <a:xfrm>
            <a:off x="1143000" y="9466661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369" name="Group"/>
          <p:cNvSpPr/>
          <p:nvPr/>
        </p:nvSpPr>
        <p:spPr>
          <a:xfrm>
            <a:off x="1143000" y="5897482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Cryptographic Proofs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(Signatures, Attestations, Fingerprints, </a:t>
            </a:r>
            <a:r>
              <a:rPr u="sng"/>
              <a:t>ZK-Proofs</a:t>
            </a:r>
            <a:r>
              <a:t>)</a:t>
            </a:r>
          </a:p>
        </p:txBody>
      </p:sp>
      <p:sp>
        <p:nvSpPr>
          <p:cNvPr id="370" name="Group"/>
          <p:cNvSpPr/>
          <p:nvPr/>
        </p:nvSpPr>
        <p:spPr>
          <a:xfrm>
            <a:off x="1144757" y="2337098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ACTUS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(Counter Parties, Term Set, </a:t>
            </a:r>
            <a:r>
              <a:rPr u="sng"/>
              <a:t>Algorithm</a:t>
            </a:r>
            <a:r>
              <a:t>, Cash Flows)</a:t>
            </a:r>
          </a:p>
        </p:txBody>
      </p:sp>
      <p:sp>
        <p:nvSpPr>
          <p:cNvPr id="371" name="Arrow"/>
          <p:cNvSpPr/>
          <p:nvPr/>
        </p:nvSpPr>
        <p:spPr>
          <a:xfrm rot="5400000">
            <a:off x="11872437" y="5145494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2" name="Arrow"/>
          <p:cNvSpPr/>
          <p:nvPr/>
        </p:nvSpPr>
        <p:spPr>
          <a:xfrm rot="5400000">
            <a:off x="11872437" y="8705877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78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73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77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75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76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80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4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82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83" name="ZK Proof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ZK Proofs</a:t>
                </a:r>
              </a:p>
            </p:txBody>
          </p:sp>
        </p:grpSp>
      </p:grpSp>
      <p:sp>
        <p:nvSpPr>
          <p:cNvPr id="386" name="Group"/>
          <p:cNvSpPr/>
          <p:nvPr/>
        </p:nvSpPr>
        <p:spPr>
          <a:xfrm>
            <a:off x="1141373" y="6710667"/>
            <a:ext cx="6769101" cy="46301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Properties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Succint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Sound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Expensive to compute</a:t>
            </a:r>
            <a:br/>
            <a:r>
              <a:t>Cheap to verify</a:t>
            </a:r>
          </a:p>
        </p:txBody>
      </p:sp>
      <p:sp>
        <p:nvSpPr>
          <p:cNvPr id="387" name="Group"/>
          <p:cNvSpPr/>
          <p:nvPr/>
        </p:nvSpPr>
        <p:spPr>
          <a:xfrm>
            <a:off x="1148141" y="2986341"/>
            <a:ext cx="22094486" cy="29249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ZK-Proofs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rgbClr val="000000"/>
                </a:solidFill>
              </a:defRPr>
            </a:pPr>
          </a:p>
          <a:p>
            <a:pPr defTabSz="825500">
              <a:spcBef>
                <a:spcPts val="400"/>
              </a:spcBef>
              <a:defRPr b="1" sz="36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f(x,w) → {True,False} </a:t>
            </a:r>
          </a:p>
        </p:txBody>
      </p:sp>
      <p:sp>
        <p:nvSpPr>
          <p:cNvPr id="388" name="Group"/>
          <p:cNvSpPr/>
          <p:nvPr/>
        </p:nvSpPr>
        <p:spPr>
          <a:xfrm>
            <a:off x="8810834" y="6710667"/>
            <a:ext cx="6769101" cy="46301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Elements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Arithmetic Circuit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Constraint System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Polynomial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Polynomial Commitment </a:t>
            </a:r>
          </a:p>
        </p:txBody>
      </p:sp>
      <p:sp>
        <p:nvSpPr>
          <p:cNvPr id="389" name="Group"/>
          <p:cNvSpPr/>
          <p:nvPr/>
        </p:nvSpPr>
        <p:spPr>
          <a:xfrm>
            <a:off x="16449909" y="6710667"/>
            <a:ext cx="6767501" cy="463017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Developers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Virtual Machines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E-DSLs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Rollups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Applications</a:t>
            </a:r>
          </a:p>
        </p:txBody>
      </p:sp>
      <p:grpSp>
        <p:nvGrpSpPr>
          <p:cNvPr id="395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90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4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92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93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art 4: ACTUS Gateway"/>
          <p:cNvSpPr txBox="1"/>
          <p:nvPr>
            <p:ph type="ctrTitle"/>
          </p:nvPr>
        </p:nvSpPr>
        <p:spPr>
          <a:xfrm>
            <a:off x="1209075" y="231661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Part 4: ACTUS Gateway</a:t>
            </a:r>
          </a:p>
        </p:txBody>
      </p:sp>
      <p:sp>
        <p:nvSpPr>
          <p:cNvPr id="398" name="L2 &lt;-&gt; L1 Infrastructure"/>
          <p:cNvSpPr txBox="1"/>
          <p:nvPr>
            <p:ph type="subTitle" sz="quarter" idx="1"/>
          </p:nvPr>
        </p:nvSpPr>
        <p:spPr>
          <a:xfrm>
            <a:off x="1203921" y="6964811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L2 &lt;-&gt; L1 Infrastructure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99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401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402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roup"/>
          <p:cNvSpPr/>
          <p:nvPr/>
        </p:nvSpPr>
        <p:spPr>
          <a:xfrm>
            <a:off x="1132623" y="4470399"/>
            <a:ext cx="8651089" cy="4775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b="1" sz="7200">
                <a:solidFill>
                  <a:srgbClr val="0000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grpSp>
        <p:nvGrpSpPr>
          <p:cNvPr id="412" name="Group"/>
          <p:cNvGrpSpPr/>
          <p:nvPr/>
        </p:nvGrpSpPr>
        <p:grpSpPr>
          <a:xfrm>
            <a:off x="1124893" y="407012"/>
            <a:ext cx="22099174" cy="1347170"/>
            <a:chOff x="0" y="0"/>
            <a:chExt cx="22099173" cy="1347168"/>
          </a:xfrm>
        </p:grpSpPr>
        <p:sp>
          <p:nvSpPr>
            <p:cNvPr id="407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11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409" name="ACTUS Gateway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Gateway</a:t>
                </a:r>
              </a:p>
            </p:txBody>
          </p:sp>
          <p:sp>
            <p:nvSpPr>
              <p:cNvPr id="410" name="Introduction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Introduction</a:t>
                </a:r>
              </a:p>
            </p:txBody>
          </p:sp>
        </p:grpSp>
      </p:grpSp>
      <p:sp>
        <p:nvSpPr>
          <p:cNvPr id="413" name="Group"/>
          <p:cNvSpPr/>
          <p:nvPr/>
        </p:nvSpPr>
        <p:spPr>
          <a:xfrm>
            <a:off x="9855200" y="1866149"/>
            <a:ext cx="13500100" cy="10589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  <a:r>
              <a:t>Leveraging DLT to service ACTUS compliant financial contracts is the R&amp;D team’s focalising use case.  It is an activity well suited to a tightening regulatory environment in which ‘crypto’ is deemed a regulated activity.</a:t>
            </a: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  <a:r>
              <a:t>ACTUS algorithms must be formally and operationally verifiable.  In respect of operational verifiability, the R&amp;D team is building a special purpose ZK infrastructure to service ACTUS financial contracts at scale. </a:t>
            </a: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  <a:r>
              <a:t>DLT will be used to publish set of cryptographic proofs encompassing the entire lifecycle of a financial contract. Such proofs include standard constructs such as data fingerprints (i.e. hashes) as well as ZK proofs pertaining to the verifiably correct execution of ACTUS algorithms.</a:t>
            </a: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  <a:r>
              <a:t>The bedrock of published proofs represents an integrity layer upon which tokenisation &amp; payment systems may be established.</a:t>
            </a:r>
          </a:p>
        </p:txBody>
      </p:sp>
      <p:grpSp>
        <p:nvGrpSpPr>
          <p:cNvPr id="419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414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18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416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417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API Gateway"/>
          <p:cNvSpPr/>
          <p:nvPr/>
        </p:nvSpPr>
        <p:spPr>
          <a:xfrm>
            <a:off x="1208432" y="2824124"/>
            <a:ext cx="10490201" cy="38445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6400">
                <a:solidFill>
                  <a:srgbClr val="000000"/>
                </a:solidFill>
              </a:defRPr>
            </a:lvl1pPr>
          </a:lstStyle>
          <a:p>
            <a:pPr>
              <a:defRPr b="0"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 sz="6400">
                <a:latin typeface="+mn-lt"/>
                <a:ea typeface="+mn-ea"/>
                <a:cs typeface="+mn-cs"/>
                <a:sym typeface="Helvetica Neue"/>
              </a:rPr>
              <a:t>API Gateway</a:t>
            </a:r>
          </a:p>
        </p:txBody>
      </p:sp>
      <p:sp>
        <p:nvSpPr>
          <p:cNvPr id="422" name="ZK Provers"/>
          <p:cNvSpPr/>
          <p:nvPr/>
        </p:nvSpPr>
        <p:spPr>
          <a:xfrm>
            <a:off x="12627678" y="2824124"/>
            <a:ext cx="10495377" cy="38445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6400">
                <a:solidFill>
                  <a:srgbClr val="000000"/>
                </a:solidFill>
              </a:defRPr>
            </a:lvl1pPr>
          </a:lstStyle>
          <a:p>
            <a:pPr/>
            <a:r>
              <a:t>ZK Provers</a:t>
            </a:r>
          </a:p>
        </p:txBody>
      </p:sp>
      <p:sp>
        <p:nvSpPr>
          <p:cNvPr id="423" name="Data Availability"/>
          <p:cNvSpPr/>
          <p:nvPr/>
        </p:nvSpPr>
        <p:spPr>
          <a:xfrm>
            <a:off x="1152639" y="7650039"/>
            <a:ext cx="10490201" cy="3848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6400">
                <a:solidFill>
                  <a:srgbClr val="000000"/>
                </a:solidFill>
              </a:defRPr>
            </a:lvl1pPr>
          </a:lstStyle>
          <a:p>
            <a:pPr/>
            <a:r>
              <a:t>Data Availability</a:t>
            </a:r>
          </a:p>
        </p:txBody>
      </p:sp>
      <p:sp>
        <p:nvSpPr>
          <p:cNvPr id="424" name="DLT Contracts"/>
          <p:cNvSpPr/>
          <p:nvPr/>
        </p:nvSpPr>
        <p:spPr>
          <a:xfrm>
            <a:off x="12706119" y="7612525"/>
            <a:ext cx="10490201" cy="3848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6400">
                <a:solidFill>
                  <a:srgbClr val="000000"/>
                </a:solidFill>
              </a:defRPr>
            </a:lvl1pPr>
          </a:lstStyle>
          <a:p>
            <a:pPr/>
            <a:r>
              <a:t>DLT Contracts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1124893" y="407012"/>
            <a:ext cx="22099174" cy="1347170"/>
            <a:chOff x="0" y="0"/>
            <a:chExt cx="22099173" cy="1347168"/>
          </a:xfrm>
        </p:grpSpPr>
        <p:sp>
          <p:nvSpPr>
            <p:cNvPr id="42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2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427" name="ACTUS Gateway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Gateway</a:t>
                </a:r>
              </a:p>
            </p:txBody>
          </p:sp>
          <p:sp>
            <p:nvSpPr>
              <p:cNvPr id="428" name="Solution Element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Solution Elements</a:t>
                </a:r>
              </a:p>
            </p:txBody>
          </p:sp>
        </p:grpSp>
      </p:grpSp>
      <p:grpSp>
        <p:nvGrpSpPr>
          <p:cNvPr id="436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431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5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433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434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art 1: ACTUS"/>
          <p:cNvSpPr txBox="1"/>
          <p:nvPr>
            <p:ph type="ctrTitle"/>
          </p:nvPr>
        </p:nvSpPr>
        <p:spPr>
          <a:xfrm>
            <a:off x="1209075" y="231661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Part 1: ACTUS</a:t>
            </a:r>
          </a:p>
        </p:txBody>
      </p:sp>
      <p:sp>
        <p:nvSpPr>
          <p:cNvPr id="163" name="An Emerging Financial Standard"/>
          <p:cNvSpPr txBox="1"/>
          <p:nvPr>
            <p:ph type="subTitle" sz="quarter" idx="1"/>
          </p:nvPr>
        </p:nvSpPr>
        <p:spPr>
          <a:xfrm>
            <a:off x="1203921" y="6964811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An Emerging Financial Standard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164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8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166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167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ZK-ACTUS"/>
          <p:cNvSpPr txBox="1"/>
          <p:nvPr>
            <p:ph type="ctrTitle"/>
          </p:nvPr>
        </p:nvSpPr>
        <p:spPr>
          <a:xfrm>
            <a:off x="1209075" y="6944884"/>
            <a:ext cx="21971004" cy="1905001"/>
          </a:xfrm>
          <a:prstGeom prst="rect">
            <a:avLst/>
          </a:prstGeom>
        </p:spPr>
        <p:txBody>
          <a:bodyPr/>
          <a:lstStyle/>
          <a:p>
            <a:pPr/>
            <a:r>
              <a:t>ZK-ACTUS</a:t>
            </a:r>
          </a:p>
        </p:txBody>
      </p:sp>
      <p:sp>
        <p:nvSpPr>
          <p:cNvPr id="439" name="Verifiable Financial Contracts"/>
          <p:cNvSpPr txBox="1"/>
          <p:nvPr>
            <p:ph type="subTitle" sz="quarter" idx="1"/>
          </p:nvPr>
        </p:nvSpPr>
        <p:spPr>
          <a:xfrm>
            <a:off x="1203921" y="8849884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Verifiable Financial Contracts</a:t>
            </a:r>
          </a:p>
        </p:txBody>
      </p:sp>
      <p:sp>
        <p:nvSpPr>
          <p:cNvPr id="440" name="ZK Proof"/>
          <p:cNvSpPr txBox="1"/>
          <p:nvPr/>
        </p:nvSpPr>
        <p:spPr>
          <a:xfrm>
            <a:off x="1209075" y="2231848"/>
            <a:ext cx="21971004" cy="211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ZK Proof</a:t>
            </a:r>
          </a:p>
        </p:txBody>
      </p:sp>
      <p:sp>
        <p:nvSpPr>
          <p:cNvPr id="441" name="6th International Workshop"/>
          <p:cNvSpPr txBox="1"/>
          <p:nvPr/>
        </p:nvSpPr>
        <p:spPr>
          <a:xfrm>
            <a:off x="1209077" y="4438969"/>
            <a:ext cx="21971001" cy="134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63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6th International Workshop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442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46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444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445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171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173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174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  <p:grpSp>
        <p:nvGrpSpPr>
          <p:cNvPr id="182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177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81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179" name="ACTUS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</a:t>
                </a:r>
              </a:p>
            </p:txBody>
          </p:sp>
          <p:sp>
            <p:nvSpPr>
              <p:cNvPr id="180" name="Taxonomy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Taxonomy</a:t>
                </a:r>
              </a:p>
            </p:txBody>
          </p:sp>
        </p:grpSp>
      </p:grpSp>
      <p:pic>
        <p:nvPicPr>
          <p:cNvPr id="183" name="Screenshot 2019-01-24 at 15_24_12.jpeg" descr="Screenshot 2019-01-24 at 15_24_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0350" y="2233616"/>
            <a:ext cx="17612287" cy="9859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roup"/>
          <p:cNvSpPr/>
          <p:nvPr/>
        </p:nvSpPr>
        <p:spPr>
          <a:xfrm>
            <a:off x="1193268" y="2441385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Dictionary</a:t>
            </a:r>
          </a:p>
        </p:txBody>
      </p:sp>
      <p:sp>
        <p:nvSpPr>
          <p:cNvPr id="186" name="Group"/>
          <p:cNvSpPr/>
          <p:nvPr/>
        </p:nvSpPr>
        <p:spPr>
          <a:xfrm>
            <a:off x="16981963" y="5981888"/>
            <a:ext cx="6243718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Applicability</a:t>
            </a:r>
          </a:p>
        </p:txBody>
      </p:sp>
      <p:sp>
        <p:nvSpPr>
          <p:cNvPr id="187" name="Group"/>
          <p:cNvSpPr/>
          <p:nvPr/>
        </p:nvSpPr>
        <p:spPr>
          <a:xfrm>
            <a:off x="16947015" y="2441385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Contract</a:t>
            </a:r>
          </a:p>
        </p:txBody>
      </p:sp>
      <p:sp>
        <p:nvSpPr>
          <p:cNvPr id="188" name="Group"/>
          <p:cNvSpPr/>
          <p:nvPr/>
        </p:nvSpPr>
        <p:spPr>
          <a:xfrm>
            <a:off x="1193268" y="9522391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Enum</a:t>
            </a:r>
          </a:p>
        </p:txBody>
      </p:sp>
      <p:sp>
        <p:nvSpPr>
          <p:cNvPr id="189" name="Group"/>
          <p:cNvSpPr/>
          <p:nvPr/>
        </p:nvSpPr>
        <p:spPr>
          <a:xfrm>
            <a:off x="16947015" y="9522391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Function Type</a:t>
            </a:r>
          </a:p>
        </p:txBody>
      </p:sp>
      <p:sp>
        <p:nvSpPr>
          <p:cNvPr id="190" name="Group"/>
          <p:cNvSpPr/>
          <p:nvPr/>
        </p:nvSpPr>
        <p:spPr>
          <a:xfrm>
            <a:off x="9238953" y="9522391"/>
            <a:ext cx="6243718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Scalar Type</a:t>
            </a:r>
          </a:p>
        </p:txBody>
      </p:sp>
      <p:sp>
        <p:nvSpPr>
          <p:cNvPr id="191" name="Group"/>
          <p:cNvSpPr/>
          <p:nvPr/>
        </p:nvSpPr>
        <p:spPr>
          <a:xfrm>
            <a:off x="9238953" y="2441385"/>
            <a:ext cx="6243718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Taxonomy</a:t>
            </a:r>
          </a:p>
        </p:txBody>
      </p:sp>
      <p:sp>
        <p:nvSpPr>
          <p:cNvPr id="192" name="Group"/>
          <p:cNvSpPr/>
          <p:nvPr/>
        </p:nvSpPr>
        <p:spPr>
          <a:xfrm>
            <a:off x="9238953" y="5981888"/>
            <a:ext cx="6243718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Term</a:t>
            </a:r>
          </a:p>
        </p:txBody>
      </p:sp>
      <p:sp>
        <p:nvSpPr>
          <p:cNvPr id="193" name="Group"/>
          <p:cNvSpPr/>
          <p:nvPr/>
        </p:nvSpPr>
        <p:spPr>
          <a:xfrm>
            <a:off x="1193268" y="5899940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Term Set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194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8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196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197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  <p:grpSp>
        <p:nvGrpSpPr>
          <p:cNvPr id="205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00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4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02" name="ACTUS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</a:t>
                </a:r>
              </a:p>
            </p:txBody>
          </p:sp>
          <p:sp>
            <p:nvSpPr>
              <p:cNvPr id="203" name="Domain Model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Domain Model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ypes…"/>
          <p:cNvSpPr txBox="1"/>
          <p:nvPr/>
        </p:nvSpPr>
        <p:spPr>
          <a:xfrm>
            <a:off x="11557506" y="2744640"/>
            <a:ext cx="10947951" cy="883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  <a:r>
              <a:t>Types</a:t>
            </a:r>
          </a:p>
          <a:p>
            <a:pPr lvl="1" marL="1269999" indent="-660399" algn="l">
              <a:buSzPct val="123000"/>
              <a:buChar char="•"/>
              <a:defRPr b="1" sz="1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Utility Functions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State Transition Functions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Payoff Functions</a:t>
            </a:r>
          </a:p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</a:p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  <a:r>
              <a:t>Inputs</a:t>
            </a:r>
          </a:p>
          <a:p>
            <a:pPr marL="660399" indent="-660399" algn="l">
              <a:buSzPct val="123000"/>
              <a:buChar char="•"/>
              <a:defRPr b="1" sz="1200">
                <a:solidFill>
                  <a:srgbClr val="000000"/>
                </a:solidFill>
              </a:defRPr>
            </a:pP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Machine readable termsets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Terms are composable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Hetereogenous</a:t>
            </a:r>
          </a:p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</a:p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  <a:r>
              <a:t>Output </a:t>
            </a:r>
          </a:p>
          <a:p>
            <a:pPr lvl="1" marL="1269999" indent="-660399" algn="l">
              <a:buSzPct val="123000"/>
              <a:buChar char="•"/>
              <a:defRPr b="1" sz="1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Event Sequence (1..N)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Equivalent to cash flows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Homogeneous</a:t>
            </a:r>
          </a:p>
        </p:txBody>
      </p:sp>
      <p:sp>
        <p:nvSpPr>
          <p:cNvPr id="208" name="Algorithms"/>
          <p:cNvSpPr txBox="1"/>
          <p:nvPr/>
        </p:nvSpPr>
        <p:spPr>
          <a:xfrm>
            <a:off x="1368441" y="6218317"/>
            <a:ext cx="9262793" cy="127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800">
                <a:solidFill>
                  <a:srgbClr val="000000"/>
                </a:solidFill>
              </a:defRPr>
            </a:lvl1pPr>
          </a:lstStyle>
          <a:p>
            <a:pPr/>
            <a:r>
              <a:t>Algorithms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09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11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12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  <p:grpSp>
        <p:nvGrpSpPr>
          <p:cNvPr id="220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1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17" name="ACTUS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</a:t>
                </a:r>
              </a:p>
            </p:txBody>
          </p:sp>
          <p:sp>
            <p:nvSpPr>
              <p:cNvPr id="218" name="Algorithm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Algorithms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22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26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24" name="ACTUS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</a:t>
                </a:r>
              </a:p>
            </p:txBody>
          </p:sp>
          <p:sp>
            <p:nvSpPr>
              <p:cNvPr id="225" name="Implementation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Implementations</a:t>
                </a:r>
              </a:p>
            </p:txBody>
          </p:sp>
        </p:grpSp>
      </p:grpSp>
      <p:grpSp>
        <p:nvGrpSpPr>
          <p:cNvPr id="233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28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30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31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  <p:grpSp>
        <p:nvGrpSpPr>
          <p:cNvPr id="237" name="Group"/>
          <p:cNvGrpSpPr/>
          <p:nvPr/>
        </p:nvGrpSpPr>
        <p:grpSpPr>
          <a:xfrm>
            <a:off x="1104734" y="2657667"/>
            <a:ext cx="22433346" cy="4145217"/>
            <a:chOff x="0" y="0"/>
            <a:chExt cx="22433345" cy="4145216"/>
          </a:xfrm>
        </p:grpSpPr>
        <p:sp>
          <p:nvSpPr>
            <p:cNvPr id="234" name="Group"/>
            <p:cNvSpPr/>
            <p:nvPr/>
          </p:nvSpPr>
          <p:spPr>
            <a:xfrm>
              <a:off x="0" y="0"/>
              <a:ext cx="6019800" cy="41452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JAVA</a:t>
              </a:r>
              <a:endParaRPr b="1" sz="6400">
                <a:latin typeface="+mn-lt"/>
                <a:ea typeface="+mn-ea"/>
                <a:cs typeface="+mn-cs"/>
                <a:sym typeface="Helvetica Neue"/>
              </a:endParaRPr>
            </a:p>
            <a:p>
              <a:pPr defTabSz="825500">
                <a:spcBef>
                  <a:spcPts val="400"/>
                </a:spcBef>
                <a:defRPr sz="3200">
                  <a:solidFill>
                    <a:srgbClr val="929292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>
                  <a:latin typeface="+mn-lt"/>
                  <a:ea typeface="+mn-ea"/>
                  <a:cs typeface="+mn-cs"/>
                  <a:sym typeface="Helvetica Neue"/>
                </a:rPr>
                <a:t>(reference)</a:t>
              </a:r>
            </a:p>
          </p:txBody>
        </p:sp>
        <p:sp>
          <p:nvSpPr>
            <p:cNvPr id="235" name="Group"/>
            <p:cNvSpPr/>
            <p:nvPr/>
          </p:nvSpPr>
          <p:spPr>
            <a:xfrm>
              <a:off x="8249108" y="-1"/>
              <a:ext cx="6019801" cy="41452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RUST</a:t>
              </a:r>
            </a:p>
            <a:p>
              <a:pPr defTabSz="825500">
                <a:spcBef>
                  <a:spcPts val="400"/>
                </a:spcBef>
                <a:defRPr b="1" sz="3200">
                  <a:solidFill>
                    <a:srgbClr val="929292"/>
                  </a:solidFill>
                </a:defRPr>
              </a:pPr>
              <a:r>
                <a:t>(WIP)</a:t>
              </a:r>
            </a:p>
          </p:txBody>
        </p:sp>
        <p:sp>
          <p:nvSpPr>
            <p:cNvPr id="236" name="Group"/>
            <p:cNvSpPr/>
            <p:nvPr/>
          </p:nvSpPr>
          <p:spPr>
            <a:xfrm>
              <a:off x="16413545" y="-1"/>
              <a:ext cx="6019801" cy="41452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HASKELL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104734" y="7524297"/>
            <a:ext cx="22433346" cy="4145217"/>
            <a:chOff x="0" y="0"/>
            <a:chExt cx="22433345" cy="4145216"/>
          </a:xfrm>
        </p:grpSpPr>
        <p:sp>
          <p:nvSpPr>
            <p:cNvPr id="238" name="Group"/>
            <p:cNvSpPr/>
            <p:nvPr/>
          </p:nvSpPr>
          <p:spPr>
            <a:xfrm>
              <a:off x="0" y="0"/>
              <a:ext cx="6019800" cy="41452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PYTHON</a:t>
              </a:r>
              <a:endParaRPr b="1" sz="6400">
                <a:latin typeface="+mn-lt"/>
                <a:ea typeface="+mn-ea"/>
                <a:cs typeface="+mn-cs"/>
                <a:sym typeface="Helvetica Neue"/>
              </a:endParaRPr>
            </a:p>
            <a:p>
              <a:pPr defTabSz="825500">
                <a:spcBef>
                  <a:spcPts val="400"/>
                </a:spcBef>
                <a:defRPr b="1" sz="3200">
                  <a:solidFill>
                    <a:srgbClr val="929292"/>
                  </a:solidFill>
                </a:defRPr>
              </a:pPr>
              <a:r>
                <a:t>(WIP)</a:t>
              </a:r>
            </a:p>
          </p:txBody>
        </p:sp>
        <p:sp>
          <p:nvSpPr>
            <p:cNvPr id="239" name="Group"/>
            <p:cNvSpPr/>
            <p:nvPr/>
          </p:nvSpPr>
          <p:spPr>
            <a:xfrm>
              <a:off x="8249108" y="-1"/>
              <a:ext cx="6019801" cy="41452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TYPESCRIPT</a:t>
              </a:r>
            </a:p>
            <a:p>
              <a:pPr defTabSz="825500">
                <a:spcBef>
                  <a:spcPts val="400"/>
                </a:spcBef>
                <a:defRPr b="1" sz="3200">
                  <a:solidFill>
                    <a:srgbClr val="929292"/>
                  </a:solidFill>
                </a:defRPr>
              </a:pPr>
              <a:r>
                <a:t>(WIP)</a:t>
              </a:r>
            </a:p>
          </p:txBody>
        </p:sp>
        <p:sp>
          <p:nvSpPr>
            <p:cNvPr id="240" name="Group"/>
            <p:cNvSpPr/>
            <p:nvPr/>
          </p:nvSpPr>
          <p:spPr>
            <a:xfrm>
              <a:off x="16413545" y="-1"/>
              <a:ext cx="6019801" cy="41452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SOLIDITY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rt 2: ACTUS + ZK + DLT"/>
          <p:cNvSpPr txBox="1"/>
          <p:nvPr>
            <p:ph type="ctrTitle"/>
          </p:nvPr>
        </p:nvSpPr>
        <p:spPr>
          <a:xfrm>
            <a:off x="1209075" y="2131463"/>
            <a:ext cx="21971004" cy="4648201"/>
          </a:xfrm>
          <a:prstGeom prst="rect">
            <a:avLst/>
          </a:prstGeom>
        </p:spPr>
        <p:txBody>
          <a:bodyPr/>
          <a:lstStyle/>
          <a:p>
            <a:pPr defTabSz="2365188">
              <a:defRPr spc="-225" sz="11252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defTabSz="2365188">
              <a:defRPr spc="-225" sz="11252"/>
            </a:pPr>
          </a:p>
          <a:p>
            <a:pPr defTabSz="2365188">
              <a:defRPr spc="-225" sz="11252"/>
            </a:pPr>
            <a:r>
              <a:t>Part 2: ACTUS + ZK + DLT</a:t>
            </a:r>
          </a:p>
        </p:txBody>
      </p:sp>
      <p:sp>
        <p:nvSpPr>
          <p:cNvPr id="244" name="Verifiable Financial Contracts"/>
          <p:cNvSpPr txBox="1"/>
          <p:nvPr>
            <p:ph type="subTitle" sz="quarter" idx="1"/>
          </p:nvPr>
        </p:nvSpPr>
        <p:spPr>
          <a:xfrm>
            <a:off x="1203921" y="6779662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Verifiable Financial Contracts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45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47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48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52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6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54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255" name="VFC Pillar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Pillars</a:t>
                </a:r>
              </a:p>
            </p:txBody>
          </p:sp>
        </p:grpSp>
      </p:grpSp>
      <p:grpSp>
        <p:nvGrpSpPr>
          <p:cNvPr id="261" name="Group"/>
          <p:cNvGrpSpPr/>
          <p:nvPr/>
        </p:nvGrpSpPr>
        <p:grpSpPr>
          <a:xfrm>
            <a:off x="1104734" y="3268692"/>
            <a:ext cx="22433346" cy="7784880"/>
            <a:chOff x="0" y="0"/>
            <a:chExt cx="22433345" cy="7784879"/>
          </a:xfrm>
        </p:grpSpPr>
        <p:sp>
          <p:nvSpPr>
            <p:cNvPr id="258" name="Group"/>
            <p:cNvSpPr/>
            <p:nvPr/>
          </p:nvSpPr>
          <p:spPr>
            <a:xfrm>
              <a:off x="0" y="0"/>
              <a:ext cx="6019800" cy="7784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VFC</a:t>
              </a:r>
              <a:endParaRPr b="1" sz="6400">
                <a:latin typeface="+mn-lt"/>
                <a:ea typeface="+mn-ea"/>
                <a:cs typeface="+mn-cs"/>
                <a:sym typeface="Helvetica Neue"/>
              </a:endParaRPr>
            </a:p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Integrity</a:t>
              </a:r>
            </a:p>
          </p:txBody>
        </p:sp>
        <p:sp>
          <p:nvSpPr>
            <p:cNvPr id="259" name="Group"/>
            <p:cNvSpPr/>
            <p:nvPr/>
          </p:nvSpPr>
          <p:spPr>
            <a:xfrm>
              <a:off x="8249108" y="-1"/>
              <a:ext cx="6019801" cy="778488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VFC</a:t>
              </a:r>
            </a:p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Tokenisation</a:t>
              </a:r>
            </a:p>
          </p:txBody>
        </p:sp>
        <p:sp>
          <p:nvSpPr>
            <p:cNvPr id="260" name="Group"/>
            <p:cNvSpPr/>
            <p:nvPr/>
          </p:nvSpPr>
          <p:spPr>
            <a:xfrm>
              <a:off x="16413545" y="-1"/>
              <a:ext cx="6019801" cy="778488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VFC</a:t>
              </a:r>
            </a:p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Payments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62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66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64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65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69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3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71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272" name="VFC Integrity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Integrity</a:t>
                </a:r>
              </a:p>
            </p:txBody>
          </p:sp>
        </p:grpSp>
      </p:grpSp>
      <p:sp>
        <p:nvSpPr>
          <p:cNvPr id="275" name="Group"/>
          <p:cNvSpPr/>
          <p:nvPr/>
        </p:nvSpPr>
        <p:spPr>
          <a:xfrm>
            <a:off x="1143000" y="9466661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276" name="Group"/>
          <p:cNvSpPr/>
          <p:nvPr/>
        </p:nvSpPr>
        <p:spPr>
          <a:xfrm>
            <a:off x="1143000" y="5897482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Cryptographic Proofs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(Signatures, Attestations, Fingerprints, ZK-Proofs)</a:t>
            </a:r>
          </a:p>
        </p:txBody>
      </p:sp>
      <p:sp>
        <p:nvSpPr>
          <p:cNvPr id="277" name="Group"/>
          <p:cNvSpPr/>
          <p:nvPr/>
        </p:nvSpPr>
        <p:spPr>
          <a:xfrm>
            <a:off x="1144757" y="2337098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ACTUS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(Counter Parties, Term Set, Algorithm, Cash Flows)</a:t>
            </a:r>
          </a:p>
        </p:txBody>
      </p:sp>
      <p:sp>
        <p:nvSpPr>
          <p:cNvPr id="278" name="Arrow"/>
          <p:cNvSpPr/>
          <p:nvPr/>
        </p:nvSpPr>
        <p:spPr>
          <a:xfrm rot="5400000">
            <a:off x="11872437" y="5145494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9" name="Arrow"/>
          <p:cNvSpPr/>
          <p:nvPr/>
        </p:nvSpPr>
        <p:spPr>
          <a:xfrm rot="5400000">
            <a:off x="11872437" y="8705877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85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80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84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82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83" name="Ma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May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