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0DC60-E642-D945-83CE-96813CC2BBB2}" v="1" dt="2019-07-11T15:28:24.196"/>
    <p1510:client id="{D58467B0-F5D0-AC30-4449-88B05265C7B9}" v="73" dt="2019-07-11T04:59:17.730"/>
    <p1510:client id="{C185E7A5-047D-8ECD-B3AC-7CCE06F9001A}" v="480" dt="2019-07-11T09:35:51.686"/>
    <p1510:client id="{718E1BBF-5A98-108C-4D94-2D49B2E87861}" v="125" dt="2019-07-11T08:56:06.219"/>
    <p1510:client id="{5ECAD339-09F3-95AA-E984-1B4A72FBABC8}" v="6" dt="2019-07-11T07:59:5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793"/>
  </p:normalViewPr>
  <p:slideViewPr>
    <p:cSldViewPr snapToGrid="0">
      <p:cViewPr varScale="1">
        <p:scale>
          <a:sx n="68" d="100"/>
          <a:sy n="68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776F-5BFB-4630-9E5A-ED47E7BD4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ADCD0-E4F9-41B4-9ED7-8A7D99E3B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B732-31C6-44E0-A623-3360CD6D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DBF1-5877-4E4C-A98D-F081B263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F8EA-1AC8-4E52-975D-74076046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F35D-5923-4037-9041-A13FC568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AF8FF-E25A-452E-B5A2-07B00640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976D-3D66-4EA9-840C-0A806900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8FE2-A6ED-4DB3-8AFA-E053C998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FCA0-EB98-4C58-8946-1C2833DA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7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9316C-897F-4A1F-9C61-020EBE5F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86C5F-43DE-42D3-A28B-F5CF8768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9FB4-3693-4BAC-82A4-5A7C0B2E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5797-7292-43D4-813B-A32C8DE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0A69-D260-45EB-8593-C0C0F47A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99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C390-EC8A-4960-98AD-5CC08355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306-8F53-4D70-AA52-84CA2141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12CD-184A-4628-8DD9-3A9D51FE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F842-20DD-413F-9C79-C71D8D95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61A9C-28C8-41B5-AB92-0B58275B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2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0423-BBE1-473A-8DE3-B25D8A6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89F95-DE3E-47B2-96C2-EA9BC93E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1ADD-C4A4-4E76-B92B-C9773B6C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D7DC-D3CA-4609-97DB-3F556743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8C03-48B2-4BD7-A07F-3B1E6B7D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6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96B4-0784-446E-94AC-446E544E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B476-9415-4090-9EB5-7F6ED66F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A5F83-02CB-471A-A78A-1230BDDA8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3FD3-8003-40E7-9E86-E96AA998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A865F-6F52-4946-A9C6-3C61B513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10ABF-8FEF-42BA-AC50-D531A301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3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1337-6E3F-41A0-B684-E99B1B3B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1B7BB-3AB5-4D86-BF63-717078B4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1123-4586-4C6C-8A11-B0EFAAEF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BF606-B4A7-4402-9606-BCC711727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A351-06DF-4758-908F-05051A32E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67DFF-3FE0-411A-A777-F89EAC8E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C863A-7A1E-4323-9BCC-2B7F319D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A5FC0-7327-438A-BE45-8EECE577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D605-E475-4C69-B102-73204186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CCD06-5F05-44C6-8799-F1C096D8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B113E-07CB-4922-869B-15CF0F10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B7D51-D680-4DE8-BAAA-CEEEA717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2BAAA-E1E4-462E-A4AE-0F14F39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F25A4-3792-48EF-A793-B7581030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CC7C7-02DC-4C13-9008-9A3EA8A5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A44F-79B4-412A-844F-B6A70396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CE90-1ABD-4621-8D48-CF2A3734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B6F49-63C2-4636-9961-2BF26449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0BCA-61A5-4223-BBED-716551FC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C6CD5-720E-4E77-A40D-400227C8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3B2F-D4B7-4FFA-8EB6-D9311E72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2D1D-99E9-41E2-945E-0970AB32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BC198-8A8F-4A3C-A641-830B8D6A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03B3C-E8AF-46A9-BA1E-A11F5B9A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7F67-94FF-4107-BA4E-20EE4B1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8B75-98A7-4E3E-8EF9-55DC12B7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BED4-873E-4A12-8A37-B1979A0F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1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FE2A8-9695-4AB5-A15B-71C24279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7144-6A35-4F2C-BC9B-7DB4EAC2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9AA6-5165-4A13-8D1E-ABAF5E112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9CD9-95BF-4225-BCB4-4C28AFB9BB8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F552-45A6-4FDA-97FB-D60CBE4EB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3776-7485-419E-A89C-FEBAC16F3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B785-E355-4EF2-88A3-EECCA3626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85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624F-E68F-4D7D-8E4C-289E5CE1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66341"/>
            <a:ext cx="8039100" cy="482269"/>
          </a:xfrm>
        </p:spPr>
        <p:txBody>
          <a:bodyPr>
            <a:normAutofit/>
          </a:bodyPr>
          <a:lstStyle/>
          <a:p>
            <a:r>
              <a:rPr lang="en-US" sz="2400">
                <a:cs typeface="Calibri Light"/>
              </a:rPr>
              <a:t>Temporal Clustering of Cumulative Displacement </a:t>
            </a:r>
            <a:r>
              <a:rPr lang="en-US" sz="2400">
                <a:ea typeface="+mj-lt"/>
                <a:cs typeface="+mj-lt"/>
              </a:rPr>
              <a:t>Sequences</a:t>
            </a:r>
          </a:p>
        </p:txBody>
      </p:sp>
      <p:pic>
        <p:nvPicPr>
          <p:cNvPr id="20" name="Picture 20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0621200-DCCB-4276-9E76-659CE29D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3820253"/>
            <a:ext cx="6252409" cy="3037522"/>
          </a:xfrm>
          <a:prstGeom prst="rect">
            <a:avLst/>
          </a:prstGeom>
        </p:spPr>
      </p:pic>
      <p:pic>
        <p:nvPicPr>
          <p:cNvPr id="22" name="Picture 2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059E181-2531-458F-8F45-DD89784C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" y="2165909"/>
            <a:ext cx="3378868" cy="163083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0F19B809-2F1A-4445-B377-3B569CFD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" y="671987"/>
            <a:ext cx="3378868" cy="163083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9B61A4-949D-4428-BF9D-7D7BACF2E408}"/>
              </a:ext>
            </a:extLst>
          </p:cNvPr>
          <p:cNvCxnSpPr/>
          <p:nvPr/>
        </p:nvCxnSpPr>
        <p:spPr>
          <a:xfrm flipH="1" flipV="1">
            <a:off x="2005013" y="3771900"/>
            <a:ext cx="159169" cy="1644314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9">
            <a:extLst>
              <a:ext uri="{FF2B5EF4-FFF2-40B4-BE49-F238E27FC236}">
                <a16:creationId xmlns:a16="http://schemas.microsoft.com/office/drawing/2014/main" id="{BE5AEB1A-46F9-44A9-824A-F79FDE887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5" y="1319689"/>
            <a:ext cx="3276600" cy="155162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49B446-EAFA-442C-B1DB-4B6B26758699}"/>
              </a:ext>
            </a:extLst>
          </p:cNvPr>
          <p:cNvCxnSpPr/>
          <p:nvPr/>
        </p:nvCxnSpPr>
        <p:spPr>
          <a:xfrm>
            <a:off x="3535028" y="3840078"/>
            <a:ext cx="1119939" cy="559718"/>
          </a:xfrm>
          <a:prstGeom prst="straightConnector1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F19EED-7AFE-4D56-BE86-C8AC68FBD387}"/>
              </a:ext>
            </a:extLst>
          </p:cNvPr>
          <p:cNvCxnSpPr/>
          <p:nvPr/>
        </p:nvCxnSpPr>
        <p:spPr>
          <a:xfrm flipH="1" flipV="1">
            <a:off x="3033713" y="2266950"/>
            <a:ext cx="495300" cy="15763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E38392-01F3-4EBF-A4C6-CB1153E621FE}"/>
              </a:ext>
            </a:extLst>
          </p:cNvPr>
          <p:cNvCxnSpPr/>
          <p:nvPr/>
        </p:nvCxnSpPr>
        <p:spPr>
          <a:xfrm flipH="1" flipV="1">
            <a:off x="4757738" y="2967038"/>
            <a:ext cx="888250" cy="280628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B2C0DE-1AF0-41B9-8F80-DDFC4F55C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275" y="3843814"/>
            <a:ext cx="6191250" cy="2970848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8C3DBE-44F8-446A-944D-AFF94AA34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075" y="519589"/>
            <a:ext cx="3324225" cy="1599248"/>
          </a:xfrm>
          <a:prstGeom prst="rect">
            <a:avLst/>
          </a:prstGeom>
        </p:spPr>
      </p:pic>
      <p:pic>
        <p:nvPicPr>
          <p:cNvPr id="13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5E098F4D-2BA2-4A88-8E61-76BFDA009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775" y="1453039"/>
            <a:ext cx="3324225" cy="159924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FFFE26-FA7F-486D-9EBE-B8A83EB16D7A}"/>
              </a:ext>
            </a:extLst>
          </p:cNvPr>
          <p:cNvCxnSpPr/>
          <p:nvPr/>
        </p:nvCxnSpPr>
        <p:spPr>
          <a:xfrm flipH="1" flipV="1">
            <a:off x="7624762" y="3624263"/>
            <a:ext cx="247650" cy="1795462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A map of a person&#10;&#10;Description generated with high confidence">
            <a:extLst>
              <a:ext uri="{FF2B5EF4-FFF2-40B4-BE49-F238E27FC236}">
                <a16:creationId xmlns:a16="http://schemas.microsoft.com/office/drawing/2014/main" id="{3C94A36C-E8E8-4B56-8514-B7A0FDB2C4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4075" y="2062639"/>
            <a:ext cx="3324225" cy="159924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AC00D9-960E-4AA3-AB21-474917960715}"/>
              </a:ext>
            </a:extLst>
          </p:cNvPr>
          <p:cNvCxnSpPr/>
          <p:nvPr/>
        </p:nvCxnSpPr>
        <p:spPr>
          <a:xfrm flipH="1" flipV="1">
            <a:off x="8906954" y="1840304"/>
            <a:ext cx="586416" cy="3297985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A22076-0011-4855-8DD7-5422855AD2E7}"/>
              </a:ext>
            </a:extLst>
          </p:cNvPr>
          <p:cNvCxnSpPr/>
          <p:nvPr/>
        </p:nvCxnSpPr>
        <p:spPr>
          <a:xfrm>
            <a:off x="9486541" y="5137388"/>
            <a:ext cx="1829518" cy="618227"/>
          </a:xfrm>
          <a:prstGeom prst="straightConnector1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CD3331-404A-443E-8906-FCB8805D6F34}"/>
              </a:ext>
            </a:extLst>
          </p:cNvPr>
          <p:cNvCxnSpPr/>
          <p:nvPr/>
        </p:nvCxnSpPr>
        <p:spPr>
          <a:xfrm flipV="1">
            <a:off x="9083075" y="3017270"/>
            <a:ext cx="1036607" cy="2162353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D9AC92-A310-40DE-A96E-E9E882E8EEC3}"/>
              </a:ext>
            </a:extLst>
          </p:cNvPr>
          <p:cNvSpPr txBox="1"/>
          <p:nvPr/>
        </p:nvSpPr>
        <p:spPr>
          <a:xfrm>
            <a:off x="9391650" y="428625"/>
            <a:ext cx="22764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Clearer group differences on the filtered sequences may help to handle better with data distributions </a:t>
            </a:r>
            <a:endParaRPr lang="en-US" sz="140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A2D168-25C3-4CD5-B304-40BAEC9B77C6}"/>
              </a:ext>
            </a:extLst>
          </p:cNvPr>
          <p:cNvCxnSpPr/>
          <p:nvPr/>
        </p:nvCxnSpPr>
        <p:spPr>
          <a:xfrm>
            <a:off x="6115050" y="619125"/>
            <a:ext cx="9525" cy="60198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35FC38-BCE2-4AEB-A5A4-E7AE6424638C}"/>
              </a:ext>
            </a:extLst>
          </p:cNvPr>
          <p:cNvSpPr txBox="1"/>
          <p:nvPr/>
        </p:nvSpPr>
        <p:spPr>
          <a:xfrm>
            <a:off x="3367668" y="6846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Temporal K-means using distance based on Dynamic Time Warping</a:t>
            </a:r>
          </a:p>
          <a:p>
            <a:pPr algn="ctr"/>
            <a:r>
              <a:rPr lang="en-US" sz="1200">
                <a:cs typeface="Calibri" panose="020F0502020204030204"/>
              </a:rPr>
              <a:t>(K=6 used for better </a:t>
            </a:r>
            <a:r>
              <a:rPr lang="en-US" sz="1200" err="1">
                <a:cs typeface="Calibri" panose="020F0502020204030204"/>
              </a:rPr>
              <a:t>visualisation</a:t>
            </a:r>
            <a:r>
              <a:rPr lang="en-US" sz="1200">
                <a:cs typeface="Calibri" panose="020F0502020204030204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AEF2F-2E96-47FB-9B86-05C32023DD9A}"/>
              </a:ext>
            </a:extLst>
          </p:cNvPr>
          <p:cNvSpPr txBox="1"/>
          <p:nvPr/>
        </p:nvSpPr>
        <p:spPr>
          <a:xfrm>
            <a:off x="2432591" y="3863664"/>
            <a:ext cx="10333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Cluster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649AB-26FD-48E5-AF2D-706B75169B28}"/>
              </a:ext>
            </a:extLst>
          </p:cNvPr>
          <p:cNvSpPr txBox="1"/>
          <p:nvPr/>
        </p:nvSpPr>
        <p:spPr>
          <a:xfrm>
            <a:off x="4926516" y="2984345"/>
            <a:ext cx="1005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Cluster</a:t>
            </a:r>
            <a:r>
              <a:rPr lang="en-US"/>
              <a:t>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F26CE9-0EED-47EC-8CA9-285E5C497A5A}"/>
              </a:ext>
            </a:extLst>
          </p:cNvPr>
          <p:cNvSpPr txBox="1"/>
          <p:nvPr/>
        </p:nvSpPr>
        <p:spPr>
          <a:xfrm>
            <a:off x="10212350" y="3053094"/>
            <a:ext cx="1033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Cluster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273E9-1398-4564-9BC7-45C49F8D0CD5}"/>
              </a:ext>
            </a:extLst>
          </p:cNvPr>
          <p:cNvSpPr txBox="1"/>
          <p:nvPr/>
        </p:nvSpPr>
        <p:spPr>
          <a:xfrm>
            <a:off x="8022114" y="3616086"/>
            <a:ext cx="9868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Cluster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4E9B5-6D01-4574-A5EC-17C5E73F24CD}"/>
              </a:ext>
            </a:extLst>
          </p:cNvPr>
          <p:cNvSpPr txBox="1"/>
          <p:nvPr/>
        </p:nvSpPr>
        <p:spPr>
          <a:xfrm>
            <a:off x="763397" y="542616"/>
            <a:ext cx="1059124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20B0604020202020204" pitchFamily="34" charset="0"/>
              <a:buChar char="§"/>
            </a:pPr>
            <a:r>
              <a:rPr lang="ca-ES"/>
              <a:t>LSTMs can provide a measure of how good displacements can be predicted on given locations: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err="1">
                <a:cs typeface="Calibri"/>
              </a:rPr>
              <a:t>Each</a:t>
            </a:r>
            <a:r>
              <a:rPr lang="ca-ES">
                <a:cs typeface="Calibri"/>
              </a:rPr>
              <a:t> </a:t>
            </a:r>
            <a:r>
              <a:rPr lang="ca-ES" err="1">
                <a:cs typeface="Calibri"/>
              </a:rPr>
              <a:t>date</a:t>
            </a:r>
            <a:r>
              <a:rPr lang="ca-ES">
                <a:cs typeface="Calibri"/>
              </a:rPr>
              <a:t> </a:t>
            </a:r>
            <a:r>
              <a:rPr lang="ca-ES" err="1">
                <a:cs typeface="Calibri"/>
              </a:rPr>
              <a:t>become</a:t>
            </a:r>
            <a:r>
              <a:rPr lang="ca-ES">
                <a:cs typeface="Calibri"/>
              </a:rPr>
              <a:t> a </a:t>
            </a:r>
            <a:r>
              <a:rPr lang="ca-ES" err="1">
                <a:cs typeface="Calibri"/>
              </a:rPr>
              <a:t>sample</a:t>
            </a:r>
            <a:r>
              <a:rPr lang="ca-ES">
                <a:cs typeface="Calibri"/>
              </a:rPr>
              <a:t> of </a:t>
            </a:r>
            <a:r>
              <a:rPr lang="ca-ES" err="1">
                <a:cs typeface="Calibri"/>
              </a:rPr>
              <a:t>the</a:t>
            </a:r>
            <a:r>
              <a:rPr lang="ca-ES">
                <a:cs typeface="Calibri"/>
              </a:rPr>
              <a:t> network.</a:t>
            </a:r>
            <a:endParaRPr lang="ca-E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/>
              <a:t>Locations become the features of the network.</a:t>
            </a:r>
            <a:endParaRPr lang="ca-E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>
                <a:sym typeface="Wingdings" panose="05000000000000000000" pitchFamily="2" charset="2"/>
              </a:rPr>
              <a:t>Train and test sets contain the same number of observable variables (locations).</a:t>
            </a:r>
            <a:endParaRPr lang="ca-ES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>
                <a:sym typeface="Wingdings" panose="05000000000000000000" pitchFamily="2" charset="2"/>
              </a:rPr>
              <a:t>Features can include temporal information about past and future observations.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0831A-BC10-4DFA-A267-D732ACA340A8}"/>
              </a:ext>
            </a:extLst>
          </p:cNvPr>
          <p:cNvSpPr txBox="1"/>
          <p:nvPr/>
        </p:nvSpPr>
        <p:spPr>
          <a:xfrm>
            <a:off x="513125" y="2771495"/>
            <a:ext cx="1076878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a-ES" sz="1600" err="1">
                <a:ea typeface="+mn-lt"/>
                <a:cs typeface="+mn-lt"/>
              </a:rPr>
              <a:t>Example</a:t>
            </a:r>
            <a:r>
              <a:rPr lang="ca-ES" sz="1600">
                <a:ea typeface="+mn-lt"/>
                <a:cs typeface="+mn-lt"/>
              </a:rPr>
              <a:t> 1: 7 locations in </a:t>
            </a:r>
            <a:r>
              <a:rPr lang="ca-ES" sz="1600" err="1">
                <a:ea typeface="+mn-lt"/>
                <a:cs typeface="+mn-lt"/>
              </a:rPr>
              <a:t>the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area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limited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by</a:t>
            </a:r>
            <a:r>
              <a:rPr lang="ca-ES" sz="1600">
                <a:ea typeface="+mn-lt"/>
                <a:cs typeface="+mn-lt"/>
              </a:rPr>
              <a:t> a GPS </a:t>
            </a:r>
            <a:r>
              <a:rPr lang="ca-ES" sz="1600" err="1">
                <a:ea typeface="+mn-lt"/>
                <a:cs typeface="+mn-lt"/>
              </a:rPr>
              <a:t>location</a:t>
            </a:r>
            <a:r>
              <a:rPr lang="ca-ES" sz="1600">
                <a:ea typeface="+mn-lt"/>
                <a:cs typeface="+mn-lt"/>
              </a:rPr>
              <a:t> (</a:t>
            </a:r>
            <a:r>
              <a:rPr lang="ca-ES" sz="1600" b="1">
                <a:ea typeface="+mn-lt"/>
                <a:cs typeface="+mn-lt"/>
              </a:rPr>
              <a:t>STO1</a:t>
            </a:r>
            <a:r>
              <a:rPr lang="ca-ES" sz="1600">
                <a:ea typeface="+mn-lt"/>
                <a:cs typeface="+mn-lt"/>
              </a:rPr>
              <a:t>) </a:t>
            </a:r>
            <a:r>
              <a:rPr lang="ca-ES" sz="1600" err="1">
                <a:ea typeface="+mn-lt"/>
                <a:cs typeface="+mn-lt"/>
              </a:rPr>
              <a:t>around</a:t>
            </a:r>
            <a:r>
              <a:rPr lang="ca-ES" sz="1600">
                <a:ea typeface="+mn-lt"/>
                <a:cs typeface="+mn-lt"/>
              </a:rPr>
              <a:t> Stokes-on-</a:t>
            </a:r>
            <a:r>
              <a:rPr lang="ca-ES" sz="1600" err="1">
                <a:ea typeface="+mn-lt"/>
                <a:cs typeface="+mn-lt"/>
              </a:rPr>
              <a:t>Trent</a:t>
            </a:r>
            <a:r>
              <a:rPr lang="ca-ES" sz="1600">
                <a:ea typeface="+mn-lt"/>
                <a:cs typeface="+mn-lt"/>
              </a:rPr>
              <a:t>: </a:t>
            </a:r>
            <a:r>
              <a:rPr lang="ca-ES" sz="1600" err="1">
                <a:ea typeface="+mn-lt"/>
                <a:cs typeface="+mn-lt"/>
              </a:rPr>
              <a:t>Focussed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area</a:t>
            </a:r>
            <a:r>
              <a:rPr lang="ca-ES" sz="1600">
                <a:ea typeface="+mn-lt"/>
                <a:cs typeface="+mn-lt"/>
              </a:rPr>
              <a:t>.</a:t>
            </a:r>
            <a:endParaRPr lang="en-US" sz="1600">
              <a:cs typeface="Calibri" panose="020F0502020204030204"/>
            </a:endParaRPr>
          </a:p>
          <a:p>
            <a:r>
              <a:rPr lang="ca-ES" sz="1600" err="1"/>
              <a:t>Example</a:t>
            </a:r>
            <a:r>
              <a:rPr lang="ca-ES" sz="1600"/>
              <a:t> 2: </a:t>
            </a:r>
            <a:r>
              <a:rPr lang="ca-ES" sz="1600">
                <a:ea typeface="+mn-lt"/>
                <a:cs typeface="+mn-lt"/>
              </a:rPr>
              <a:t>10K </a:t>
            </a:r>
            <a:r>
              <a:rPr lang="ca-ES" sz="1600" err="1">
                <a:ea typeface="+mn-lt"/>
                <a:cs typeface="+mn-lt"/>
              </a:rPr>
              <a:t>locations</a:t>
            </a:r>
            <a:r>
              <a:rPr lang="ca-ES" sz="1600">
                <a:ea typeface="+mn-lt"/>
                <a:cs typeface="+mn-lt"/>
              </a:rPr>
              <a:t> in </a:t>
            </a:r>
            <a:r>
              <a:rPr lang="ca-ES" sz="1600" err="1">
                <a:ea typeface="+mn-lt"/>
                <a:cs typeface="+mn-lt"/>
              </a:rPr>
              <a:t>the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area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limited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by</a:t>
            </a:r>
            <a:r>
              <a:rPr lang="ca-ES" sz="1600">
                <a:ea typeface="+mn-lt"/>
                <a:cs typeface="+mn-lt"/>
              </a:rPr>
              <a:t> 3 GPS </a:t>
            </a:r>
            <a:r>
              <a:rPr lang="ca-ES" sz="1600" err="1">
                <a:ea typeface="+mn-lt"/>
                <a:cs typeface="+mn-lt"/>
              </a:rPr>
              <a:t>stations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around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Stoke</a:t>
            </a:r>
            <a:r>
              <a:rPr lang="ca-ES" sz="1600">
                <a:ea typeface="+mn-lt"/>
                <a:cs typeface="+mn-lt"/>
              </a:rPr>
              <a:t>-on-</a:t>
            </a:r>
            <a:r>
              <a:rPr lang="ca-ES" sz="1600" err="1">
                <a:ea typeface="+mn-lt"/>
                <a:cs typeface="+mn-lt"/>
              </a:rPr>
              <a:t>Trent</a:t>
            </a:r>
            <a:r>
              <a:rPr lang="ca-ES" sz="1600">
                <a:ea typeface="+mn-lt"/>
                <a:cs typeface="+mn-lt"/>
              </a:rPr>
              <a:t>: </a:t>
            </a:r>
            <a:r>
              <a:rPr lang="ca-ES" sz="1600" err="1">
                <a:ea typeface="+mn-lt"/>
                <a:cs typeface="+mn-lt"/>
              </a:rPr>
              <a:t>Increased</a:t>
            </a:r>
            <a:r>
              <a:rPr lang="ca-ES" sz="1600">
                <a:ea typeface="+mn-lt"/>
                <a:cs typeface="+mn-lt"/>
              </a:rPr>
              <a:t> </a:t>
            </a:r>
            <a:r>
              <a:rPr lang="ca-ES" sz="1600" err="1">
                <a:ea typeface="+mn-lt"/>
                <a:cs typeface="+mn-lt"/>
              </a:rPr>
              <a:t>area</a:t>
            </a:r>
            <a:r>
              <a:rPr lang="ca-ES" sz="1600">
                <a:ea typeface="+mn-lt"/>
                <a:cs typeface="+mn-lt"/>
              </a:rPr>
              <a:t>.</a:t>
            </a:r>
            <a:endParaRPr lang="ca-ES" sz="1600">
              <a:cs typeface="Calibri" panose="020F0502020204030204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4EEA9A-C378-4FB5-842F-8CB9F9B8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12" y="3737626"/>
            <a:ext cx="2743200" cy="2712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E9F81-5A16-477A-BC5C-8C913A67F944}"/>
              </a:ext>
            </a:extLst>
          </p:cNvPr>
          <p:cNvSpPr txBox="1"/>
          <p:nvPr/>
        </p:nvSpPr>
        <p:spPr>
          <a:xfrm>
            <a:off x="5633859" y="5915331"/>
            <a:ext cx="726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STO1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8B9A705-8A8D-4410-8B4A-28AB46D7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575718" y="3575222"/>
            <a:ext cx="3375102" cy="3034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E15D1-B761-4A4D-B5C9-A426766BC52A}"/>
              </a:ext>
            </a:extLst>
          </p:cNvPr>
          <p:cNvSpPr txBox="1"/>
          <p:nvPr/>
        </p:nvSpPr>
        <p:spPr>
          <a:xfrm>
            <a:off x="4280614" y="3958060"/>
            <a:ext cx="81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CREW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0FB1A-704A-4865-8DA5-D82231CF80A0}"/>
              </a:ext>
            </a:extLst>
          </p:cNvPr>
          <p:cNvSpPr txBox="1"/>
          <p:nvPr/>
        </p:nvSpPr>
        <p:spPr>
          <a:xfrm>
            <a:off x="7387854" y="3905788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LEEK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DB00D-98BD-4414-92DB-1F86CA564105}"/>
              </a:ext>
            </a:extLst>
          </p:cNvPr>
          <p:cNvSpPr txBox="1"/>
          <p:nvPr/>
        </p:nvSpPr>
        <p:spPr>
          <a:xfrm>
            <a:off x="1230351" y="433410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Blue dots</a:t>
            </a:r>
            <a:r>
              <a:rPr lang="en-US"/>
              <a:t> are considered locations in the area with existing cumulative displacements captured from </a:t>
            </a:r>
            <a:r>
              <a:rPr lang="en-US" err="1"/>
              <a:t>InSAR</a:t>
            </a:r>
            <a:r>
              <a:rPr lang="en-US"/>
              <a:t> data.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19A0E-72B4-437D-AAB4-95745904B6DD}"/>
              </a:ext>
            </a:extLst>
          </p:cNvPr>
          <p:cNvSpPr txBox="1"/>
          <p:nvPr/>
        </p:nvSpPr>
        <p:spPr>
          <a:xfrm>
            <a:off x="8575056" y="463495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CREW, LEEK, and STO1 are the closest GPS stations around the Stoke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6F5CB-608B-492A-A043-CE3086EC26A3}"/>
              </a:ext>
            </a:extLst>
          </p:cNvPr>
          <p:cNvSpPr/>
          <p:nvPr/>
        </p:nvSpPr>
        <p:spPr>
          <a:xfrm>
            <a:off x="4848923" y="3826727"/>
            <a:ext cx="2657705" cy="2564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7A991F-3582-4824-8FC2-DA4298A71680}"/>
              </a:ext>
            </a:extLst>
          </p:cNvPr>
          <p:cNvSpPr txBox="1"/>
          <p:nvPr/>
        </p:nvSpPr>
        <p:spPr>
          <a:xfrm>
            <a:off x="533400" y="459059"/>
            <a:ext cx="93224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a-ES" err="1">
                <a:ea typeface="+mn-lt"/>
                <a:cs typeface="+mn-lt"/>
              </a:rPr>
              <a:t>Example</a:t>
            </a:r>
            <a:r>
              <a:rPr lang="ca-ES">
                <a:ea typeface="+mn-lt"/>
                <a:cs typeface="+mn-lt"/>
              </a:rPr>
              <a:t> 1: 7 specific locations in </a:t>
            </a:r>
            <a:r>
              <a:rPr lang="ca-ES" err="1">
                <a:ea typeface="+mn-lt"/>
                <a:cs typeface="+mn-lt"/>
              </a:rPr>
              <a:t>the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area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limited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by</a:t>
            </a:r>
            <a:r>
              <a:rPr lang="ca-ES">
                <a:ea typeface="+mn-lt"/>
                <a:cs typeface="+mn-lt"/>
              </a:rPr>
              <a:t> a GPS </a:t>
            </a:r>
            <a:r>
              <a:rPr lang="ca-ES" err="1">
                <a:ea typeface="+mn-lt"/>
                <a:cs typeface="+mn-lt"/>
              </a:rPr>
              <a:t>location</a:t>
            </a:r>
            <a:r>
              <a:rPr lang="ca-ES">
                <a:ea typeface="+mn-lt"/>
                <a:cs typeface="+mn-lt"/>
              </a:rPr>
              <a:t> (</a:t>
            </a:r>
            <a:r>
              <a:rPr lang="ca-ES" b="1">
                <a:ea typeface="+mn-lt"/>
                <a:cs typeface="+mn-lt"/>
              </a:rPr>
              <a:t>STO1</a:t>
            </a:r>
            <a:r>
              <a:rPr lang="ca-ES">
                <a:ea typeface="+mn-lt"/>
                <a:cs typeface="+mn-lt"/>
              </a:rPr>
              <a:t>) </a:t>
            </a:r>
            <a:r>
              <a:rPr lang="ca-ES" err="1">
                <a:ea typeface="+mn-lt"/>
                <a:cs typeface="+mn-lt"/>
              </a:rPr>
              <a:t>around</a:t>
            </a:r>
            <a:r>
              <a:rPr lang="ca-ES">
                <a:ea typeface="+mn-lt"/>
                <a:cs typeface="+mn-lt"/>
              </a:rPr>
              <a:t> </a:t>
            </a:r>
            <a:endParaRPr lang="ca-ES">
              <a:cs typeface="Calibri"/>
            </a:endParaRPr>
          </a:p>
          <a:p>
            <a:r>
              <a:rPr lang="ca-ES">
                <a:ea typeface="+mn-lt"/>
                <a:cs typeface="+mn-lt"/>
              </a:rPr>
              <a:t>                     Stokes-on-</a:t>
            </a:r>
            <a:r>
              <a:rPr lang="ca-ES" err="1">
                <a:ea typeface="+mn-lt"/>
                <a:cs typeface="+mn-lt"/>
              </a:rPr>
              <a:t>Trent</a:t>
            </a:r>
            <a:r>
              <a:rPr lang="ca-ES">
                <a:ea typeface="+mn-lt"/>
                <a:cs typeface="+mn-lt"/>
              </a:rPr>
              <a:t> </a:t>
            </a:r>
            <a:endParaRPr lang="ca-ES"/>
          </a:p>
          <a:p>
            <a:endParaRPr lang="ca-ES">
              <a:ea typeface="+mn-lt"/>
              <a:cs typeface="+mn-lt"/>
            </a:endParaRPr>
          </a:p>
          <a:p>
            <a:r>
              <a:rPr lang="ca-ES" err="1">
                <a:ea typeface="+mn-lt"/>
                <a:cs typeface="+mn-lt"/>
              </a:rPr>
              <a:t>Focused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Area</a:t>
            </a:r>
            <a:endParaRPr lang="en-US" err="1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2AAF3C2-DDFA-40FE-9296-AE465B9A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07" y="105140"/>
            <a:ext cx="2743200" cy="31350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75E87C-5571-4DA7-BC0B-79D06171B25D}"/>
              </a:ext>
            </a:extLst>
          </p:cNvPr>
          <p:cNvSpPr/>
          <p:nvPr/>
        </p:nvSpPr>
        <p:spPr>
          <a:xfrm>
            <a:off x="10270040" y="373334"/>
            <a:ext cx="631903" cy="455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6F9B000-C988-414E-AB84-25E690A6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71" y="1115519"/>
            <a:ext cx="3310053" cy="2220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23C7F8-DB77-45F4-B49C-F2A835F71355}"/>
              </a:ext>
            </a:extLst>
          </p:cNvPr>
          <p:cNvCxnSpPr/>
          <p:nvPr/>
        </p:nvCxnSpPr>
        <p:spPr>
          <a:xfrm flipH="1">
            <a:off x="8493047" y="506915"/>
            <a:ext cx="1873405" cy="7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D193C-3A97-40CC-93ED-15AD13E1EDC1}"/>
              </a:ext>
            </a:extLst>
          </p:cNvPr>
          <p:cNvCxnSpPr/>
          <p:nvPr/>
        </p:nvCxnSpPr>
        <p:spPr>
          <a:xfrm flipH="1">
            <a:off x="5123288" y="510401"/>
            <a:ext cx="5246648" cy="66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>
            <a:extLst>
              <a:ext uri="{FF2B5EF4-FFF2-40B4-BE49-F238E27FC236}">
                <a16:creationId xmlns:a16="http://schemas.microsoft.com/office/drawing/2014/main" id="{51DA1955-30CD-4286-8313-358B9F585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864" y="1115567"/>
            <a:ext cx="3272882" cy="22200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C4DF03-2A9E-4913-B174-A16AE9B01853}"/>
              </a:ext>
            </a:extLst>
          </p:cNvPr>
          <p:cNvSpPr txBox="1"/>
          <p:nvPr/>
        </p:nvSpPr>
        <p:spPr>
          <a:xfrm>
            <a:off x="2457230" y="1359227"/>
            <a:ext cx="101475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u="sng"/>
              <a:t>Non-filtered</a:t>
            </a:r>
            <a:r>
              <a:rPr lang="en-US" sz="1100"/>
              <a:t> </a:t>
            </a:r>
            <a:endParaRPr lang="en-US" sz="1100">
              <a:cs typeface="Calibri"/>
            </a:endParaRPr>
          </a:p>
          <a:p>
            <a:r>
              <a:rPr lang="en-US" sz="1100"/>
              <a:t>Cumulative</a:t>
            </a:r>
            <a:endParaRPr lang="en-US" sz="1100">
              <a:cs typeface="Calibri"/>
            </a:endParaRPr>
          </a:p>
          <a:p>
            <a:r>
              <a:rPr lang="en-US" sz="1100"/>
              <a:t>Displacements</a:t>
            </a:r>
            <a:endParaRPr lang="en-US" sz="11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2D9CC-C3E5-445B-A1FF-B1F6321E5F09}"/>
              </a:ext>
            </a:extLst>
          </p:cNvPr>
          <p:cNvSpPr txBox="1"/>
          <p:nvPr/>
        </p:nvSpPr>
        <p:spPr>
          <a:xfrm>
            <a:off x="8330022" y="1382763"/>
            <a:ext cx="104092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Last </a:t>
            </a:r>
            <a:r>
              <a:rPr lang="en-US" sz="1100" b="1" u="sng"/>
              <a:t>Filter</a:t>
            </a:r>
            <a:r>
              <a:rPr lang="en-US" sz="1100"/>
              <a:t> of</a:t>
            </a:r>
            <a:endParaRPr lang="en-US" sz="1100">
              <a:cs typeface="Calibri"/>
            </a:endParaRPr>
          </a:p>
          <a:p>
            <a:r>
              <a:rPr lang="en-US" sz="1100"/>
              <a:t>Cumulative</a:t>
            </a:r>
            <a:endParaRPr lang="en-US" sz="1100">
              <a:cs typeface="Calibri"/>
            </a:endParaRPr>
          </a:p>
          <a:p>
            <a:r>
              <a:rPr lang="en-US" sz="1100"/>
              <a:t>Displacements</a:t>
            </a:r>
            <a:endParaRPr lang="en-US" sz="110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62298-B7B9-4BC2-8C25-9C7A91F0F18D}"/>
              </a:ext>
            </a:extLst>
          </p:cNvPr>
          <p:cNvSpPr txBox="1"/>
          <p:nvPr/>
        </p:nvSpPr>
        <p:spPr>
          <a:xfrm>
            <a:off x="-3253" y="2440721"/>
            <a:ext cx="2538761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err="1">
                <a:ea typeface="+mn-lt"/>
                <a:cs typeface="+mn-lt"/>
              </a:rPr>
              <a:t>Normalisation</a:t>
            </a:r>
            <a:r>
              <a:rPr lang="en-US" sz="1050">
                <a:ea typeface="+mn-lt"/>
                <a:cs typeface="+mn-lt"/>
              </a:rPr>
              <a:t> after concatenation (global)</a:t>
            </a:r>
            <a:endParaRPr lang="en-US" sz="1050">
              <a:cs typeface="Calibri"/>
            </a:endParaRPr>
          </a:p>
          <a:p>
            <a:pPr algn="ctr"/>
            <a:r>
              <a:rPr lang="en-US" sz="1050">
                <a:cs typeface="Calibri"/>
              </a:rPr>
              <a:t>or </a:t>
            </a:r>
          </a:p>
          <a:p>
            <a:pPr algn="ctr"/>
            <a:r>
              <a:rPr lang="en-US" sz="1050" err="1"/>
              <a:t>Normalisation</a:t>
            </a:r>
            <a:r>
              <a:rPr lang="en-US" sz="1050"/>
              <a:t> before concatenation (local)</a:t>
            </a:r>
            <a:endParaRPr lang="en-US" sz="105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731C5-142E-4FB0-9A72-744ADA8A3BE9}"/>
              </a:ext>
            </a:extLst>
          </p:cNvPr>
          <p:cNvSpPr/>
          <p:nvPr/>
        </p:nvSpPr>
        <p:spPr>
          <a:xfrm>
            <a:off x="4120608" y="2224901"/>
            <a:ext cx="1728438" cy="111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B5437-5985-4E9B-9468-53CADD970254}"/>
              </a:ext>
            </a:extLst>
          </p:cNvPr>
          <p:cNvSpPr/>
          <p:nvPr/>
        </p:nvSpPr>
        <p:spPr>
          <a:xfrm>
            <a:off x="7562385" y="2228385"/>
            <a:ext cx="1681974" cy="110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273A7-C279-4130-B55A-4466D0BA0DC9}"/>
              </a:ext>
            </a:extLst>
          </p:cNvPr>
          <p:cNvCxnSpPr/>
          <p:nvPr/>
        </p:nvCxnSpPr>
        <p:spPr>
          <a:xfrm flipH="1">
            <a:off x="5893186" y="2176115"/>
            <a:ext cx="1" cy="4544119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F67463-67B3-4DEE-9682-81DBE462EDA8}"/>
              </a:ext>
            </a:extLst>
          </p:cNvPr>
          <p:cNvSpPr txBox="1"/>
          <p:nvPr/>
        </p:nvSpPr>
        <p:spPr>
          <a:xfrm>
            <a:off x="4523262" y="13214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/>
              <a:t>62 days</a:t>
            </a:r>
            <a:r>
              <a:rPr lang="en-US" sz="1400"/>
              <a:t> between </a:t>
            </a:r>
            <a:endParaRPr lang="en-US" sz="2400"/>
          </a:p>
          <a:p>
            <a:pPr algn="ctr"/>
            <a:r>
              <a:rPr lang="en-US" sz="1400"/>
              <a:t>NOV'17 and DEC'18 </a:t>
            </a:r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27F66-6616-4396-BE61-82EA6638EFF5}"/>
              </a:ext>
            </a:extLst>
          </p:cNvPr>
          <p:cNvSpPr txBox="1"/>
          <p:nvPr/>
        </p:nvSpPr>
        <p:spPr>
          <a:xfrm>
            <a:off x="9336506" y="6408822"/>
            <a:ext cx="168041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ea typeface="+mn-lt"/>
                <a:cs typeface="+mn-lt"/>
              </a:rPr>
              <a:t>Train Score: 0.51 RMSE
</a:t>
            </a:r>
            <a:r>
              <a:rPr lang="en-US" sz="1050" b="1">
                <a:ea typeface="+mn-lt"/>
                <a:cs typeface="+mn-lt"/>
              </a:rPr>
              <a:t>Val. Score: 0.81 RMSE</a:t>
            </a:r>
            <a:endParaRPr lang="en-US" sz="1050" b="1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7E7B9B-3EA1-4AED-92C3-9B0E07D38EFA}"/>
              </a:ext>
            </a:extLst>
          </p:cNvPr>
          <p:cNvCxnSpPr/>
          <p:nvPr/>
        </p:nvCxnSpPr>
        <p:spPr>
          <a:xfrm>
            <a:off x="8406062" y="3333481"/>
            <a:ext cx="1014664" cy="5935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7AD73B-8CC5-40ED-AA77-E4C5F64E99E6}"/>
              </a:ext>
            </a:extLst>
          </p:cNvPr>
          <p:cNvSpPr txBox="1"/>
          <p:nvPr/>
        </p:nvSpPr>
        <p:spPr>
          <a:xfrm>
            <a:off x="6369999" y="3740597"/>
            <a:ext cx="29136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Each validation sequence is a </a:t>
            </a:r>
            <a:endParaRPr lang="en-US"/>
          </a:p>
          <a:p>
            <a:pPr algn="ctr"/>
            <a:r>
              <a:rPr lang="en-US" sz="1200"/>
              <a:t>time-series of </a:t>
            </a:r>
            <a:r>
              <a:rPr lang="en-US" sz="1200" b="1"/>
              <a:t>filtered </a:t>
            </a:r>
            <a:r>
              <a:rPr lang="en-US" sz="1200"/>
              <a:t>displacements along 31 dates that corresponds to each location at the observed timestep</a:t>
            </a:r>
            <a:endParaRPr lang="en-US" sz="1200">
              <a:cs typeface="Calibri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98A206-732B-4413-966C-DC95FA655BC2}"/>
              </a:ext>
            </a:extLst>
          </p:cNvPr>
          <p:cNvSpPr/>
          <p:nvPr/>
        </p:nvSpPr>
        <p:spPr>
          <a:xfrm>
            <a:off x="9804734" y="5403180"/>
            <a:ext cx="2185737" cy="7118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LSTM learns better on </a:t>
            </a:r>
            <a:endParaRPr lang="en-US" sz="1400" b="1" err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400" b="1" i="1" u="sng">
                <a:solidFill>
                  <a:schemeClr val="tx1"/>
                </a:solidFill>
                <a:cs typeface="Calibri"/>
              </a:rPr>
              <a:t>Filtered</a:t>
            </a:r>
            <a:r>
              <a:rPr lang="en-US" sz="1400" b="1" i="1">
                <a:solidFill>
                  <a:schemeClr val="tx1"/>
                </a:solidFill>
                <a:cs typeface="Calibri"/>
              </a:rPr>
              <a:t> </a:t>
            </a:r>
            <a:r>
              <a:rPr lang="en-US" sz="1400" b="1">
                <a:solidFill>
                  <a:schemeClr val="tx1"/>
                </a:solidFill>
                <a:cs typeface="Calibri"/>
              </a:rPr>
              <a:t>displacements </a:t>
            </a:r>
          </a:p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for this set of locations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4DD09A-DB68-49C6-9494-466747CEA0C6}"/>
              </a:ext>
            </a:extLst>
          </p:cNvPr>
          <p:cNvSpPr txBox="1"/>
          <p:nvPr/>
        </p:nvSpPr>
        <p:spPr>
          <a:xfrm>
            <a:off x="1465847" y="6408821"/>
            <a:ext cx="154004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ea typeface="+mn-lt"/>
                <a:cs typeface="+mn-lt"/>
              </a:rPr>
              <a:t>Train Score: 2.61 RMSE
</a:t>
            </a:r>
            <a:r>
              <a:rPr lang="en-US" sz="1050" b="1">
                <a:ea typeface="+mn-lt"/>
                <a:cs typeface="+mn-lt"/>
              </a:rPr>
              <a:t>Val. Score: 5.785 RMSE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CE030-60B2-49A8-AF8B-16FAE3789641}"/>
              </a:ext>
            </a:extLst>
          </p:cNvPr>
          <p:cNvSpPr txBox="1"/>
          <p:nvPr/>
        </p:nvSpPr>
        <p:spPr>
          <a:xfrm>
            <a:off x="2645651" y="3685453"/>
            <a:ext cx="33922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Each validation sequence is a time-series of 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200" b="1">
                <a:ea typeface="+mn-lt"/>
                <a:cs typeface="+mn-lt"/>
              </a:rPr>
              <a:t>non-filtered </a:t>
            </a:r>
            <a:r>
              <a:rPr lang="en-US" sz="1200">
                <a:ea typeface="+mn-lt"/>
                <a:cs typeface="+mn-lt"/>
              </a:rPr>
              <a:t>displacements along 31 dates 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(late half from the whole period)</a:t>
            </a:r>
            <a:endParaRPr lang="en-US"/>
          </a:p>
          <a:p>
            <a:pPr algn="ctr"/>
            <a:r>
              <a:rPr lang="en-US" sz="1200">
                <a:ea typeface="+mn-lt"/>
                <a:cs typeface="+mn-lt"/>
              </a:rPr>
              <a:t>that corresponds to each location at the 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observed timestep </a:t>
            </a:r>
            <a:endParaRPr lang="en-US">
              <a:cs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9BE3DB7-01EC-40B2-BAFA-D69717FE889E}"/>
              </a:ext>
            </a:extLst>
          </p:cNvPr>
          <p:cNvSpPr/>
          <p:nvPr/>
        </p:nvSpPr>
        <p:spPr>
          <a:xfrm>
            <a:off x="343401" y="5277852"/>
            <a:ext cx="2076951" cy="9725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Real displacements VS predicted displacements along late dates </a:t>
            </a:r>
          </a:p>
          <a:p>
            <a:pPr algn="ctr"/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(test samples)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530E3E6-2BCF-4B40-9A2B-1BE4A9CCED2E}"/>
              </a:ext>
            </a:extLst>
          </p:cNvPr>
          <p:cNvCxnSpPr/>
          <p:nvPr/>
        </p:nvCxnSpPr>
        <p:spPr>
          <a:xfrm flipH="1">
            <a:off x="2815892" y="3335254"/>
            <a:ext cx="2053389" cy="3128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93A6BDC-F658-45D6-AE01-0D0105CC6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" y="3340229"/>
            <a:ext cx="2743200" cy="1861965"/>
          </a:xfrm>
          <a:prstGeom prst="rect">
            <a:avLst/>
          </a:prstGeom>
        </p:spPr>
      </p:pic>
      <p:pic>
        <p:nvPicPr>
          <p:cNvPr id="7" name="Picture 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7395120-3650-4678-BF59-85EFC3FD6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742" y="3340228"/>
            <a:ext cx="2743200" cy="1861965"/>
          </a:xfrm>
          <a:prstGeom prst="rect">
            <a:avLst/>
          </a:prstGeom>
        </p:spPr>
      </p:pic>
      <p:pic>
        <p:nvPicPr>
          <p:cNvPr id="26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6B01DF8-6E13-466E-91EE-6056BAFB2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690" y="4699691"/>
            <a:ext cx="3264567" cy="2130881"/>
          </a:xfrm>
          <a:prstGeom prst="rect">
            <a:avLst/>
          </a:prstGeom>
        </p:spPr>
      </p:pic>
      <p:pic>
        <p:nvPicPr>
          <p:cNvPr id="30" name="Picture 3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13D547-A243-45E4-91AD-96F1A44006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9110" y="4699690"/>
            <a:ext cx="3094121" cy="21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0D45CCFD-A18D-4AD5-8653-F90788EC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16" y="3224014"/>
            <a:ext cx="3565357" cy="26297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902592-4C0A-4B8E-A2C5-793C0B3B7BE5}"/>
              </a:ext>
            </a:extLst>
          </p:cNvPr>
          <p:cNvSpPr txBox="1"/>
          <p:nvPr/>
        </p:nvSpPr>
        <p:spPr>
          <a:xfrm>
            <a:off x="537069" y="459058"/>
            <a:ext cx="10854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a-ES"/>
              <a:t>Example 1: Focused Area</a:t>
            </a:r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AE1524-B9AA-4734-866A-ED75224A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1" y="1167420"/>
            <a:ext cx="2121568" cy="15092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DBA10A-7B1F-48CD-82C7-C7CAFDE25D0C}"/>
              </a:ext>
            </a:extLst>
          </p:cNvPr>
          <p:cNvCxnSpPr/>
          <p:nvPr/>
        </p:nvCxnSpPr>
        <p:spPr>
          <a:xfrm flipH="1" flipV="1">
            <a:off x="1820778" y="2770272"/>
            <a:ext cx="198522" cy="208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0E8652-79E3-4F33-A638-226FB0D3697B}"/>
              </a:ext>
            </a:extLst>
          </p:cNvPr>
          <p:cNvCxnSpPr/>
          <p:nvPr/>
        </p:nvCxnSpPr>
        <p:spPr>
          <a:xfrm>
            <a:off x="5821780" y="755484"/>
            <a:ext cx="10026" cy="4922919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A6DDF2C-F92D-4554-8B65-21167B292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451" y="1137340"/>
            <a:ext cx="2201780" cy="156940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E4705-C247-4E50-AA71-EC1FCC64C743}"/>
              </a:ext>
            </a:extLst>
          </p:cNvPr>
          <p:cNvCxnSpPr/>
          <p:nvPr/>
        </p:nvCxnSpPr>
        <p:spPr>
          <a:xfrm flipH="1" flipV="1">
            <a:off x="4562977" y="2795337"/>
            <a:ext cx="98257" cy="135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F7B0681-597B-4CEF-AD5C-35FA4A816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374" y="1538393"/>
            <a:ext cx="2181726" cy="1549355"/>
          </a:xfrm>
          <a:prstGeom prst="rect">
            <a:avLst/>
          </a:prstGeom>
        </p:spPr>
      </p:pic>
      <p:pic>
        <p:nvPicPr>
          <p:cNvPr id="22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176AD3A-AE8F-44C0-865B-58E852486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110" y="134709"/>
            <a:ext cx="2101515" cy="1509250"/>
          </a:xfrm>
          <a:prstGeom prst="rect">
            <a:avLst/>
          </a:prstGeom>
        </p:spPr>
      </p:pic>
      <p:pic>
        <p:nvPicPr>
          <p:cNvPr id="24" name="Picture 24" descr="A close up of a map&#10;&#10;Description generated with high confidence">
            <a:extLst>
              <a:ext uri="{FF2B5EF4-FFF2-40B4-BE49-F238E27FC236}">
                <a16:creationId xmlns:a16="http://schemas.microsoft.com/office/drawing/2014/main" id="{5CFF4717-934A-4FA2-8BAD-4BB99BC26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7295" y="1640546"/>
            <a:ext cx="2191753" cy="1535550"/>
          </a:xfrm>
          <a:prstGeom prst="rect">
            <a:avLst/>
          </a:prstGeom>
        </p:spPr>
      </p:pic>
      <p:pic>
        <p:nvPicPr>
          <p:cNvPr id="28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5CE5DD-EAE6-4DDB-94FD-2188AD441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0584" y="3255382"/>
            <a:ext cx="3655594" cy="255703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D81157-5C7B-4DD0-85CA-F3BD6CCA637E}"/>
              </a:ext>
            </a:extLst>
          </p:cNvPr>
          <p:cNvCxnSpPr/>
          <p:nvPr/>
        </p:nvCxnSpPr>
        <p:spPr>
          <a:xfrm flipH="1" flipV="1">
            <a:off x="7643561" y="3168818"/>
            <a:ext cx="599574" cy="155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D26AD7-5893-4BCD-A4CD-D9E79D6CB78D}"/>
              </a:ext>
            </a:extLst>
          </p:cNvPr>
          <p:cNvCxnSpPr/>
          <p:nvPr/>
        </p:nvCxnSpPr>
        <p:spPr>
          <a:xfrm flipV="1">
            <a:off x="8696826" y="1577140"/>
            <a:ext cx="192505" cy="29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78B410-ADB8-4FA9-9C49-2072A9BB8C8C}"/>
              </a:ext>
            </a:extLst>
          </p:cNvPr>
          <p:cNvCxnSpPr/>
          <p:nvPr/>
        </p:nvCxnSpPr>
        <p:spPr>
          <a:xfrm flipV="1">
            <a:off x="10333622" y="3183857"/>
            <a:ext cx="242637" cy="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12701E-920E-4730-AF94-941D4DCF232D}"/>
              </a:ext>
            </a:extLst>
          </p:cNvPr>
          <p:cNvSpPr txBox="1"/>
          <p:nvPr/>
        </p:nvSpPr>
        <p:spPr>
          <a:xfrm>
            <a:off x="2189246" y="5865896"/>
            <a:ext cx="727559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Ranges of filtered displacements (right) are tighter, which results to lower RMSEs.</a:t>
            </a:r>
            <a:endParaRPr lang="en-US" sz="1400">
              <a:cs typeface="Calibri"/>
            </a:endParaRPr>
          </a:p>
          <a:p>
            <a:pPr algn="ctr"/>
            <a:endParaRPr lang="en-US" sz="1400">
              <a:cs typeface="Calibri"/>
            </a:endParaRPr>
          </a:p>
          <a:p>
            <a:pPr algn="ctr"/>
            <a:r>
              <a:rPr lang="en-US" sz="1400">
                <a:cs typeface="Calibri"/>
              </a:rPr>
              <a:t>Distributions of non-filtered cumulative displacements (left) over consecutive locations remain pretty similar.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123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9D8EB5A-424C-4939-877A-7C6D7EB3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571" y="65549"/>
            <a:ext cx="2743200" cy="2712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A991F-3582-4824-8FC2-DA4298A71680}"/>
              </a:ext>
            </a:extLst>
          </p:cNvPr>
          <p:cNvSpPr txBox="1"/>
          <p:nvPr/>
        </p:nvSpPr>
        <p:spPr>
          <a:xfrm>
            <a:off x="171450" y="354284"/>
            <a:ext cx="932241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a-ES">
                <a:ea typeface="+mn-lt"/>
                <a:cs typeface="+mn-lt"/>
              </a:rPr>
              <a:t>Example 2: 10K locations in the area limited by 3 GPS stations around Stoke-on-Trent</a:t>
            </a:r>
          </a:p>
          <a:p>
            <a:endParaRPr lang="ca-ES">
              <a:cs typeface="Calibri"/>
            </a:endParaRPr>
          </a:p>
          <a:p>
            <a:endParaRPr lang="ca-ES">
              <a:ea typeface="+mn-lt"/>
              <a:cs typeface="+mn-lt"/>
            </a:endParaRPr>
          </a:p>
          <a:p>
            <a:r>
              <a:rPr lang="ca-ES">
                <a:ea typeface="+mn-lt"/>
                <a:cs typeface="+mn-lt"/>
              </a:rPr>
              <a:t>Increased</a:t>
            </a:r>
            <a:endParaRPr lang="en-US" err="1">
              <a:ea typeface="+mn-lt"/>
              <a:cs typeface="+mn-lt"/>
            </a:endParaRPr>
          </a:p>
          <a:p>
            <a:r>
              <a:rPr lang="ca-ES">
                <a:ea typeface="+mn-lt"/>
                <a:cs typeface="+mn-lt"/>
              </a:rPr>
              <a:t>Area</a:t>
            </a:r>
            <a:endParaRPr lang="en-US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23C7F8-DB77-45F4-B49C-F2A835F71355}"/>
              </a:ext>
            </a:extLst>
          </p:cNvPr>
          <p:cNvCxnSpPr/>
          <p:nvPr/>
        </p:nvCxnSpPr>
        <p:spPr>
          <a:xfrm flipH="1">
            <a:off x="8493046" y="674182"/>
            <a:ext cx="906968" cy="5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D193C-3A97-40CC-93ED-15AD13E1EDC1}"/>
              </a:ext>
            </a:extLst>
          </p:cNvPr>
          <p:cNvCxnSpPr/>
          <p:nvPr/>
        </p:nvCxnSpPr>
        <p:spPr>
          <a:xfrm flipH="1">
            <a:off x="5141872" y="324547"/>
            <a:ext cx="4308087" cy="84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C4DF03-2A9E-4913-B174-A16AE9B01853}"/>
              </a:ext>
            </a:extLst>
          </p:cNvPr>
          <p:cNvSpPr txBox="1"/>
          <p:nvPr/>
        </p:nvSpPr>
        <p:spPr>
          <a:xfrm>
            <a:off x="1875704" y="1319122"/>
            <a:ext cx="101475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u="sng"/>
              <a:t>Non-filtered</a:t>
            </a:r>
            <a:r>
              <a:rPr lang="en-US" sz="1100"/>
              <a:t> </a:t>
            </a:r>
            <a:endParaRPr lang="en-US" sz="1100">
              <a:cs typeface="Calibri"/>
            </a:endParaRPr>
          </a:p>
          <a:p>
            <a:r>
              <a:rPr lang="en-US" sz="1100"/>
              <a:t>Cumulative</a:t>
            </a:r>
            <a:endParaRPr lang="en-US" sz="1100">
              <a:cs typeface="Calibri"/>
            </a:endParaRPr>
          </a:p>
          <a:p>
            <a:r>
              <a:rPr lang="en-US" sz="1100"/>
              <a:t>Displacements</a:t>
            </a:r>
            <a:endParaRPr lang="en-US" sz="11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2D9CC-C3E5-445B-A1FF-B1F6321E5F09}"/>
              </a:ext>
            </a:extLst>
          </p:cNvPr>
          <p:cNvSpPr txBox="1"/>
          <p:nvPr/>
        </p:nvSpPr>
        <p:spPr>
          <a:xfrm>
            <a:off x="8330022" y="1382763"/>
            <a:ext cx="104092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Last </a:t>
            </a:r>
            <a:r>
              <a:rPr lang="en-US" sz="1100" b="1" u="sng"/>
              <a:t>Filter</a:t>
            </a:r>
            <a:r>
              <a:rPr lang="en-US" sz="1100"/>
              <a:t> of</a:t>
            </a:r>
            <a:endParaRPr lang="en-US" sz="1100">
              <a:cs typeface="Calibri"/>
            </a:endParaRPr>
          </a:p>
          <a:p>
            <a:r>
              <a:rPr lang="en-US" sz="1100"/>
              <a:t>Cumulative</a:t>
            </a:r>
            <a:endParaRPr lang="en-US" sz="1100">
              <a:cs typeface="Calibri"/>
            </a:endParaRPr>
          </a:p>
          <a:p>
            <a:r>
              <a:rPr lang="en-US" sz="1100"/>
              <a:t>Displacements</a:t>
            </a:r>
            <a:endParaRPr lang="en-US" sz="1100"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273A7-C279-4130-B55A-4466D0BA0DC9}"/>
              </a:ext>
            </a:extLst>
          </p:cNvPr>
          <p:cNvCxnSpPr/>
          <p:nvPr/>
        </p:nvCxnSpPr>
        <p:spPr>
          <a:xfrm flipH="1">
            <a:off x="5873133" y="2657378"/>
            <a:ext cx="1" cy="399267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F67463-67B3-4DEE-9682-81DBE462EDA8}"/>
              </a:ext>
            </a:extLst>
          </p:cNvPr>
          <p:cNvSpPr txBox="1"/>
          <p:nvPr/>
        </p:nvSpPr>
        <p:spPr>
          <a:xfrm>
            <a:off x="4877607" y="1319976"/>
            <a:ext cx="16879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/>
              <a:t>171 days</a:t>
            </a:r>
            <a:r>
              <a:rPr lang="en-US" sz="1400"/>
              <a:t> between </a:t>
            </a:r>
            <a:endParaRPr lang="en-US" sz="2400"/>
          </a:p>
          <a:p>
            <a:pPr algn="ctr"/>
            <a:r>
              <a:rPr lang="en-US" sz="1400"/>
              <a:t>MAY'15 and DEC'18 </a:t>
            </a:r>
            <a:endParaRPr lang="en-US" sz="2400"/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3AD8E754-2880-4140-A358-E3D59039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54" y="939353"/>
            <a:ext cx="1850859" cy="1220404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D149C776-A2E1-4AE2-814D-5C085A678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434" y="943610"/>
            <a:ext cx="1850859" cy="12419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50E980-9B5B-4D71-AEFA-3D7D9BED291D}"/>
              </a:ext>
            </a:extLst>
          </p:cNvPr>
          <p:cNvSpPr txBox="1"/>
          <p:nvPr/>
        </p:nvSpPr>
        <p:spPr>
          <a:xfrm>
            <a:off x="3796355" y="1997731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5E8BD3-4458-4D63-9098-23875C285ED4}"/>
              </a:ext>
            </a:extLst>
          </p:cNvPr>
          <p:cNvSpPr txBox="1"/>
          <p:nvPr/>
        </p:nvSpPr>
        <p:spPr>
          <a:xfrm>
            <a:off x="7267967" y="2030318"/>
            <a:ext cx="356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...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D4CD43-46EB-4853-BC41-379D23FDA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194182" y="-132558"/>
            <a:ext cx="3179955" cy="3117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6F94F-4576-49D8-B3E2-D2317F881E25}"/>
              </a:ext>
            </a:extLst>
          </p:cNvPr>
          <p:cNvSpPr/>
          <p:nvPr/>
        </p:nvSpPr>
        <p:spPr>
          <a:xfrm>
            <a:off x="9411630" y="211873"/>
            <a:ext cx="2601949" cy="455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6FE0-7525-44BF-B8EA-B0F188808BF0}"/>
              </a:ext>
            </a:extLst>
          </p:cNvPr>
          <p:cNvSpPr txBox="1"/>
          <p:nvPr/>
        </p:nvSpPr>
        <p:spPr>
          <a:xfrm>
            <a:off x="2990850" y="2781300"/>
            <a:ext cx="27622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Most predicted values are the same for all dates. This can be caused by overfitting or bias to a dense set of close locations.</a:t>
            </a:r>
            <a:endParaRPr lang="en-US" sz="1600">
              <a:cs typeface="Calibri"/>
            </a:endParaRP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9EEB76-EBC5-457A-86CF-C60C66282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425" y="3954670"/>
            <a:ext cx="3876675" cy="2901534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EBD0EE-4BC8-4623-855B-FF2AF2525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0" y="3957334"/>
            <a:ext cx="3752850" cy="2896208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47B521-072F-45FF-92DC-4D5A4C119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" y="2291871"/>
            <a:ext cx="2743200" cy="1950408"/>
          </a:xfrm>
          <a:prstGeom prst="rect">
            <a:avLst/>
          </a:prstGeom>
        </p:spPr>
      </p:pic>
      <p:pic>
        <p:nvPicPr>
          <p:cNvPr id="15" name="Picture 1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A123C613-48EE-4CDD-BE78-ACEF1CCB7B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125" y="2291066"/>
            <a:ext cx="2743200" cy="2028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6AE8AB-4E15-4C39-9679-86F3DA953F8B}"/>
              </a:ext>
            </a:extLst>
          </p:cNvPr>
          <p:cNvSpPr txBox="1"/>
          <p:nvPr/>
        </p:nvSpPr>
        <p:spPr>
          <a:xfrm>
            <a:off x="6096000" y="4695825"/>
            <a:ext cx="20764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Additional dates and locations will require more layers to train the multivariate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600">
                <a:ea typeface="+mn-lt"/>
                <a:cs typeface="+mn-lt"/>
              </a:rPr>
              <a:t>multistep LSTM.</a:t>
            </a:r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274BD-2218-4B98-89F5-E8B583E53937}"/>
              </a:ext>
            </a:extLst>
          </p:cNvPr>
          <p:cNvSpPr txBox="1"/>
          <p:nvPr/>
        </p:nvSpPr>
        <p:spPr>
          <a:xfrm>
            <a:off x="228600" y="4695825"/>
            <a:ext cx="1524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Training only from past observations makes learning more difficult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9D8EB5A-424C-4939-877A-7C6D7EB3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571" y="65549"/>
            <a:ext cx="2743200" cy="2712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A991F-3582-4824-8FC2-DA4298A71680}"/>
              </a:ext>
            </a:extLst>
          </p:cNvPr>
          <p:cNvSpPr txBox="1"/>
          <p:nvPr/>
        </p:nvSpPr>
        <p:spPr>
          <a:xfrm>
            <a:off x="533400" y="459059"/>
            <a:ext cx="932241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a-ES" err="1">
                <a:ea typeface="+mn-lt"/>
                <a:cs typeface="+mn-lt"/>
              </a:rPr>
              <a:t>Example</a:t>
            </a:r>
            <a:r>
              <a:rPr lang="ca-ES">
                <a:ea typeface="+mn-lt"/>
                <a:cs typeface="+mn-lt"/>
              </a:rPr>
              <a:t> 3: 500 </a:t>
            </a:r>
            <a:r>
              <a:rPr lang="ca-ES" err="1">
                <a:ea typeface="+mn-lt"/>
                <a:cs typeface="+mn-lt"/>
              </a:rPr>
              <a:t>locations</a:t>
            </a:r>
            <a:r>
              <a:rPr lang="ca-ES">
                <a:ea typeface="+mn-lt"/>
                <a:cs typeface="+mn-lt"/>
              </a:rPr>
              <a:t> in </a:t>
            </a:r>
            <a:r>
              <a:rPr lang="ca-ES" err="1">
                <a:ea typeface="+mn-lt"/>
                <a:cs typeface="+mn-lt"/>
              </a:rPr>
              <a:t>the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area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limited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by</a:t>
            </a:r>
            <a:r>
              <a:rPr lang="ca-ES">
                <a:ea typeface="+mn-lt"/>
                <a:cs typeface="+mn-lt"/>
              </a:rPr>
              <a:t> 3 GPS </a:t>
            </a:r>
            <a:r>
              <a:rPr lang="ca-ES" err="1">
                <a:ea typeface="+mn-lt"/>
                <a:cs typeface="+mn-lt"/>
              </a:rPr>
              <a:t>stations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around</a:t>
            </a:r>
            <a:r>
              <a:rPr lang="ca-ES">
                <a:ea typeface="+mn-lt"/>
                <a:cs typeface="+mn-lt"/>
              </a:rPr>
              <a:t> </a:t>
            </a:r>
            <a:r>
              <a:rPr lang="ca-ES" err="1">
                <a:ea typeface="+mn-lt"/>
                <a:cs typeface="+mn-lt"/>
              </a:rPr>
              <a:t>Stoke</a:t>
            </a:r>
            <a:r>
              <a:rPr lang="ca-ES">
                <a:ea typeface="+mn-lt"/>
                <a:cs typeface="+mn-lt"/>
              </a:rPr>
              <a:t>-on-</a:t>
            </a:r>
            <a:r>
              <a:rPr lang="ca-ES" err="1">
                <a:ea typeface="+mn-lt"/>
                <a:cs typeface="+mn-lt"/>
              </a:rPr>
              <a:t>Trent</a:t>
            </a:r>
            <a:endParaRPr lang="en-US" err="1"/>
          </a:p>
          <a:p>
            <a:endParaRPr lang="ca-ES">
              <a:ea typeface="+mn-lt"/>
              <a:cs typeface="+mn-lt"/>
            </a:endParaRPr>
          </a:p>
          <a:p>
            <a:endParaRPr lang="ca-ES">
              <a:ea typeface="+mn-lt"/>
              <a:cs typeface="+mn-lt"/>
            </a:endParaRPr>
          </a:p>
          <a:p>
            <a:pPr algn="ctr"/>
            <a:r>
              <a:rPr lang="ca-ES" err="1">
                <a:ea typeface="+mn-lt"/>
                <a:cs typeface="+mn-lt"/>
              </a:rPr>
              <a:t>Transferable</a:t>
            </a:r>
            <a:r>
              <a:rPr lang="ca-ES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ca-ES" err="1">
                <a:ea typeface="+mn-lt"/>
                <a:cs typeface="+mn-lt"/>
              </a:rPr>
              <a:t>Areas</a:t>
            </a:r>
            <a:endParaRPr lang="en-US" err="1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39BDFAA-C7C6-45B7-9C72-03804EED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05102" y="-141754"/>
            <a:ext cx="3226418" cy="31644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2CFE5B-3E68-4B92-A655-F4DDEB935CFB}"/>
              </a:ext>
            </a:extLst>
          </p:cNvPr>
          <p:cNvSpPr/>
          <p:nvPr/>
        </p:nvSpPr>
        <p:spPr>
          <a:xfrm>
            <a:off x="9820507" y="239751"/>
            <a:ext cx="1681975" cy="232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483017B-BD33-4D8F-B10A-762352793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268519" y="-48926"/>
            <a:ext cx="2947642" cy="29414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01D373-DE18-43A9-9657-CAA8311B6CA7}"/>
              </a:ext>
            </a:extLst>
          </p:cNvPr>
          <p:cNvSpPr/>
          <p:nvPr/>
        </p:nvSpPr>
        <p:spPr>
          <a:xfrm>
            <a:off x="9513850" y="2330604"/>
            <a:ext cx="2304584" cy="343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E1F1-1ADB-4051-BC6A-2DBCBCDC6FB4}"/>
              </a:ext>
            </a:extLst>
          </p:cNvPr>
          <p:cNvSpPr txBox="1"/>
          <p:nvPr/>
        </p:nvSpPr>
        <p:spPr>
          <a:xfrm>
            <a:off x="685800" y="3152775"/>
            <a:ext cx="85344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An adequate definition of LSTM input and outputs is first required to </a:t>
            </a:r>
            <a:r>
              <a:rPr lang="en-US" err="1"/>
              <a:t>generalise</a:t>
            </a:r>
            <a:r>
              <a:rPr lang="en-US"/>
              <a:t> better according to the number of locations and dates. This will avoid overfitting.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Then, predictions across different locations can be considered to transfer learning region-to-region, especially if we know that some displacements are similar for a considerable period of time.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Close locations often contain similar non-filtered cumulative displacements. However, the last filter levels are able to provide significant differences amongst them. 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>
                <a:cs typeface="Calibri"/>
              </a:rPr>
              <a:t>A trade-off is needed between network complexity and relevant locations (features).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72C365-2A9E-41AC-893D-9EF72F05A376}"/>
              </a:ext>
            </a:extLst>
          </p:cNvPr>
          <p:cNvCxnSpPr/>
          <p:nvPr/>
        </p:nvCxnSpPr>
        <p:spPr>
          <a:xfrm>
            <a:off x="9991725" y="476250"/>
            <a:ext cx="9525" cy="1857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6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Temporal Clustering of Cumulative Displacement 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Ponce Lopez</dc:creator>
  <cp:lastModifiedBy>Paul Hill</cp:lastModifiedBy>
  <cp:revision>1</cp:revision>
  <dcterms:created xsi:type="dcterms:W3CDTF">2019-07-10T18:05:06Z</dcterms:created>
  <dcterms:modified xsi:type="dcterms:W3CDTF">2019-07-11T15:28:24Z</dcterms:modified>
</cp:coreProperties>
</file>