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5" r:id="rId3"/>
    <p:sldId id="257" r:id="rId4"/>
    <p:sldId id="261" r:id="rId5"/>
    <p:sldId id="263" r:id="rId6"/>
    <p:sldId id="354" r:id="rId7"/>
    <p:sldId id="309" r:id="rId8"/>
    <p:sldId id="355" r:id="rId9"/>
    <p:sldId id="358" r:id="rId10"/>
    <p:sldId id="356" r:id="rId11"/>
    <p:sldId id="357" r:id="rId12"/>
    <p:sldId id="359" r:id="rId13"/>
    <p:sldId id="298" r:id="rId14"/>
    <p:sldId id="293" r:id="rId15"/>
    <p:sldId id="299" r:id="rId16"/>
    <p:sldId id="300" r:id="rId17"/>
    <p:sldId id="360" r:id="rId18"/>
    <p:sldId id="361" r:id="rId19"/>
    <p:sldId id="310" r:id="rId20"/>
    <p:sldId id="362" r:id="rId21"/>
    <p:sldId id="363" r:id="rId22"/>
    <p:sldId id="365" r:id="rId23"/>
    <p:sldId id="364" r:id="rId24"/>
    <p:sldId id="366" r:id="rId25"/>
    <p:sldId id="367" r:id="rId26"/>
    <p:sldId id="313" r:id="rId27"/>
    <p:sldId id="314" r:id="rId28"/>
    <p:sldId id="393" r:id="rId29"/>
    <p:sldId id="302" r:id="rId30"/>
    <p:sldId id="369" r:id="rId31"/>
    <p:sldId id="370" r:id="rId32"/>
    <p:sldId id="371" r:id="rId33"/>
    <p:sldId id="373" r:id="rId34"/>
    <p:sldId id="389" r:id="rId35"/>
    <p:sldId id="374" r:id="rId36"/>
    <p:sldId id="323" r:id="rId37"/>
    <p:sldId id="375" r:id="rId38"/>
    <p:sldId id="376" r:id="rId39"/>
    <p:sldId id="377" r:id="rId40"/>
    <p:sldId id="382" r:id="rId41"/>
    <p:sldId id="378" r:id="rId42"/>
    <p:sldId id="379" r:id="rId43"/>
    <p:sldId id="380" r:id="rId44"/>
    <p:sldId id="381" r:id="rId45"/>
    <p:sldId id="322" r:id="rId46"/>
    <p:sldId id="368" r:id="rId47"/>
    <p:sldId id="383" r:id="rId48"/>
    <p:sldId id="384" r:id="rId49"/>
    <p:sldId id="385" r:id="rId50"/>
    <p:sldId id="386" r:id="rId51"/>
    <p:sldId id="387" r:id="rId52"/>
    <p:sldId id="388" r:id="rId53"/>
    <p:sldId id="330" r:id="rId54"/>
    <p:sldId id="269" r:id="rId55"/>
    <p:sldId id="287" r:id="rId56"/>
    <p:sldId id="331" r:id="rId57"/>
    <p:sldId id="332" r:id="rId58"/>
    <p:sldId id="333" r:id="rId59"/>
    <p:sldId id="278" r:id="rId60"/>
    <p:sldId id="335" r:id="rId61"/>
    <p:sldId id="340" r:id="rId62"/>
    <p:sldId id="392" r:id="rId63"/>
    <p:sldId id="390" r:id="rId64"/>
    <p:sldId id="391" r:id="rId65"/>
    <p:sldId id="342" r:id="rId66"/>
    <p:sldId id="343" r:id="rId67"/>
    <p:sldId id="344" r:id="rId68"/>
    <p:sldId id="345" r:id="rId69"/>
    <p:sldId id="346" r:id="rId70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8" d="100"/>
          <a:sy n="48" d="100"/>
        </p:scale>
        <p:origin x="638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F5175-B9ED-4038-AA04-3193A09B5941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33E2E-B272-48E4-AC0C-10485CE2F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150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F5175-B9ED-4038-AA04-3193A09B5941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33E2E-B272-48E4-AC0C-10485CE2F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888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F5175-B9ED-4038-AA04-3193A09B5941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33E2E-B272-48E4-AC0C-10485CE2F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1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F5175-B9ED-4038-AA04-3193A09B5941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33E2E-B272-48E4-AC0C-10485CE2F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805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F5175-B9ED-4038-AA04-3193A09B5941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33E2E-B272-48E4-AC0C-10485CE2F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397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F5175-B9ED-4038-AA04-3193A09B5941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33E2E-B272-48E4-AC0C-10485CE2F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552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F5175-B9ED-4038-AA04-3193A09B5941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33E2E-B272-48E4-AC0C-10485CE2F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81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F5175-B9ED-4038-AA04-3193A09B5941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33E2E-B272-48E4-AC0C-10485CE2F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668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F5175-B9ED-4038-AA04-3193A09B5941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33E2E-B272-48E4-AC0C-10485CE2F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685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F5175-B9ED-4038-AA04-3193A09B5941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33E2E-B272-48E4-AC0C-10485CE2F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666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F5175-B9ED-4038-AA04-3193A09B5941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33E2E-B272-48E4-AC0C-10485CE2F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0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3F5175-B9ED-4038-AA04-3193A09B5941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933E2E-B272-48E4-AC0C-10485CE2F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839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CSPro</a:t>
            </a:r>
            <a:r>
              <a:rPr lang="en-US" dirty="0"/>
              <a:t> Syntax Wall Cards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0343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/>
          <a:p>
            <a:r>
              <a:rPr lang="en-US" sz="6600" b="1" dirty="0" err="1"/>
              <a:t>endgroup</a:t>
            </a:r>
            <a:endParaRPr lang="en-US" sz="6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95400"/>
            <a:ext cx="9144000" cy="556260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4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endgroup</a:t>
            </a:r>
            <a:r>
              <a:rPr lang="en-US" sz="1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4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>
              <a:buNone/>
            </a:pPr>
            <a:endParaRPr lang="en-US" sz="4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99921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/>
          <a:p>
            <a:r>
              <a:rPr lang="en-US" sz="6600" b="1" dirty="0" err="1"/>
              <a:t>endlevel</a:t>
            </a:r>
            <a:endParaRPr lang="en-US" sz="6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95400"/>
            <a:ext cx="9144000" cy="556260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4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endlevel</a:t>
            </a:r>
            <a:r>
              <a:rPr lang="en-US" sz="1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4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>
              <a:buNone/>
            </a:pPr>
            <a:endParaRPr lang="en-US" sz="4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20186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/>
          <a:p>
            <a:r>
              <a:rPr lang="en-US" sz="6600" b="1" dirty="0" err="1"/>
              <a:t>pos</a:t>
            </a:r>
            <a:endParaRPr lang="en-US" sz="6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95400"/>
            <a:ext cx="9144000" cy="556260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6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6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 = </a:t>
            </a:r>
            <a:r>
              <a:rPr lang="en-US" sz="6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US" sz="6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(“A”,   </a:t>
            </a:r>
          </a:p>
          <a:p>
            <a:pPr marL="0" indent="0">
              <a:buNone/>
            </a:pPr>
            <a:r>
              <a:rPr lang="en-US" sz="6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“APPLE”);</a:t>
            </a:r>
            <a:endParaRPr lang="en-US" sz="6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6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77298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/>
          <a:p>
            <a:r>
              <a:rPr lang="en-US" sz="6600" b="1" dirty="0" err="1"/>
              <a:t>errmsg</a:t>
            </a:r>
            <a:endParaRPr lang="en-US" sz="6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95400"/>
            <a:ext cx="9144000" cy="5562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errmsg</a:t>
            </a: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3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“Hello”</a:t>
            </a: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3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errmsg</a:t>
            </a: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3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“Age is %d”, AGE</a:t>
            </a: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3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errmsg</a:t>
            </a: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3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“Name is %s”, NAME</a:t>
            </a: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endParaRPr lang="en-US" sz="3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%d Display number as integer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%f Display number with decimal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%s Display text string</a:t>
            </a:r>
          </a:p>
        </p:txBody>
      </p:sp>
    </p:spTree>
    <p:extLst>
      <p:ext uri="{BB962C8B-B14F-4D97-AF65-F5344CB8AC3E}">
        <p14:creationId xmlns:p14="http://schemas.microsoft.com/office/powerpoint/2010/main" val="34395529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/>
          <a:p>
            <a:r>
              <a:rPr lang="en-US" sz="6600" b="1" dirty="0"/>
              <a:t>reenter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95400"/>
            <a:ext cx="9144000" cy="556260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96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reenter;</a:t>
            </a:r>
          </a:p>
          <a:p>
            <a:pPr marL="0" indent="0">
              <a:buNone/>
            </a:pPr>
            <a:r>
              <a:rPr lang="en-US" sz="96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reenter AGE;</a:t>
            </a:r>
          </a:p>
        </p:txBody>
      </p:sp>
    </p:spTree>
    <p:extLst>
      <p:ext uri="{BB962C8B-B14F-4D97-AF65-F5344CB8AC3E}">
        <p14:creationId xmlns:p14="http://schemas.microsoft.com/office/powerpoint/2010/main" val="19240696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/>
          <a:p>
            <a:r>
              <a:rPr lang="en-US" sz="6600" b="1" dirty="0"/>
              <a:t>strip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95400"/>
            <a:ext cx="9144000" cy="556260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4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6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 = strip(NAME);</a:t>
            </a:r>
            <a:r>
              <a:rPr lang="en-US" sz="5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>
              <a:buNone/>
            </a:pPr>
            <a:endParaRPr lang="en-US" sz="4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92248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/>
          <a:p>
            <a:r>
              <a:rPr lang="en-US" sz="6600" b="1" dirty="0" err="1"/>
              <a:t>getlabel</a:t>
            </a:r>
            <a:endParaRPr lang="en-US" sz="6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95400"/>
            <a:ext cx="9144000" cy="556260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6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4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 = </a:t>
            </a:r>
            <a:r>
              <a:rPr lang="en-US" sz="4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getlabel</a:t>
            </a:r>
            <a:r>
              <a:rPr lang="en-US" sz="4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(SEX_VS1,</a:t>
            </a:r>
          </a:p>
          <a:p>
            <a:pPr marL="0" indent="0">
              <a:buNone/>
            </a:pPr>
            <a:r>
              <a:rPr lang="en-US" sz="4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SEX);</a:t>
            </a:r>
          </a:p>
          <a:p>
            <a:pPr marL="0" indent="0">
              <a:buNone/>
            </a:pPr>
            <a:endParaRPr lang="en-US" sz="4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4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 = </a:t>
            </a:r>
            <a:r>
              <a:rPr lang="en-US" sz="4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getlabel</a:t>
            </a:r>
            <a:r>
              <a:rPr lang="en-US" sz="4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(SEX_VS1,      </a:t>
            </a:r>
          </a:p>
          <a:p>
            <a:pPr marL="0" indent="0">
              <a:buNone/>
            </a:pPr>
            <a:r>
              <a:rPr lang="en-US" sz="4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1);</a:t>
            </a:r>
          </a:p>
          <a:p>
            <a:pPr marL="0" indent="0">
              <a:buNone/>
            </a:pPr>
            <a:endParaRPr lang="en-US" sz="3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96410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/>
          <a:p>
            <a:r>
              <a:rPr lang="en-US" sz="6600" b="1" dirty="0" err="1"/>
              <a:t>errmsg</a:t>
            </a:r>
            <a:r>
              <a:rPr lang="en-US" sz="6600" b="1" dirty="0"/>
              <a:t> with select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95400"/>
            <a:ext cx="9144000" cy="556260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3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4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errmsg</a:t>
            </a:r>
            <a:r>
              <a:rPr lang="en-US" sz="4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40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“Mother too young”</a:t>
            </a:r>
            <a:r>
              <a:rPr lang="en-US" sz="4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4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select(“Fix age”, AGE,</a:t>
            </a:r>
          </a:p>
          <a:p>
            <a:pPr marL="0" indent="0">
              <a:buNone/>
            </a:pPr>
            <a:r>
              <a:rPr lang="en-US" sz="4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“Fix relationship”,</a:t>
            </a:r>
          </a:p>
          <a:p>
            <a:pPr marL="0" indent="0">
              <a:buNone/>
            </a:pPr>
            <a:r>
              <a:rPr lang="en-US" sz="4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RELATIONSHIP);</a:t>
            </a:r>
          </a:p>
        </p:txBody>
      </p:sp>
    </p:spTree>
    <p:extLst>
      <p:ext uri="{BB962C8B-B14F-4D97-AF65-F5344CB8AC3E}">
        <p14:creationId xmlns:p14="http://schemas.microsoft.com/office/powerpoint/2010/main" val="2655940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/>
          <a:p>
            <a:r>
              <a:rPr lang="en-US" sz="6600" b="1" dirty="0"/>
              <a:t>warning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95400"/>
            <a:ext cx="9144000" cy="556260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3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4000" b="1" dirty="0">
                <a:latin typeface="Courier New" panose="02070309020205020404" pitchFamily="49" charset="0"/>
                <a:cs typeface="Courier New" panose="02070309020205020404" pitchFamily="49" charset="0"/>
              </a:rPr>
              <a:t>warning(</a:t>
            </a:r>
            <a:r>
              <a:rPr lang="en-US" sz="40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“Mother too young”</a:t>
            </a:r>
            <a:r>
              <a:rPr lang="en-US" sz="4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4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select(“Fix age”, AGE,</a:t>
            </a:r>
          </a:p>
          <a:p>
            <a:pPr marL="0" indent="0">
              <a:buNone/>
            </a:pPr>
            <a:r>
              <a:rPr lang="en-US" sz="4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“Fix relationship”,</a:t>
            </a:r>
          </a:p>
          <a:p>
            <a:pPr marL="0" indent="0">
              <a:buNone/>
            </a:pPr>
            <a:r>
              <a:rPr lang="en-US" sz="4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RELATIONSHIP,</a:t>
            </a:r>
          </a:p>
          <a:p>
            <a:pPr marL="0" indent="0">
              <a:buNone/>
            </a:pPr>
            <a:r>
              <a:rPr lang="en-US" sz="4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“Ignore”,</a:t>
            </a:r>
          </a:p>
          <a:p>
            <a:pPr marL="0" indent="0">
              <a:buNone/>
            </a:pPr>
            <a:r>
              <a:rPr lang="en-US" sz="4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continue);</a:t>
            </a:r>
          </a:p>
        </p:txBody>
      </p:sp>
    </p:spTree>
    <p:extLst>
      <p:ext uri="{BB962C8B-B14F-4D97-AF65-F5344CB8AC3E}">
        <p14:creationId xmlns:p14="http://schemas.microsoft.com/office/powerpoint/2010/main" val="32374177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/>
          <a:p>
            <a:r>
              <a:rPr lang="en-US" sz="6600" b="1" dirty="0"/>
              <a:t>Arithmetic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95400"/>
            <a:ext cx="9144000" cy="5562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800" b="1" dirty="0">
                <a:latin typeface="Courier New" panose="02070309020205020404" pitchFamily="49" charset="0"/>
                <a:cs typeface="Courier New" panose="02070309020205020404" pitchFamily="49" charset="0"/>
              </a:rPr>
              <a:t>+ Addition</a:t>
            </a:r>
          </a:p>
          <a:p>
            <a:pPr marL="0" indent="0">
              <a:buNone/>
            </a:pPr>
            <a:r>
              <a:rPr lang="en-US" sz="4800" b="1" dirty="0">
                <a:latin typeface="Courier New" panose="02070309020205020404" pitchFamily="49" charset="0"/>
                <a:cs typeface="Courier New" panose="02070309020205020404" pitchFamily="49" charset="0"/>
              </a:rPr>
              <a:t>- Subtraction</a:t>
            </a:r>
          </a:p>
          <a:p>
            <a:pPr marL="0" indent="0">
              <a:buNone/>
            </a:pPr>
            <a:r>
              <a:rPr lang="en-US" sz="48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Multiplication</a:t>
            </a:r>
          </a:p>
          <a:p>
            <a:pPr marL="0" indent="0">
              <a:buNone/>
            </a:pPr>
            <a:r>
              <a:rPr lang="en-US" sz="4800" b="1" dirty="0">
                <a:latin typeface="Courier New" panose="02070309020205020404" pitchFamily="49" charset="0"/>
                <a:cs typeface="Courier New" panose="02070309020205020404" pitchFamily="49" charset="0"/>
              </a:rPr>
              <a:t>/ Division</a:t>
            </a:r>
          </a:p>
          <a:p>
            <a:pPr marL="0" indent="0">
              <a:buNone/>
            </a:pPr>
            <a:r>
              <a:rPr lang="en-US" sz="4800" b="1" dirty="0">
                <a:latin typeface="Courier New" panose="02070309020205020404" pitchFamily="49" charset="0"/>
                <a:cs typeface="Courier New" panose="02070309020205020404" pitchFamily="49" charset="0"/>
              </a:rPr>
              <a:t>% Remainder</a:t>
            </a:r>
          </a:p>
          <a:p>
            <a:pPr marL="0" indent="0">
              <a:buNone/>
            </a:pPr>
            <a:r>
              <a:rPr lang="en-US" sz="4800" b="1" dirty="0">
                <a:latin typeface="Courier New" panose="02070309020205020404" pitchFamily="49" charset="0"/>
                <a:cs typeface="Courier New" panose="02070309020205020404" pitchFamily="49" charset="0"/>
              </a:rPr>
              <a:t>^ Exponentiation</a:t>
            </a:r>
          </a:p>
          <a:p>
            <a:pPr marL="0" indent="0">
              <a:buNone/>
            </a:pPr>
            <a:endParaRPr lang="en-US" sz="4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4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4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>
              <a:buNone/>
            </a:pPr>
            <a:endParaRPr lang="en-US" sz="4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1901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/>
          <a:p>
            <a:r>
              <a:rPr lang="en-US" sz="6600" b="1" dirty="0"/>
              <a:t>skip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95400"/>
            <a:ext cx="9144000" cy="556260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5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4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skip to AGE;</a:t>
            </a:r>
          </a:p>
          <a:p>
            <a:pPr marL="0" indent="0">
              <a:buNone/>
            </a:pPr>
            <a:endParaRPr lang="en-US" sz="4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4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skip to next AGE;</a:t>
            </a:r>
          </a:p>
          <a:p>
            <a:pPr marL="0" indent="0">
              <a:buNone/>
            </a:pPr>
            <a:endParaRPr lang="en-US" sz="4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4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skip to next;</a:t>
            </a:r>
          </a:p>
        </p:txBody>
      </p:sp>
    </p:spTree>
    <p:extLst>
      <p:ext uri="{BB962C8B-B14F-4D97-AF65-F5344CB8AC3E}">
        <p14:creationId xmlns:p14="http://schemas.microsoft.com/office/powerpoint/2010/main" val="26990878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/>
          <a:p>
            <a:r>
              <a:rPr lang="en-US" sz="6600" b="1" dirty="0" err="1"/>
              <a:t>datediff</a:t>
            </a:r>
            <a:endParaRPr lang="en-US" sz="6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95400"/>
            <a:ext cx="9144000" cy="556260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5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4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dd</a:t>
            </a:r>
            <a:r>
              <a:rPr lang="en-US" sz="4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4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datediff</a:t>
            </a:r>
            <a:r>
              <a:rPr lang="en-US" sz="4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(DATE_OF_BIRTH,</a:t>
            </a:r>
          </a:p>
          <a:p>
            <a:pPr marL="0" indent="0">
              <a:buNone/>
            </a:pPr>
            <a:r>
              <a:rPr lang="en-US" sz="4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DATE_OF_INTERVIEW);</a:t>
            </a:r>
          </a:p>
        </p:txBody>
      </p:sp>
    </p:spTree>
    <p:extLst>
      <p:ext uri="{BB962C8B-B14F-4D97-AF65-F5344CB8AC3E}">
        <p14:creationId xmlns:p14="http://schemas.microsoft.com/office/powerpoint/2010/main" val="9731692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/>
          <a:p>
            <a:r>
              <a:rPr lang="en-US" sz="6600" b="1" dirty="0"/>
              <a:t>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95400"/>
            <a:ext cx="9144000" cy="5562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800" b="1" dirty="0">
                <a:latin typeface="Courier New" panose="02070309020205020404" pitchFamily="49" charset="0"/>
                <a:cs typeface="Courier New" panose="02070309020205020404" pitchFamily="49" charset="0"/>
              </a:rPr>
              <a:t>numeric </a:t>
            </a:r>
            <a:r>
              <a:rPr lang="en-US" sz="48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numberOfKids</a:t>
            </a:r>
            <a:r>
              <a:rPr lang="en-US" sz="48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US" sz="4800" b="1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4800" b="1" dirty="0">
                <a:latin typeface="Courier New" panose="02070309020205020404" pitchFamily="49" charset="0"/>
                <a:cs typeface="Courier New" panose="02070309020205020404" pitchFamily="49" charset="0"/>
              </a:rPr>
              <a:t>alpha[</a:t>
            </a:r>
            <a:r>
              <a:rPr lang="en-US" sz="48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30</a:t>
            </a:r>
            <a:r>
              <a:rPr lang="en-US" sz="48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sz="48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nameOfMother</a:t>
            </a:r>
            <a:r>
              <a:rPr lang="en-US" sz="48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US" sz="4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4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sz="48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nameOfMother</a:t>
            </a:r>
            <a:r>
              <a:rPr lang="en-US" sz="48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4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4404348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/>
          <a:p>
            <a:r>
              <a:rPr lang="en-US" sz="6600" b="1" dirty="0"/>
              <a:t>Subscripts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95400"/>
            <a:ext cx="9144000" cy="556260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4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4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SEX(1)</a:t>
            </a:r>
          </a:p>
          <a:p>
            <a:pPr marL="0" indent="0">
              <a:buNone/>
            </a:pPr>
            <a:r>
              <a:rPr lang="en-US" sz="4800" b="1" dirty="0">
                <a:latin typeface="Courier New" panose="02070309020205020404" pitchFamily="49" charset="0"/>
                <a:cs typeface="Courier New" panose="02070309020205020404" pitchFamily="49" charset="0"/>
              </a:rPr>
              <a:t>AGE(3)</a:t>
            </a:r>
          </a:p>
          <a:p>
            <a:pPr marL="0" indent="0">
              <a:buNone/>
            </a:pPr>
            <a:r>
              <a:rPr lang="en-US" sz="4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SEX(CHILD_MOTHER)</a:t>
            </a:r>
          </a:p>
          <a:p>
            <a:pPr marL="0" indent="0">
              <a:buNone/>
            </a:pPr>
            <a:r>
              <a:rPr lang="en-US" sz="4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>
              <a:buNone/>
            </a:pPr>
            <a:endParaRPr lang="en-US" sz="4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33605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/>
          <a:p>
            <a:r>
              <a:rPr lang="en-US" sz="6600" b="1" dirty="0"/>
              <a:t>special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95400"/>
            <a:ext cx="9144000" cy="556260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4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4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notappl</a:t>
            </a:r>
            <a:r>
              <a:rPr lang="en-US" sz="4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(blank/skipped)</a:t>
            </a:r>
          </a:p>
          <a:p>
            <a:pPr marL="0" indent="0">
              <a:buNone/>
            </a:pPr>
            <a:r>
              <a:rPr lang="en-US" sz="4800" b="1" dirty="0">
                <a:latin typeface="Courier New" panose="02070309020205020404" pitchFamily="49" charset="0"/>
                <a:cs typeface="Courier New" panose="02070309020205020404" pitchFamily="49" charset="0"/>
              </a:rPr>
              <a:t>missing (9, 99, 999…)</a:t>
            </a:r>
          </a:p>
          <a:p>
            <a:pPr marL="0" indent="0">
              <a:buNone/>
            </a:pPr>
            <a:r>
              <a:rPr lang="en-US" sz="48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default (read error)</a:t>
            </a:r>
          </a:p>
          <a:p>
            <a:pPr marL="0" indent="0">
              <a:buNone/>
            </a:pPr>
            <a:r>
              <a:rPr lang="en-US" sz="4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>
              <a:buNone/>
            </a:pPr>
            <a:endParaRPr lang="en-US" sz="4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27209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/>
          <a:p>
            <a:r>
              <a:rPr lang="en-US" sz="6600" b="1" dirty="0" err="1"/>
              <a:t>totocc</a:t>
            </a:r>
            <a:endParaRPr lang="en-US" sz="6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95400"/>
            <a:ext cx="9144000" cy="556260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4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5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totocc</a:t>
            </a:r>
            <a:r>
              <a:rPr lang="en-US" sz="5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(ADULTS000);</a:t>
            </a:r>
          </a:p>
          <a:p>
            <a:pPr marL="0" indent="0">
              <a:buNone/>
            </a:pPr>
            <a:endParaRPr lang="en-US" sz="3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5776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/>
          <a:p>
            <a:r>
              <a:rPr lang="en-US" sz="6600" b="1" dirty="0" err="1"/>
              <a:t>setocclabel</a:t>
            </a:r>
            <a:endParaRPr lang="en-US" sz="6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95400"/>
            <a:ext cx="9144000" cy="556260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4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4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4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setocclabel</a:t>
            </a:r>
            <a:r>
              <a:rPr lang="en-US" sz="4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(PERSON(</a:t>
            </a:r>
            <a:r>
              <a:rPr lang="en-US" sz="4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4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</a:p>
          <a:p>
            <a:pPr marL="0" indent="0">
              <a:buNone/>
            </a:pPr>
            <a:r>
              <a:rPr lang="en-US" sz="4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		NAME(</a:t>
            </a:r>
            <a:r>
              <a:rPr lang="en-US" sz="4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4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r>
              <a:rPr lang="en-US" sz="4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>
              <a:buNone/>
            </a:pPr>
            <a:endParaRPr lang="en-US" sz="4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91151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/>
          <a:p>
            <a:r>
              <a:rPr lang="en-US" sz="6600" b="1" dirty="0"/>
              <a:t>do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95400"/>
            <a:ext cx="9144000" cy="556260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4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US" sz="4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4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=1 while </a:t>
            </a:r>
            <a:r>
              <a:rPr lang="en-US" sz="4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4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10</a:t>
            </a:r>
          </a:p>
          <a:p>
            <a:pPr marL="0" indent="0">
              <a:buNone/>
            </a:pPr>
            <a:r>
              <a:rPr lang="en-US" sz="44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  if AGE(</a:t>
            </a:r>
            <a:r>
              <a:rPr lang="en-US" sz="44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44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) &lt; 5 then</a:t>
            </a:r>
          </a:p>
          <a:p>
            <a:pPr marL="0" indent="0">
              <a:buNone/>
            </a:pPr>
            <a:r>
              <a:rPr lang="en-US" sz="44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    under5s = under5s + 1;</a:t>
            </a:r>
          </a:p>
          <a:p>
            <a:pPr marL="0" indent="0">
              <a:buNone/>
            </a:pPr>
            <a:r>
              <a:rPr lang="en-US" sz="44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44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r>
              <a:rPr lang="en-US" sz="44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4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enddo</a:t>
            </a:r>
            <a:r>
              <a:rPr lang="en-US" sz="4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US" sz="4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32644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/>
          <a:p>
            <a:r>
              <a:rPr lang="en-US" sz="6600" b="1" dirty="0"/>
              <a:t>count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95400"/>
            <a:ext cx="9144000" cy="556260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3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4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4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numAdults</a:t>
            </a:r>
            <a:r>
              <a:rPr lang="en-US" sz="4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count(</a:t>
            </a:r>
            <a:r>
              <a:rPr lang="en-US" sz="40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ADULTS</a:t>
            </a:r>
            <a:r>
              <a:rPr lang="en-US" sz="4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endParaRPr lang="en-US" sz="4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4000" b="1" dirty="0">
                <a:latin typeface="Courier New" panose="02070309020205020404" pitchFamily="49" charset="0"/>
                <a:cs typeface="Courier New" panose="02070309020205020404" pitchFamily="49" charset="0"/>
              </a:rPr>
              <a:t>under5s = count(ADULTS where </a:t>
            </a:r>
          </a:p>
          <a:p>
            <a:pPr marL="0" indent="0">
              <a:buNone/>
            </a:pPr>
            <a:r>
              <a:rPr lang="en-US" sz="4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AGE &lt; 5);</a:t>
            </a:r>
          </a:p>
        </p:txBody>
      </p:sp>
    </p:spTree>
    <p:extLst>
      <p:ext uri="{BB962C8B-B14F-4D97-AF65-F5344CB8AC3E}">
        <p14:creationId xmlns:p14="http://schemas.microsoft.com/office/powerpoint/2010/main" val="10828173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/>
          <a:p>
            <a:r>
              <a:rPr lang="en-US" sz="6600" b="1" dirty="0"/>
              <a:t>seek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95400"/>
            <a:ext cx="9144000" cy="556260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4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4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4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indexHead</a:t>
            </a:r>
            <a:r>
              <a:rPr lang="en-US" sz="4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</a:p>
          <a:p>
            <a:pPr marL="0" indent="0">
              <a:buNone/>
            </a:pPr>
            <a:r>
              <a:rPr lang="en-US" sz="4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seek(RELATIONSHIP = 1);</a:t>
            </a:r>
          </a:p>
        </p:txBody>
      </p:sp>
    </p:spTree>
    <p:extLst>
      <p:ext uri="{BB962C8B-B14F-4D97-AF65-F5344CB8AC3E}">
        <p14:creationId xmlns:p14="http://schemas.microsoft.com/office/powerpoint/2010/main" val="37619838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/>
          <a:p>
            <a:r>
              <a:rPr lang="en-US" sz="6600" b="1" dirty="0" err="1"/>
              <a:t>tr</a:t>
            </a:r>
            <a:endParaRPr lang="en-US" sz="6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95400"/>
            <a:ext cx="9144000" cy="556260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4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4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4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 = </a:t>
            </a:r>
            <a:r>
              <a:rPr lang="en-US" sz="4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sz="4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(“Message to </a:t>
            </a:r>
          </a:p>
          <a:p>
            <a:pPr marL="0" indent="0">
              <a:buNone/>
            </a:pPr>
            <a:r>
              <a:rPr lang="en-US" sz="4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translate”);</a:t>
            </a:r>
          </a:p>
        </p:txBody>
      </p:sp>
    </p:spTree>
    <p:extLst>
      <p:ext uri="{BB962C8B-B14F-4D97-AF65-F5344CB8AC3E}">
        <p14:creationId xmlns:p14="http://schemas.microsoft.com/office/powerpoint/2010/main" val="3026479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/>
          <a:p>
            <a:r>
              <a:rPr lang="en-US" sz="6600" b="1" dirty="0"/>
              <a:t>if then else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95400"/>
            <a:ext cx="9144000" cy="5562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 AGE &lt; 5 then </a:t>
            </a:r>
          </a:p>
          <a:p>
            <a:pPr marL="0" indent="0">
              <a:buNone/>
            </a:pPr>
            <a:r>
              <a:rPr lang="en-US" sz="4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skip to UNDER_FIVE;</a:t>
            </a:r>
          </a:p>
          <a:p>
            <a:pPr marL="0" indent="0">
              <a:buNone/>
            </a:pPr>
            <a:r>
              <a:rPr lang="en-US" sz="4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</a:p>
          <a:p>
            <a:pPr marL="0" indent="0">
              <a:buNone/>
            </a:pPr>
            <a:r>
              <a:rPr lang="en-US" sz="4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skip to FIVE_AND_OVER;</a:t>
            </a:r>
          </a:p>
          <a:p>
            <a:pPr marL="0" indent="0">
              <a:buNone/>
            </a:pPr>
            <a:r>
              <a:rPr lang="en-US" sz="4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r>
              <a:rPr lang="en-US" sz="4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US" sz="4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56369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/>
          <a:p>
            <a:r>
              <a:rPr lang="en-US" sz="6600" b="1" dirty="0" err="1"/>
              <a:t>maketext</a:t>
            </a:r>
            <a:endParaRPr lang="en-US" sz="6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95400"/>
            <a:ext cx="9144000" cy="556260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4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4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4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4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maketext</a:t>
            </a:r>
            <a:r>
              <a:rPr lang="en-US" sz="4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4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“%s is %d years old”,</a:t>
            </a:r>
          </a:p>
          <a:p>
            <a:pPr marL="0" indent="0">
              <a:buNone/>
            </a:pPr>
            <a:r>
              <a:rPr lang="en-US" sz="4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NAME, AGE);</a:t>
            </a:r>
            <a:r>
              <a:rPr lang="en-US" sz="4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>
              <a:buNone/>
            </a:pPr>
            <a:endParaRPr lang="en-US" sz="4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33486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/>
          <a:p>
            <a:r>
              <a:rPr lang="en-US" sz="6600" b="1" dirty="0" err="1"/>
              <a:t>setcaselabel</a:t>
            </a:r>
            <a:endParaRPr lang="en-US" sz="6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95400"/>
            <a:ext cx="9144000" cy="556260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4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4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4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setcaselabel</a:t>
            </a:r>
            <a:r>
              <a:rPr lang="en-US" sz="4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(MYDICT,</a:t>
            </a:r>
          </a:p>
          <a:p>
            <a:pPr marL="0" indent="0">
              <a:buNone/>
            </a:pPr>
            <a:r>
              <a:rPr lang="en-US" sz="4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“my case label”);</a:t>
            </a:r>
            <a:r>
              <a:rPr lang="en-US" sz="4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>
              <a:buNone/>
            </a:pPr>
            <a:endParaRPr lang="en-US" sz="4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42765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/>
          <a:p>
            <a:r>
              <a:rPr lang="en-US" sz="6600" b="1" dirty="0" err="1"/>
              <a:t>setvalueset</a:t>
            </a:r>
            <a:endParaRPr lang="en-US" sz="6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95400"/>
            <a:ext cx="9144000" cy="556260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4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3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setvalueset</a:t>
            </a: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(RELATIONSHIP, </a:t>
            </a:r>
          </a:p>
          <a:p>
            <a:pPr marL="0" indent="0">
              <a:buNone/>
            </a:pP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RELATIONSHIP_MALE);</a:t>
            </a:r>
          </a:p>
          <a:p>
            <a:pPr marL="0" indent="0">
              <a:buNone/>
            </a:pPr>
            <a:endParaRPr lang="en-US" sz="3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3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setvalueset</a:t>
            </a: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(RELATIONSHIP, </a:t>
            </a:r>
          </a:p>
          <a:p>
            <a:pPr marL="0" indent="0">
              <a:buNone/>
            </a:pP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codes, </a:t>
            </a:r>
          </a:p>
          <a:p>
            <a:pPr marL="0" indent="0">
              <a:buNone/>
            </a:pP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labels);</a:t>
            </a:r>
          </a:p>
          <a:p>
            <a:pPr marL="0" indent="0">
              <a:buNone/>
            </a:pPr>
            <a:endParaRPr lang="en-US" sz="3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7499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/>
          <a:p>
            <a:r>
              <a:rPr lang="en-US" sz="6600" b="1" dirty="0"/>
              <a:t>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95400"/>
            <a:ext cx="9144000" cy="5562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array </a:t>
            </a:r>
            <a:r>
              <a:rPr lang="en-US" sz="3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mynumbers</a:t>
            </a: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(10);</a:t>
            </a:r>
          </a:p>
          <a:p>
            <a:pPr marL="0" indent="0">
              <a:buNone/>
            </a:pPr>
            <a:endParaRPr lang="en-US" sz="3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array string </a:t>
            </a:r>
            <a:r>
              <a:rPr lang="en-US" sz="3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mystrings</a:t>
            </a: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(50);</a:t>
            </a:r>
          </a:p>
          <a:p>
            <a:pPr marL="0" indent="0">
              <a:buNone/>
            </a:pPr>
            <a:endParaRPr lang="en-US" sz="3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array </a:t>
            </a:r>
            <a:r>
              <a:rPr lang="en-US" sz="3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mymatrix</a:t>
            </a: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(5,5);</a:t>
            </a:r>
          </a:p>
          <a:p>
            <a:pPr marL="0" indent="0">
              <a:buNone/>
            </a:pPr>
            <a:endParaRPr lang="en-US" sz="3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38791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/>
          <a:p>
            <a:r>
              <a:rPr lang="en-US" sz="6600" b="1" dirty="0"/>
              <a:t>length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95400"/>
            <a:ext cx="9144000" cy="556260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6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6600" b="1" dirty="0">
                <a:latin typeface="Courier New" panose="02070309020205020404" pitchFamily="49" charset="0"/>
                <a:cs typeface="Courier New" panose="02070309020205020404" pitchFamily="49" charset="0"/>
              </a:rPr>
              <a:t>n = length(</a:t>
            </a:r>
            <a:r>
              <a:rPr lang="en-US" sz="6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6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	</a:t>
            </a:r>
          </a:p>
          <a:p>
            <a:pPr marL="0" indent="0">
              <a:buNone/>
            </a:pPr>
            <a:endParaRPr lang="en-US" sz="4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4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4829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/>
          <a:p>
            <a:r>
              <a:rPr lang="en-US" sz="6600" b="1" dirty="0" err="1"/>
              <a:t>getocclabel</a:t>
            </a:r>
            <a:endParaRPr lang="en-US" sz="6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95400"/>
            <a:ext cx="9144000" cy="556260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4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4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4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getocclabel</a:t>
            </a:r>
            <a:r>
              <a:rPr lang="en-US" sz="4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(PERSON(</a:t>
            </a:r>
            <a:r>
              <a:rPr lang="en-US" sz="4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4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r>
              <a:rPr lang="en-US" sz="4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>
              <a:buNone/>
            </a:pPr>
            <a:endParaRPr lang="en-US" sz="4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3117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/>
          <a:p>
            <a:r>
              <a:rPr lang="en-US" sz="6600" b="1" dirty="0" err="1"/>
              <a:t>loadcase</a:t>
            </a:r>
            <a:endParaRPr lang="en-US" sz="6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95400"/>
            <a:ext cx="9144000" cy="556260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3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3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found = </a:t>
            </a:r>
            <a:r>
              <a:rPr lang="en-US" sz="3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loadcase</a:t>
            </a: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(VILLAGE_DICT, </a:t>
            </a:r>
          </a:p>
          <a:p>
            <a:pPr marL="0" indent="0">
              <a:buNone/>
            </a:pP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PROV, DIST);</a:t>
            </a:r>
          </a:p>
        </p:txBody>
      </p:sp>
    </p:spTree>
    <p:extLst>
      <p:ext uri="{BB962C8B-B14F-4D97-AF65-F5344CB8AC3E}">
        <p14:creationId xmlns:p14="http://schemas.microsoft.com/office/powerpoint/2010/main" val="372913595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/>
          <a:p>
            <a:r>
              <a:rPr lang="en-US" sz="6600" b="1" dirty="0" err="1"/>
              <a:t>forcase</a:t>
            </a:r>
            <a:endParaRPr lang="en-US" sz="6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95400"/>
            <a:ext cx="9144000" cy="556260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3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forcase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DISTICT_DICT do</a:t>
            </a:r>
          </a:p>
          <a:p>
            <a:pPr marL="40005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codes(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nextEntry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 = DISTRICT_CODE;</a:t>
            </a:r>
          </a:p>
          <a:p>
            <a:pPr marL="40005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labels(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nextEntry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 = DISTRICT_NAME;</a:t>
            </a:r>
          </a:p>
          <a:p>
            <a:pPr marL="400050" lvl="1" indent="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nextEntry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nextEntry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+ 1;</a:t>
            </a:r>
          </a:p>
          <a:p>
            <a:pPr marL="0" indent="0">
              <a:buNone/>
            </a:pP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endfor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89105465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/>
          <a:p>
            <a:r>
              <a:rPr lang="en-US" sz="6600" b="1" dirty="0"/>
              <a:t>user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95400"/>
            <a:ext cx="9144000" cy="556260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4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4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4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function isUnder5(index)</a:t>
            </a:r>
          </a:p>
          <a:p>
            <a:pPr marL="0" indent="0">
              <a:buNone/>
            </a:pPr>
            <a:r>
              <a:rPr lang="en-US" sz="4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isUnder5 = AGE(index) &lt; 5;</a:t>
            </a:r>
          </a:p>
          <a:p>
            <a:pPr marL="0" indent="0">
              <a:buNone/>
            </a:pPr>
            <a:r>
              <a:rPr lang="en-US" sz="40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end;</a:t>
            </a:r>
          </a:p>
        </p:txBody>
      </p:sp>
    </p:spTree>
    <p:extLst>
      <p:ext uri="{BB962C8B-B14F-4D97-AF65-F5344CB8AC3E}">
        <p14:creationId xmlns:p14="http://schemas.microsoft.com/office/powerpoint/2010/main" val="151554608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/>
          <a:p>
            <a:r>
              <a:rPr lang="en-US" sz="6600" b="1" dirty="0" err="1"/>
              <a:t>userbar</a:t>
            </a:r>
            <a:endParaRPr lang="en-US" sz="6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95400"/>
            <a:ext cx="9144000" cy="556260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3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userbar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(clear);</a:t>
            </a:r>
          </a:p>
          <a:p>
            <a:pPr marL="0" indent="0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userbar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(show);</a:t>
            </a:r>
          </a:p>
          <a:p>
            <a:pPr marL="0" indent="0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id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userbar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(add button, “Go”, go);</a:t>
            </a:r>
          </a:p>
          <a:p>
            <a:pPr marL="0" indent="0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userbar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(remove, id);</a:t>
            </a:r>
          </a:p>
          <a:p>
            <a:pPr marL="0" indent="0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1525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/>
          <a:p>
            <a:r>
              <a:rPr lang="en-US" sz="6600" b="1" dirty="0"/>
              <a:t>comparison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95400"/>
            <a:ext cx="9144000" cy="5562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Equal</a:t>
            </a:r>
          </a:p>
          <a:p>
            <a:pPr marL="0" indent="0">
              <a:buNone/>
            </a:pP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&lt;&gt; Not equal</a:t>
            </a:r>
          </a:p>
          <a:p>
            <a:pPr marL="0" indent="0">
              <a:buNone/>
            </a:pP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 Less than</a:t>
            </a:r>
          </a:p>
          <a:p>
            <a:pPr marL="0" indent="0">
              <a:buNone/>
            </a:pP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Greater than</a:t>
            </a:r>
          </a:p>
          <a:p>
            <a:pPr marL="0" indent="0">
              <a:buNone/>
            </a:pP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&lt;= Less than or equal</a:t>
            </a:r>
          </a:p>
          <a:p>
            <a:pPr marL="0" indent="0">
              <a:buNone/>
            </a:pP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&gt;= Greater than or equal</a:t>
            </a:r>
          </a:p>
          <a:p>
            <a:pPr marL="0" indent="0">
              <a:buNone/>
            </a:pP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 In range (AGE in 10:15)</a:t>
            </a:r>
          </a:p>
          <a:p>
            <a:pPr marL="0" indent="0">
              <a:buNone/>
            </a:pPr>
            <a:endParaRPr lang="en-US" sz="3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954128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/>
          <a:p>
            <a:r>
              <a:rPr lang="en-US" sz="6600" b="1" dirty="0"/>
              <a:t>accept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95400"/>
            <a:ext cx="9144000" cy="556260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4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5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4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choice = accept(“Finished?”, </a:t>
            </a:r>
          </a:p>
          <a:p>
            <a:pPr marL="0" indent="0">
              <a:buNone/>
            </a:pPr>
            <a:r>
              <a:rPr lang="en-US" sz="4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“Yes”, “No”);</a:t>
            </a:r>
          </a:p>
          <a:p>
            <a:pPr marL="0" indent="0">
              <a:buNone/>
            </a:pPr>
            <a:endParaRPr lang="en-US" sz="3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778859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/>
          <a:p>
            <a:r>
              <a:rPr lang="en-US" sz="6600" b="1" dirty="0"/>
              <a:t>advance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95400"/>
            <a:ext cx="9144000" cy="556260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6600" dirty="0"/>
          </a:p>
          <a:p>
            <a:pPr marL="0" indent="0">
              <a:buNone/>
            </a:pPr>
            <a:r>
              <a:rPr lang="en-US" sz="6600" dirty="0"/>
              <a:t>advance to AGE;	</a:t>
            </a:r>
          </a:p>
          <a:p>
            <a:pPr marL="0" indent="0">
              <a:buNone/>
            </a:pPr>
            <a:endParaRPr lang="en-US" sz="4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4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393642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/>
          <a:p>
            <a:r>
              <a:rPr lang="en-US" sz="6600" b="1" dirty="0"/>
              <a:t>move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95400"/>
            <a:ext cx="9144000" cy="556260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5400" dirty="0"/>
          </a:p>
          <a:p>
            <a:pPr marL="0" indent="0">
              <a:buNone/>
            </a:pPr>
            <a:r>
              <a:rPr lang="en-US" sz="7200" dirty="0"/>
              <a:t>move to AGE;</a:t>
            </a:r>
          </a:p>
          <a:p>
            <a:pPr marL="0" indent="0">
              <a:buNone/>
            </a:pPr>
            <a:endParaRPr lang="en-US" sz="5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7200" dirty="0"/>
              <a:t>move to AGE advance;</a:t>
            </a:r>
          </a:p>
          <a:p>
            <a:pPr marL="0" indent="0">
              <a:buNone/>
            </a:pPr>
            <a:endParaRPr lang="en-US" sz="4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4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982264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/>
          <a:p>
            <a:r>
              <a:rPr lang="en-US" sz="6600" b="1" dirty="0" err="1"/>
              <a:t>showarray</a:t>
            </a:r>
            <a:endParaRPr lang="en-US" sz="6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95400"/>
            <a:ext cx="9144000" cy="556260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3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sz="3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peopleArray</a:t>
            </a: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(30, 3);</a:t>
            </a:r>
          </a:p>
          <a:p>
            <a:pPr marL="0" indent="0">
              <a:buNone/>
            </a:pPr>
            <a:endParaRPr lang="en-US" sz="4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3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showarray</a:t>
            </a: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36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peopleArray</a:t>
            </a:r>
            <a:r>
              <a:rPr lang="en-US" sz="3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3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title(</a:t>
            </a:r>
            <a:r>
              <a:rPr lang="en-US" sz="3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“Name”, “Age”, “Sex”</a:t>
            </a: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pPr marL="0" indent="0">
              <a:buNone/>
            </a:pPr>
            <a:endParaRPr lang="en-US" sz="3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373086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/>
          <a:p>
            <a:r>
              <a:rPr lang="en-US" sz="6600" b="1" dirty="0" err="1"/>
              <a:t>visualvalue</a:t>
            </a:r>
            <a:endParaRPr lang="en-US" sz="6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95400"/>
            <a:ext cx="9144000" cy="556260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8000" dirty="0"/>
          </a:p>
          <a:p>
            <a:pPr marL="0" indent="0">
              <a:buNone/>
            </a:pPr>
            <a:r>
              <a:rPr lang="en-US" sz="8000" dirty="0"/>
              <a:t>a = </a:t>
            </a:r>
            <a:r>
              <a:rPr lang="en-US" sz="8000" dirty="0" err="1"/>
              <a:t>visualvalue</a:t>
            </a:r>
            <a:r>
              <a:rPr lang="en-US" sz="8000" dirty="0"/>
              <a:t>(AGE);	</a:t>
            </a:r>
          </a:p>
          <a:p>
            <a:pPr marL="0" indent="0">
              <a:buNone/>
            </a:pPr>
            <a:endParaRPr lang="en-US" sz="5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5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229565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/>
          <a:p>
            <a:r>
              <a:rPr lang="en-US" sz="6600" b="1" dirty="0" err="1"/>
              <a:t>systime</a:t>
            </a:r>
            <a:endParaRPr lang="en-US" sz="6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95400"/>
            <a:ext cx="9144000" cy="556260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3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3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5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 = </a:t>
            </a:r>
            <a:r>
              <a:rPr lang="en-US" sz="5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systime</a:t>
            </a:r>
            <a:r>
              <a:rPr lang="en-US" sz="5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(“HHMM”);</a:t>
            </a:r>
          </a:p>
        </p:txBody>
      </p:sp>
    </p:spTree>
    <p:extLst>
      <p:ext uri="{BB962C8B-B14F-4D97-AF65-F5344CB8AC3E}">
        <p14:creationId xmlns:p14="http://schemas.microsoft.com/office/powerpoint/2010/main" val="197137100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/>
          <a:p>
            <a:r>
              <a:rPr lang="en-US" sz="6600" b="1" dirty="0" err="1"/>
              <a:t>sysdate</a:t>
            </a:r>
            <a:endParaRPr lang="en-US" sz="6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95400"/>
            <a:ext cx="9144000" cy="556260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4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4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4800" b="1" dirty="0">
                <a:latin typeface="Courier New" panose="02070309020205020404" pitchFamily="49" charset="0"/>
                <a:cs typeface="Courier New" panose="02070309020205020404" pitchFamily="49" charset="0"/>
              </a:rPr>
              <a:t>d = </a:t>
            </a:r>
            <a:r>
              <a:rPr lang="en-US" sz="4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sysdate</a:t>
            </a:r>
            <a:r>
              <a:rPr lang="en-US" sz="4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(“YYYYMMDD”);</a:t>
            </a:r>
          </a:p>
        </p:txBody>
      </p:sp>
    </p:spTree>
    <p:extLst>
      <p:ext uri="{BB962C8B-B14F-4D97-AF65-F5344CB8AC3E}">
        <p14:creationId xmlns:p14="http://schemas.microsoft.com/office/powerpoint/2010/main" val="224284439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/>
          <a:p>
            <a:r>
              <a:rPr lang="en-US" sz="6600" b="1" dirty="0" err="1"/>
              <a:t>setproperty</a:t>
            </a:r>
            <a:endParaRPr lang="en-US" sz="6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95400"/>
            <a:ext cx="9144000" cy="556260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setproperty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(END_TIME,   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"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CanEnterNotAppl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"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NoConfirm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pPr marL="0" indent="0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setproperty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(PROVINCE, 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"Protected", 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"Yes");</a:t>
            </a:r>
          </a:p>
        </p:txBody>
      </p:sp>
    </p:spTree>
    <p:extLst>
      <p:ext uri="{BB962C8B-B14F-4D97-AF65-F5344CB8AC3E}">
        <p14:creationId xmlns:p14="http://schemas.microsoft.com/office/powerpoint/2010/main" val="81503164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/>
          <a:p>
            <a:r>
              <a:rPr lang="en-US" sz="6600" b="1" dirty="0"/>
              <a:t>timestamp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95400"/>
            <a:ext cx="9144000" cy="556260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3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3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6600" b="1" dirty="0">
                <a:latin typeface="Courier New" panose="02070309020205020404" pitchFamily="49" charset="0"/>
                <a:cs typeface="Courier New" panose="02070309020205020404" pitchFamily="49" charset="0"/>
              </a:rPr>
              <a:t>t = timestamp();</a:t>
            </a:r>
          </a:p>
        </p:txBody>
      </p:sp>
    </p:spTree>
    <p:extLst>
      <p:ext uri="{BB962C8B-B14F-4D97-AF65-F5344CB8AC3E}">
        <p14:creationId xmlns:p14="http://schemas.microsoft.com/office/powerpoint/2010/main" val="28807524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/>
          <a:p>
            <a:r>
              <a:rPr lang="en-US" sz="6600" b="1" dirty="0" err="1"/>
              <a:t>execsystem</a:t>
            </a:r>
            <a:r>
              <a:rPr lang="en-US" sz="6600" b="1" dirty="0"/>
              <a:t> (Windows)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95400"/>
            <a:ext cx="9144000" cy="556260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4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3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execsystem</a:t>
            </a: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3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“calc.exe”</a:t>
            </a: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endParaRPr lang="en-US" sz="3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3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execsystem</a:t>
            </a: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3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  “explorer.exe myreport.html”, </a:t>
            </a:r>
          </a:p>
          <a:p>
            <a:pPr marL="0" indent="0">
              <a:buNone/>
            </a:pPr>
            <a:r>
              <a:rPr lang="en-US" sz="3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   maximized, wait</a:t>
            </a: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-US" sz="4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>
              <a:buNone/>
            </a:pPr>
            <a:endParaRPr lang="en-US" sz="4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2999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/>
          <a:p>
            <a:r>
              <a:rPr lang="en-US" sz="6600" b="1" dirty="0"/>
              <a:t>comments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95400"/>
            <a:ext cx="9144000" cy="556260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4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48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Rest of line comment 	</a:t>
            </a:r>
          </a:p>
          <a:p>
            <a:pPr marL="0" indent="0">
              <a:buNone/>
            </a:pPr>
            <a:r>
              <a:rPr lang="en-US" sz="4800" b="1" dirty="0">
                <a:latin typeface="Courier New" panose="02070309020205020404" pitchFamily="49" charset="0"/>
                <a:cs typeface="Courier New" panose="02070309020205020404" pitchFamily="49" charset="0"/>
              </a:rPr>
              <a:t>{Multi-line </a:t>
            </a:r>
          </a:p>
          <a:p>
            <a:pPr marL="0" indent="0">
              <a:buNone/>
            </a:pPr>
            <a:r>
              <a:rPr lang="en-US" sz="48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comment}</a:t>
            </a:r>
            <a:r>
              <a:rPr lang="en-US" sz="6600" dirty="0"/>
              <a:t> 	</a:t>
            </a:r>
          </a:p>
          <a:p>
            <a:pPr marL="0" indent="0">
              <a:buNone/>
            </a:pPr>
            <a:endParaRPr lang="en-US" sz="4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4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32188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/>
          <a:p>
            <a:r>
              <a:rPr lang="en-US" sz="6600" b="1" dirty="0" err="1"/>
              <a:t>execsystem</a:t>
            </a:r>
            <a:r>
              <a:rPr lang="en-US" sz="6600" b="1" dirty="0"/>
              <a:t> (Android)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95400"/>
            <a:ext cx="9144000" cy="5562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execsystem</a:t>
            </a: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3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sz="36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app:com.google.android.gm</a:t>
            </a:r>
            <a:r>
              <a:rPr lang="en-US" sz="3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endParaRPr lang="en-US" sz="3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3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execsystem</a:t>
            </a: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“</a:t>
            </a:r>
            <a:r>
              <a:rPr lang="en-US" sz="3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view:myphoto.jpg</a:t>
            </a: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”);</a:t>
            </a:r>
          </a:p>
          <a:p>
            <a:pPr marL="0" indent="0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3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execsystem</a:t>
            </a: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“</a:t>
            </a:r>
            <a:r>
              <a:rPr lang="en-US" sz="3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camera:myphoto.jpg</a:t>
            </a: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”);</a:t>
            </a:r>
          </a:p>
          <a:p>
            <a:pPr marL="0" indent="0">
              <a:buNone/>
            </a:pPr>
            <a:endParaRPr lang="en-US" sz="3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068617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/>
          <a:p>
            <a:r>
              <a:rPr lang="en-US" sz="6600" b="1" dirty="0" err="1"/>
              <a:t>getos</a:t>
            </a:r>
            <a:endParaRPr lang="en-US" sz="6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95400"/>
            <a:ext cx="9144000" cy="5562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4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getos</a:t>
            </a:r>
            <a:r>
              <a:rPr lang="en-US" sz="4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in 20 then</a:t>
            </a:r>
          </a:p>
          <a:p>
            <a:pPr marL="0" indent="0">
              <a:buNone/>
            </a:pPr>
            <a:r>
              <a:rPr lang="en-US" sz="4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4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errmsg</a:t>
            </a:r>
            <a:r>
              <a:rPr lang="en-US" sz="4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(“Android”);</a:t>
            </a:r>
          </a:p>
          <a:p>
            <a:pPr marL="0" indent="0">
              <a:buNone/>
            </a:pPr>
            <a:r>
              <a:rPr lang="en-US" sz="4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r>
              <a:rPr lang="en-US" sz="4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US" sz="4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4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4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getos</a:t>
            </a:r>
            <a:r>
              <a:rPr lang="en-US" sz="4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in 10 then</a:t>
            </a:r>
          </a:p>
          <a:p>
            <a:pPr marL="0" indent="0">
              <a:buNone/>
            </a:pPr>
            <a:r>
              <a:rPr lang="en-US" sz="4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4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errmsg</a:t>
            </a:r>
            <a:r>
              <a:rPr lang="en-US" sz="4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(“Windows”);</a:t>
            </a:r>
          </a:p>
          <a:p>
            <a:pPr marL="0" indent="0">
              <a:buNone/>
            </a:pPr>
            <a:r>
              <a:rPr lang="en-US" sz="4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r>
              <a:rPr lang="en-US" sz="4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US" sz="4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4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645145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/>
          <a:p>
            <a:r>
              <a:rPr lang="en-US" sz="6600" b="1" dirty="0"/>
              <a:t>pathname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95400"/>
            <a:ext cx="9144000" cy="556260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4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4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4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 = pathname(Application);</a:t>
            </a:r>
          </a:p>
          <a:p>
            <a:pPr marL="0" indent="0">
              <a:buNone/>
            </a:pPr>
            <a:r>
              <a:rPr lang="en-US" sz="4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 = pathname(Temp);</a:t>
            </a:r>
          </a:p>
          <a:p>
            <a:pPr marL="0" indent="0">
              <a:buNone/>
            </a:pPr>
            <a:r>
              <a:rPr lang="en-US" sz="4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 = pathname(</a:t>
            </a:r>
            <a:r>
              <a:rPr lang="en-US" sz="4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CSEntry</a:t>
            </a:r>
            <a:r>
              <a:rPr lang="en-US" sz="4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33363224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/>
          <a:p>
            <a:r>
              <a:rPr lang="en-US" sz="6600" b="1" dirty="0" err="1"/>
              <a:t>filedelete</a:t>
            </a:r>
            <a:endParaRPr lang="en-US" sz="6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95400"/>
            <a:ext cx="9144000" cy="556260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6000" dirty="0"/>
          </a:p>
          <a:p>
            <a:pPr marL="0" indent="0">
              <a:buNone/>
            </a:pPr>
            <a:r>
              <a:rPr lang="en-US" sz="6000" dirty="0" err="1"/>
              <a:t>filedelete</a:t>
            </a:r>
            <a:r>
              <a:rPr lang="en-US" sz="6000" dirty="0"/>
              <a:t>(“myfile.dat”);</a:t>
            </a:r>
            <a:endParaRPr lang="en-US" sz="4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4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139483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/>
          <a:p>
            <a:r>
              <a:rPr lang="en-US" sz="6600" b="1" dirty="0" err="1"/>
              <a:t>fileexist</a:t>
            </a:r>
            <a:endParaRPr lang="en-US" sz="6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95400"/>
            <a:ext cx="9144000" cy="556260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6000" dirty="0"/>
          </a:p>
          <a:p>
            <a:pPr marL="0" indent="0">
              <a:buNone/>
            </a:pPr>
            <a:r>
              <a:rPr lang="en-US" sz="6000" dirty="0"/>
              <a:t>if </a:t>
            </a:r>
            <a:r>
              <a:rPr lang="en-US" sz="6000" dirty="0" err="1"/>
              <a:t>fileexist</a:t>
            </a:r>
            <a:r>
              <a:rPr lang="en-US" sz="6000" dirty="0"/>
              <a:t>(“myfile.dat”) then</a:t>
            </a:r>
          </a:p>
          <a:p>
            <a:pPr marL="0" indent="0">
              <a:buNone/>
            </a:pPr>
            <a:r>
              <a:rPr lang="en-US" sz="6000" dirty="0"/>
              <a:t>  …</a:t>
            </a:r>
          </a:p>
          <a:p>
            <a:pPr marL="0" indent="0">
              <a:buNone/>
            </a:pPr>
            <a:r>
              <a:rPr lang="en-US" sz="6000" dirty="0" err="1"/>
              <a:t>endif</a:t>
            </a:r>
            <a:r>
              <a:rPr lang="en-US" sz="6000" dirty="0"/>
              <a:t>;</a:t>
            </a:r>
          </a:p>
          <a:p>
            <a:pPr marL="0" indent="0">
              <a:buNone/>
            </a:pPr>
            <a:endParaRPr lang="en-US" sz="4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4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867883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/>
          <a:p>
            <a:r>
              <a:rPr lang="en-US" sz="6600" b="1" dirty="0" err="1"/>
              <a:t>gps</a:t>
            </a:r>
            <a:endParaRPr lang="en-US" sz="6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95400"/>
            <a:ext cx="9144000" cy="5562600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5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gps</a:t>
            </a:r>
            <a:r>
              <a:rPr lang="en-US" sz="5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(open);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5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gps</a:t>
            </a:r>
            <a:r>
              <a:rPr lang="en-US" sz="5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(read, 60, 10);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5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gps</a:t>
            </a:r>
            <a:r>
              <a:rPr lang="en-US" sz="5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(latitude);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5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gps</a:t>
            </a:r>
            <a:r>
              <a:rPr lang="en-US" sz="5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(longitude);</a:t>
            </a:r>
          </a:p>
        </p:txBody>
      </p:sp>
    </p:spTree>
    <p:extLst>
      <p:ext uri="{BB962C8B-B14F-4D97-AF65-F5344CB8AC3E}">
        <p14:creationId xmlns:p14="http://schemas.microsoft.com/office/powerpoint/2010/main" val="403980537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/>
          <a:p>
            <a:r>
              <a:rPr lang="en-US" sz="6600" b="1" dirty="0" err="1"/>
              <a:t>setfile</a:t>
            </a:r>
            <a:endParaRPr lang="en-US" sz="6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95400"/>
            <a:ext cx="9144000" cy="556260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6000" dirty="0"/>
          </a:p>
          <a:p>
            <a:pPr marL="0" indent="0">
              <a:buNone/>
            </a:pP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file </a:t>
            </a:r>
            <a:r>
              <a:rPr lang="en-US" sz="3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tempfile</a:t>
            </a: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US" sz="3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3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setfile</a:t>
            </a: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3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tempfile</a:t>
            </a: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“myfile.dat”);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4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429955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/>
          <a:p>
            <a:r>
              <a:rPr lang="en-US" sz="6600" b="1" dirty="0" err="1"/>
              <a:t>filewrite</a:t>
            </a:r>
            <a:endParaRPr lang="en-US" sz="6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95400"/>
            <a:ext cx="9144000" cy="5562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file </a:t>
            </a:r>
            <a:r>
              <a:rPr lang="en-US" sz="4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tempfile</a:t>
            </a:r>
            <a:r>
              <a:rPr lang="en-US" sz="4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US" sz="4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4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filewrite</a:t>
            </a:r>
            <a:r>
              <a:rPr lang="en-US" sz="4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4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tempfile</a:t>
            </a:r>
            <a:r>
              <a:rPr lang="en-US" sz="4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“hello”);</a:t>
            </a:r>
          </a:p>
          <a:p>
            <a:pPr marL="0" indent="0">
              <a:buNone/>
            </a:pPr>
            <a:endParaRPr lang="en-US" sz="4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4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filewrite</a:t>
            </a:r>
            <a:r>
              <a:rPr lang="en-US" sz="4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4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tempfile</a:t>
            </a:r>
            <a:r>
              <a:rPr lang="en-US" sz="4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indent="0">
              <a:buNone/>
            </a:pPr>
            <a:r>
              <a:rPr lang="en-US" sz="4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“hello %s”,</a:t>
            </a:r>
          </a:p>
          <a:p>
            <a:pPr marL="0" indent="0">
              <a:buNone/>
            </a:pPr>
            <a:r>
              <a:rPr lang="en-US" sz="4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NAME); </a:t>
            </a:r>
            <a:endParaRPr lang="en-US" sz="4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4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603388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/>
          <a:p>
            <a:r>
              <a:rPr lang="en-US" sz="6600" b="1" dirty="0"/>
              <a:t>close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95400"/>
            <a:ext cx="9144000" cy="556260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6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6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close(</a:t>
            </a:r>
            <a:r>
              <a:rPr lang="en-US" sz="6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tempfile</a:t>
            </a:r>
            <a:r>
              <a:rPr lang="en-US" sz="6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endParaRPr lang="en-US" sz="7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929711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/>
          <a:p>
            <a:r>
              <a:rPr lang="en-US" sz="6600" b="1" dirty="0"/>
              <a:t>stop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95400"/>
            <a:ext cx="9144000" cy="556260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4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4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stop(0); // back to case list</a:t>
            </a:r>
            <a:endParaRPr lang="en-US" sz="3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3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4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stop(1); // back to app list</a:t>
            </a:r>
          </a:p>
          <a:p>
            <a:pPr marL="0" indent="0">
              <a:buNone/>
            </a:pPr>
            <a:endParaRPr lang="en-US" sz="4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6882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/>
          <a:p>
            <a:r>
              <a:rPr lang="en-US" sz="6600" b="1" dirty="0"/>
              <a:t>ask if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95400"/>
            <a:ext cx="9144000" cy="556260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5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7200" b="1" dirty="0">
                <a:latin typeface="Courier New" panose="02070309020205020404" pitchFamily="49" charset="0"/>
                <a:cs typeface="Courier New" panose="02070309020205020404" pitchFamily="49" charset="0"/>
              </a:rPr>
              <a:t>ask if AGE &gt; 3;</a:t>
            </a:r>
          </a:p>
        </p:txBody>
      </p:sp>
    </p:spTree>
    <p:extLst>
      <p:ext uri="{BB962C8B-B14F-4D97-AF65-F5344CB8AC3E}">
        <p14:creationId xmlns:p14="http://schemas.microsoft.com/office/powerpoint/2010/main" val="118360179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/>
          <a:p>
            <a:r>
              <a:rPr lang="en-US" sz="6600" b="1" dirty="0" err="1"/>
              <a:t>execpff</a:t>
            </a:r>
            <a:endParaRPr lang="en-US" sz="6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95400"/>
            <a:ext cx="9144000" cy="556260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4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4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execpff</a:t>
            </a:r>
            <a:r>
              <a:rPr lang="en-US" sz="4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en-US" sz="4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myapp.ent</a:t>
            </a:r>
            <a:r>
              <a:rPr lang="en-US" sz="48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”,</a:t>
            </a:r>
          </a:p>
          <a:p>
            <a:pPr marL="0" indent="0">
              <a:buNone/>
            </a:pPr>
            <a:r>
              <a:rPr lang="en-US" sz="4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wait);</a:t>
            </a:r>
          </a:p>
          <a:p>
            <a:pPr marL="0" indent="0">
              <a:buNone/>
            </a:pPr>
            <a:endParaRPr lang="en-US" sz="4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4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execpff</a:t>
            </a:r>
            <a:r>
              <a:rPr lang="en-US" sz="4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en-US" sz="4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myapp.ent</a:t>
            </a:r>
            <a:r>
              <a:rPr lang="en-US" sz="48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”,</a:t>
            </a:r>
          </a:p>
          <a:p>
            <a:pPr marL="0" indent="0">
              <a:buNone/>
            </a:pPr>
            <a:r>
              <a:rPr lang="en-US" sz="4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stop);</a:t>
            </a:r>
          </a:p>
          <a:p>
            <a:pPr marL="0" indent="0">
              <a:buNone/>
            </a:pPr>
            <a:endParaRPr lang="en-US" sz="4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4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808798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/>
          <a:p>
            <a:r>
              <a:rPr lang="en-US" sz="6600" b="1" dirty="0" err="1"/>
              <a:t>sysparm</a:t>
            </a:r>
            <a:endParaRPr lang="en-US" sz="6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95400"/>
            <a:ext cx="9144000" cy="556260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4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4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4800" b="1" dirty="0">
                <a:latin typeface="Courier New" panose="02070309020205020404" pitchFamily="49" charset="0"/>
                <a:cs typeface="Courier New" panose="02070309020205020404" pitchFamily="49" charset="0"/>
              </a:rPr>
              <a:t>value = </a:t>
            </a:r>
            <a:r>
              <a:rPr lang="en-US" sz="4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sysparm</a:t>
            </a:r>
            <a:r>
              <a:rPr lang="en-US" sz="4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(“KEY”);</a:t>
            </a:r>
          </a:p>
          <a:p>
            <a:pPr marL="0" indent="0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338589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/>
          <a:p>
            <a:r>
              <a:rPr lang="en-US" sz="6600" b="1" dirty="0" err="1"/>
              <a:t>tonumber</a:t>
            </a:r>
            <a:endParaRPr lang="en-US" sz="6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95400"/>
            <a:ext cx="9144000" cy="556260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4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5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5400" b="1" dirty="0">
                <a:latin typeface="Courier New" panose="02070309020205020404" pitchFamily="49" charset="0"/>
                <a:cs typeface="Courier New" panose="02070309020205020404" pitchFamily="49" charset="0"/>
              </a:rPr>
              <a:t>n = </a:t>
            </a:r>
            <a:r>
              <a:rPr lang="en-US" sz="5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tonumber</a:t>
            </a:r>
            <a:r>
              <a:rPr lang="en-US" sz="5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(“12.5”);</a:t>
            </a:r>
            <a:r>
              <a:rPr lang="en-US" sz="4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>
              <a:buNone/>
            </a:pPr>
            <a:endParaRPr lang="en-US" sz="4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933534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/>
          <a:p>
            <a:r>
              <a:rPr lang="en-US" sz="6600" b="1" dirty="0" err="1"/>
              <a:t>savesetting</a:t>
            </a:r>
            <a:endParaRPr lang="en-US" sz="6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95400"/>
            <a:ext cx="9144000" cy="556260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4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4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3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savesetting</a:t>
            </a: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en-US" sz="3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InterviewerName</a:t>
            </a: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”, </a:t>
            </a:r>
          </a:p>
          <a:p>
            <a:pPr marL="0" indent="0">
              <a:buNone/>
            </a:pP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  INTERVIEWER_NAME));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>
              <a:buNone/>
            </a:pPr>
            <a:endParaRPr lang="en-US" sz="4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706597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/>
          <a:p>
            <a:r>
              <a:rPr lang="en-US" sz="6600" b="1" dirty="0" err="1"/>
              <a:t>loadsetting</a:t>
            </a:r>
            <a:endParaRPr lang="en-US" sz="6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95400"/>
            <a:ext cx="9144000" cy="556260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4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4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3600" b="1">
                <a:latin typeface="Courier New" panose="02070309020205020404" pitchFamily="49" charset="0"/>
                <a:cs typeface="Courier New" panose="02070309020205020404" pitchFamily="49" charset="0"/>
              </a:rPr>
              <a:t>string name </a:t>
            </a: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3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loadsetting</a:t>
            </a: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</a:p>
          <a:p>
            <a:pPr marL="0" indent="0">
              <a:buNone/>
            </a:pP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	“</a:t>
            </a:r>
            <a:r>
              <a:rPr lang="en-US" sz="3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InterviewerName</a:t>
            </a: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”);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>
              <a:buNone/>
            </a:pPr>
            <a:endParaRPr lang="en-US" sz="4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091438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/>
          <a:p>
            <a:r>
              <a:rPr lang="en-US" sz="6600" b="1" dirty="0" err="1"/>
              <a:t>syncconnect</a:t>
            </a:r>
            <a:endParaRPr lang="en-US" sz="6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76200" y="1295400"/>
            <a:ext cx="9144000" cy="556260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5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4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synconnect</a:t>
            </a:r>
            <a:r>
              <a:rPr lang="en-US" sz="4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3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CSWeb</a:t>
            </a: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	“https://www.server.com”);</a:t>
            </a:r>
          </a:p>
          <a:p>
            <a:pPr marL="0" indent="0">
              <a:buNone/>
            </a:pPr>
            <a:endParaRPr lang="en-US" sz="3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3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synconnect</a:t>
            </a: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(Bluetooth);</a:t>
            </a:r>
          </a:p>
          <a:p>
            <a:pPr marL="0" indent="0">
              <a:buNone/>
            </a:pPr>
            <a:endParaRPr lang="en-US" sz="4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792927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/>
          <a:p>
            <a:r>
              <a:rPr lang="en-US" sz="6600" b="1" dirty="0" err="1"/>
              <a:t>syncdata</a:t>
            </a:r>
            <a:endParaRPr lang="en-US" sz="6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95400"/>
            <a:ext cx="9144000" cy="556260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4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4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4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syncdata</a:t>
            </a:r>
            <a:r>
              <a:rPr lang="en-US" sz="4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(PUT, MYDICT);</a:t>
            </a:r>
            <a:r>
              <a:rPr lang="en-US" sz="4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>
              <a:buNone/>
            </a:pPr>
            <a:endParaRPr lang="en-US" sz="4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985904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/>
          <a:p>
            <a:r>
              <a:rPr lang="en-US" sz="6600" b="1" dirty="0" err="1"/>
              <a:t>syncfile</a:t>
            </a:r>
            <a:endParaRPr lang="en-US" sz="6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95400"/>
            <a:ext cx="9144000" cy="556260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4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syncfile</a:t>
            </a:r>
            <a:r>
              <a:rPr lang="en-US" sz="4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(PUT, “/</a:t>
            </a:r>
            <a:r>
              <a:rPr lang="en-US" sz="4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localpath</a:t>
            </a:r>
            <a:r>
              <a:rPr lang="en-US" sz="4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/file.txt”,</a:t>
            </a:r>
          </a:p>
          <a:p>
            <a:pPr marL="0" indent="0">
              <a:buNone/>
            </a:pPr>
            <a:r>
              <a:rPr lang="en-US" sz="40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sz="4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serverpath</a:t>
            </a:r>
            <a:r>
              <a:rPr lang="en-US" sz="4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/”);</a:t>
            </a:r>
          </a:p>
          <a:p>
            <a:pPr marL="0" indent="0">
              <a:buNone/>
            </a:pPr>
            <a:endParaRPr lang="en-US" sz="3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3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syncfile</a:t>
            </a: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(GET, “/</a:t>
            </a:r>
            <a:r>
              <a:rPr lang="en-US" sz="3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serverpath</a:t>
            </a: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/file.txt”,</a:t>
            </a:r>
          </a:p>
          <a:p>
            <a:pPr marL="0" indent="0">
              <a:buNone/>
            </a:pP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sz="3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serverpath</a:t>
            </a: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/”);</a:t>
            </a:r>
          </a:p>
          <a:p>
            <a:pPr marL="0" indent="0">
              <a:buNone/>
            </a:pP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449320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/>
          <a:p>
            <a:r>
              <a:rPr lang="en-US" sz="6600" b="1" dirty="0" err="1"/>
              <a:t>syncdisconnect</a:t>
            </a:r>
            <a:endParaRPr lang="en-US" sz="6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95400"/>
            <a:ext cx="9144000" cy="556260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4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4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4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syncdisconnect</a:t>
            </a:r>
            <a:r>
              <a:rPr lang="en-US" sz="4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r>
              <a:rPr lang="en-US" sz="4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>
              <a:buNone/>
            </a:pPr>
            <a:endParaRPr lang="en-US" sz="4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830231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/>
          <a:p>
            <a:r>
              <a:rPr lang="en-US" sz="6600" b="1" dirty="0" err="1"/>
              <a:t>syncserver</a:t>
            </a:r>
            <a:r>
              <a:rPr lang="en-US" sz="6600" b="1" dirty="0"/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95400"/>
            <a:ext cx="9144000" cy="556260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4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4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syncserver</a:t>
            </a:r>
            <a:r>
              <a:rPr lang="en-US" sz="4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(Bluetooth,</a:t>
            </a:r>
          </a:p>
          <a:p>
            <a:pPr marL="0" indent="0">
              <a:buNone/>
            </a:pPr>
            <a:r>
              <a:rPr lang="en-US" sz="4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“/path/to/root”);</a:t>
            </a: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9436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/>
          <a:p>
            <a:r>
              <a:rPr lang="en-US" sz="6600" b="1" dirty="0"/>
              <a:t>logical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95400"/>
            <a:ext cx="9144000" cy="5562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and </a:t>
            </a:r>
            <a:r>
              <a:rPr lang="en-US" sz="4400" dirty="0">
                <a:latin typeface="Courier New" panose="02070309020205020404" pitchFamily="49" charset="0"/>
                <a:cs typeface="Courier New" panose="02070309020205020404" pitchFamily="49" charset="0"/>
              </a:rPr>
              <a:t>(both true)</a:t>
            </a:r>
          </a:p>
          <a:p>
            <a:pPr marL="0" indent="0">
              <a:buNone/>
            </a:pPr>
            <a:endParaRPr lang="en-US" sz="4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4400" b="1" dirty="0">
                <a:latin typeface="Courier New" panose="02070309020205020404" pitchFamily="49" charset="0"/>
                <a:cs typeface="Courier New" panose="02070309020205020404" pitchFamily="49" charset="0"/>
              </a:rPr>
              <a:t>or </a:t>
            </a:r>
            <a:r>
              <a:rPr lang="en-US" sz="4400" dirty="0">
                <a:latin typeface="Courier New" panose="02070309020205020404" pitchFamily="49" charset="0"/>
                <a:cs typeface="Courier New" panose="02070309020205020404" pitchFamily="49" charset="0"/>
              </a:rPr>
              <a:t>(either true)</a:t>
            </a:r>
          </a:p>
          <a:p>
            <a:pPr marL="0" indent="0">
              <a:buNone/>
            </a:pPr>
            <a:endParaRPr lang="en-US" sz="4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4400" b="1" dirty="0">
                <a:latin typeface="Courier New" panose="02070309020205020404" pitchFamily="49" charset="0"/>
                <a:cs typeface="Courier New" panose="02070309020205020404" pitchFamily="49" charset="0"/>
              </a:rPr>
              <a:t>not </a:t>
            </a:r>
            <a:r>
              <a:rPr lang="en-US" sz="4400" dirty="0">
                <a:latin typeface="Courier New" panose="02070309020205020404" pitchFamily="49" charset="0"/>
                <a:cs typeface="Courier New" panose="02070309020205020404" pitchFamily="49" charset="0"/>
              </a:rPr>
              <a:t>(not true-&gt;false, </a:t>
            </a:r>
          </a:p>
          <a:p>
            <a:pPr marL="0" indent="0">
              <a:buNone/>
            </a:pPr>
            <a:r>
              <a:rPr lang="en-US" sz="4400" dirty="0">
                <a:latin typeface="Courier New" panose="02070309020205020404" pitchFamily="49" charset="0"/>
                <a:cs typeface="Courier New" panose="02070309020205020404" pitchFamily="49" charset="0"/>
              </a:rPr>
              <a:t>     not false-&gt;true)</a:t>
            </a:r>
          </a:p>
          <a:p>
            <a:pPr marL="0" indent="0">
              <a:buNone/>
            </a:pPr>
            <a:endParaRPr lang="en-US" sz="4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7652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/>
          <a:p>
            <a:r>
              <a:rPr lang="en-US" sz="6600" b="1" dirty="0" err="1"/>
              <a:t>curocc</a:t>
            </a:r>
            <a:endParaRPr lang="en-US" sz="6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95400"/>
            <a:ext cx="9144000" cy="556260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4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5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curocc</a:t>
            </a:r>
            <a:r>
              <a:rPr lang="en-US" sz="5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3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3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5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curocc</a:t>
            </a:r>
            <a:r>
              <a:rPr lang="en-US" sz="5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(ADULTS000);</a:t>
            </a:r>
          </a:p>
          <a:p>
            <a:pPr marL="0" indent="0">
              <a:buNone/>
            </a:pPr>
            <a:endParaRPr lang="en-US" sz="5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4239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/>
          <a:p>
            <a:r>
              <a:rPr lang="en-US" sz="6600" b="1" dirty="0" err="1"/>
              <a:t>noinput</a:t>
            </a:r>
            <a:endParaRPr lang="en-US" sz="6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95400"/>
            <a:ext cx="9144000" cy="556260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3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noinput</a:t>
            </a:r>
            <a:r>
              <a:rPr lang="en-US" sz="1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6750547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503</TotalTime>
  <Words>1011</Words>
  <Application>Microsoft Office PowerPoint</Application>
  <PresentationFormat>On-screen Show (4:3)</PresentationFormat>
  <Paragraphs>373</Paragraphs>
  <Slides>69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73" baseType="lpstr">
      <vt:lpstr>Arial</vt:lpstr>
      <vt:lpstr>Calibri</vt:lpstr>
      <vt:lpstr>Courier New</vt:lpstr>
      <vt:lpstr>Office Theme</vt:lpstr>
      <vt:lpstr>CSPro Syntax Wall Cards</vt:lpstr>
      <vt:lpstr>skip</vt:lpstr>
      <vt:lpstr>if then else</vt:lpstr>
      <vt:lpstr>comparison</vt:lpstr>
      <vt:lpstr>comments</vt:lpstr>
      <vt:lpstr>ask if</vt:lpstr>
      <vt:lpstr>logical operators</vt:lpstr>
      <vt:lpstr>curocc</vt:lpstr>
      <vt:lpstr>noinput</vt:lpstr>
      <vt:lpstr>endgroup</vt:lpstr>
      <vt:lpstr>endlevel</vt:lpstr>
      <vt:lpstr>pos</vt:lpstr>
      <vt:lpstr>errmsg</vt:lpstr>
      <vt:lpstr>reenter</vt:lpstr>
      <vt:lpstr>strip</vt:lpstr>
      <vt:lpstr>getlabel</vt:lpstr>
      <vt:lpstr>errmsg with select</vt:lpstr>
      <vt:lpstr>warning</vt:lpstr>
      <vt:lpstr>Arithmetic</vt:lpstr>
      <vt:lpstr>datediff</vt:lpstr>
      <vt:lpstr>variables</vt:lpstr>
      <vt:lpstr>Subscripts</vt:lpstr>
      <vt:lpstr>special values</vt:lpstr>
      <vt:lpstr>totocc</vt:lpstr>
      <vt:lpstr>setocclabel</vt:lpstr>
      <vt:lpstr>do loop</vt:lpstr>
      <vt:lpstr>count</vt:lpstr>
      <vt:lpstr>seek</vt:lpstr>
      <vt:lpstr>tr</vt:lpstr>
      <vt:lpstr>maketext</vt:lpstr>
      <vt:lpstr>setcaselabel</vt:lpstr>
      <vt:lpstr>setvalueset</vt:lpstr>
      <vt:lpstr>array</vt:lpstr>
      <vt:lpstr>length</vt:lpstr>
      <vt:lpstr>getocclabel</vt:lpstr>
      <vt:lpstr>loadcase</vt:lpstr>
      <vt:lpstr>forcase</vt:lpstr>
      <vt:lpstr>user functions</vt:lpstr>
      <vt:lpstr>userbar</vt:lpstr>
      <vt:lpstr>accept</vt:lpstr>
      <vt:lpstr>advance</vt:lpstr>
      <vt:lpstr>move</vt:lpstr>
      <vt:lpstr>showarray</vt:lpstr>
      <vt:lpstr>visualvalue</vt:lpstr>
      <vt:lpstr>systime</vt:lpstr>
      <vt:lpstr>sysdate</vt:lpstr>
      <vt:lpstr>setproperty</vt:lpstr>
      <vt:lpstr>timestamp</vt:lpstr>
      <vt:lpstr>execsystem (Windows)</vt:lpstr>
      <vt:lpstr>execsystem (Android)</vt:lpstr>
      <vt:lpstr>getos</vt:lpstr>
      <vt:lpstr>pathname</vt:lpstr>
      <vt:lpstr>filedelete</vt:lpstr>
      <vt:lpstr>fileexist</vt:lpstr>
      <vt:lpstr>gps</vt:lpstr>
      <vt:lpstr>setfile</vt:lpstr>
      <vt:lpstr>filewrite</vt:lpstr>
      <vt:lpstr>close</vt:lpstr>
      <vt:lpstr>stop</vt:lpstr>
      <vt:lpstr>execpff</vt:lpstr>
      <vt:lpstr>sysparm</vt:lpstr>
      <vt:lpstr>tonumber</vt:lpstr>
      <vt:lpstr>savesetting</vt:lpstr>
      <vt:lpstr>loadsetting</vt:lpstr>
      <vt:lpstr>syncconnect</vt:lpstr>
      <vt:lpstr>syncdata</vt:lpstr>
      <vt:lpstr>syncfile</vt:lpstr>
      <vt:lpstr>syncdisconnect</vt:lpstr>
      <vt:lpstr>syncserver()</vt:lpstr>
    </vt:vector>
  </TitlesOfParts>
  <Company>U.S. Department of Commerce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CSPro Syntax Wall Cards</dc:title>
  <dc:creator>Joshua E Handley</dc:creator>
  <cp:lastModifiedBy>Josh Handley</cp:lastModifiedBy>
  <cp:revision>128</cp:revision>
  <cp:lastPrinted>2015-04-30T20:11:05Z</cp:lastPrinted>
  <dcterms:created xsi:type="dcterms:W3CDTF">2015-04-30T20:05:34Z</dcterms:created>
  <dcterms:modified xsi:type="dcterms:W3CDTF">2017-11-30T16:05:21Z</dcterms:modified>
</cp:coreProperties>
</file>