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Roboto Medium" panose="02000000000000000000" pitchFamily="2" charset="0"/>
      <p:regular r:id="rId38"/>
      <p:italic r:id="rId39"/>
    </p:embeddedFont>
    <p:embeddedFont>
      <p:font typeface="Roboto Light" panose="02000000000000000000" pitchFamily="2" charset="0"/>
      <p:regular r:id="rId40"/>
      <p:italic r:id="rId41"/>
    </p:embeddedFont>
    <p:embeddedFont>
      <p:font typeface="Roboto Thin" pitchFamily="2" charset="0"/>
      <p:regular r:id="rId42"/>
      <p:italic r:id="rId43"/>
    </p:embeddedFont>
  </p:embeddedFontLst>
  <p:custDataLst>
    <p:tags r:id="rId44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92765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8988931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8988931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656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89889310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89889310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CONTINUOUS/Lifelong: Before, During, After</a:t>
            </a:r>
            <a:endParaRPr sz="18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260538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89889310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89889310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741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89889310b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89889310b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/>
              <a:t>Learning Management </a:t>
            </a:r>
            <a:r>
              <a:rPr lang="en" sz="1800"/>
              <a:t>systems track learners’ training and course feedback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/>
              <a:t>Performance Management</a:t>
            </a:r>
            <a:r>
              <a:rPr lang="en" sz="1800"/>
              <a:t> tracks goals and competencies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/>
              <a:t>Talent Management</a:t>
            </a:r>
            <a:r>
              <a:rPr lang="en" sz="1800"/>
              <a:t> uses person information to fill positions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i="1"/>
              <a:t>*</a:t>
            </a:r>
            <a:r>
              <a:rPr lang="en" sz="1800" b="1" i="1"/>
              <a:t>Learning apps</a:t>
            </a:r>
            <a:r>
              <a:rPr lang="en" sz="1800" i="1"/>
              <a:t> provide training specific feedback for their proprietary courses</a:t>
            </a:r>
            <a:endParaRPr sz="1800" i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HOWEVER this is largely centered around training courses, managed by system administrators, and often data is not updated in a timely manner to get a true picture at any given time.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Talk about different learning and interaction platforms that exist.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Sli.do,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Wooclap,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Top Hat,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Moodle,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Socrative,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Saba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Training evaluations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Competencies dictionaries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017449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89889310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89889310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478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89889310b_5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89889310b_5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628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89889310b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89889310b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976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89889310b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89889310b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832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89f4f2fd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89f4f2fd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718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954ca826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954ca826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242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89889310b_5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89889310b_5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6799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89889310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89889310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0693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89f4f2fd1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89f4f2fd1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191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954ca826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954ca826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2020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b2c24fa3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b2c24fa3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090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954ca826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954ca826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3977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954ca826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954ca826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7555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954ca826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954ca826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3016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89889310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89889310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2586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89889310b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89889310b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Can be used for and training and non-formal learning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Data used for training improvement for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b="1"/>
              <a:t>Individual learners</a:t>
            </a:r>
            <a:r>
              <a:rPr lang="en" sz="1800"/>
              <a:t> - personalized (not specific to course or position)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b="1"/>
              <a:t>Class </a:t>
            </a:r>
            <a:r>
              <a:rPr lang="en" sz="1800"/>
              <a:t>- gauge level of knowledge for progressing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b="1"/>
              <a:t>Instructors </a:t>
            </a:r>
            <a:r>
              <a:rPr lang="en" sz="1800"/>
              <a:t>- adjust to class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b="1"/>
              <a:t>Training Organization</a:t>
            </a:r>
            <a:r>
              <a:rPr lang="en" sz="1800"/>
              <a:t> - measure effectiveness of learning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b="1"/>
              <a:t>Organization at large</a:t>
            </a:r>
            <a:r>
              <a:rPr lang="en" sz="1800"/>
              <a:t>  - talent management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761817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89889310b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89889310b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7475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954ca826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954ca826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801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89889310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89889310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Hundreds of millions of Canadian taxpayer dollars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It’s our duty to spend these dollars responsibly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6754654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954ca826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954ca826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274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89889310b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89889310b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Prototype the interactions with wireframes and testing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visualization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691124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89889310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89889310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200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89889310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89889310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Brining in people with the right skills.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Giving existing people the right skills.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4059584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89889310b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89889310b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They make real-time, evidence based decisions to deploy resources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673853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89889310b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89889310b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But how do you know what training?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 need evidence!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764784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9889310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9889310b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437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89889310b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89889310b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We don’t have a lot right now. 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Surveys, post training certification, “feelings”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Missing the needs analysis, before skills, after skills and impact on the job.</a:t>
            </a:r>
            <a:endParaRPr sz="18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58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 Light"/>
                <a:ea typeface="Roboto Light"/>
                <a:cs typeface="Roboto Light"/>
                <a:sym typeface="Roboto Light"/>
              </a:rPr>
              <a:t>Did it do</a:t>
            </a:r>
            <a:r>
              <a:rPr lang="en" sz="4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8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 thing?</a:t>
            </a:r>
            <a:endParaRPr sz="48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7305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Thin"/>
                <a:ea typeface="Roboto Thin"/>
                <a:cs typeface="Roboto Thin"/>
                <a:sym typeface="Roboto Thin"/>
              </a:rPr>
              <a:t>Measuring training impact in the Government</a:t>
            </a:r>
            <a:endParaRPr sz="2400"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311700" y="1891050"/>
            <a:ext cx="8510100" cy="13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We want to capture </a:t>
            </a:r>
            <a:r>
              <a:rPr lang="en" sz="3600">
                <a:solidFill>
                  <a:srgbClr val="3C78D8"/>
                </a:solidFill>
                <a:latin typeface="Roboto Medium"/>
                <a:ea typeface="Roboto Medium"/>
                <a:cs typeface="Roboto Medium"/>
                <a:sym typeface="Roboto Medium"/>
              </a:rPr>
              <a:t>a complete picture</a:t>
            </a: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 of the learner’s experience.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22"/>
          <p:cNvSpPr txBox="1"/>
          <p:nvPr/>
        </p:nvSpPr>
        <p:spPr>
          <a:xfrm>
            <a:off x="7706950" y="4477425"/>
            <a:ext cx="12552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Our idea</a:t>
            </a:r>
            <a:endParaRPr>
              <a:solidFill>
                <a:srgbClr val="3C7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ctrTitle"/>
          </p:nvPr>
        </p:nvSpPr>
        <p:spPr>
          <a:xfrm>
            <a:off x="316950" y="2122200"/>
            <a:ext cx="8510100" cy="8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Obviously, there’s an app for that.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23"/>
          <p:cNvSpPr txBox="1"/>
          <p:nvPr/>
        </p:nvSpPr>
        <p:spPr>
          <a:xfrm>
            <a:off x="7706950" y="4477425"/>
            <a:ext cx="12552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Our idea</a:t>
            </a:r>
            <a:endParaRPr>
              <a:solidFill>
                <a:srgbClr val="3C7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ctrTitle"/>
          </p:nvPr>
        </p:nvSpPr>
        <p:spPr>
          <a:xfrm>
            <a:off x="311700" y="1891050"/>
            <a:ext cx="8510100" cy="13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3C78D8"/>
                </a:solidFill>
                <a:latin typeface="Roboto Medium"/>
                <a:ea typeface="Roboto Medium"/>
                <a:cs typeface="Roboto Medium"/>
                <a:sym typeface="Roboto Medium"/>
              </a:rPr>
              <a:t>False</a:t>
            </a:r>
            <a:endParaRPr sz="3000">
              <a:solidFill>
                <a:srgbClr val="3C7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7706950" y="4477425"/>
            <a:ext cx="12552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Our idea</a:t>
            </a:r>
            <a:endParaRPr>
              <a:solidFill>
                <a:srgbClr val="3C7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ctrTitle"/>
          </p:nvPr>
        </p:nvSpPr>
        <p:spPr>
          <a:xfrm>
            <a:off x="316950" y="1909500"/>
            <a:ext cx="8510100" cy="13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Our team goal is to </a:t>
            </a:r>
            <a:r>
              <a:rPr lang="en" sz="3600">
                <a:solidFill>
                  <a:srgbClr val="3C78D8"/>
                </a:solidFill>
                <a:latin typeface="Roboto Medium"/>
                <a:ea typeface="Roboto Medium"/>
                <a:cs typeface="Roboto Medium"/>
                <a:sym typeface="Roboto Medium"/>
              </a:rPr>
              <a:t>analyse existing data</a:t>
            </a: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 and </a:t>
            </a:r>
            <a:r>
              <a:rPr lang="en" sz="3600">
                <a:solidFill>
                  <a:srgbClr val="3C78D8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prototype an app</a:t>
            </a: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 to collect more.</a:t>
            </a:r>
            <a:endParaRPr sz="3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/>
        </p:nvSpPr>
        <p:spPr>
          <a:xfrm>
            <a:off x="7706950" y="4477425"/>
            <a:ext cx="12552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Our idea</a:t>
            </a:r>
            <a:endParaRPr>
              <a:solidFill>
                <a:srgbClr val="3C7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905350" y="1222475"/>
            <a:ext cx="7492500" cy="24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en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Before, during and after training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en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Frequent feedback and help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en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Measure comprehension, sentiment and job tasks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en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Integrated with training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en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Lifelong learning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7706950" y="4477425"/>
            <a:ext cx="12552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Our idea</a:t>
            </a:r>
            <a:endParaRPr>
              <a:solidFill>
                <a:srgbClr val="3C7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ctrTitle"/>
          </p:nvPr>
        </p:nvSpPr>
        <p:spPr>
          <a:xfrm>
            <a:off x="311700" y="1891050"/>
            <a:ext cx="8510100" cy="13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6AA84F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 journey</a:t>
            </a:r>
            <a:endParaRPr sz="3000">
              <a:solidFill>
                <a:srgbClr val="6AA84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ctrTitle"/>
          </p:nvPr>
        </p:nvSpPr>
        <p:spPr>
          <a:xfrm>
            <a:off x="2310675" y="1413225"/>
            <a:ext cx="5595300" cy="27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Roboto Light"/>
                <a:ea typeface="Roboto Light"/>
                <a:cs typeface="Roboto Light"/>
                <a:sym typeface="Roboto Light"/>
              </a:rPr>
              <a:t>Define evaluation framework</a:t>
            </a:r>
            <a:endParaRPr sz="24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Roboto Light"/>
                <a:ea typeface="Roboto Light"/>
                <a:cs typeface="Roboto Light"/>
                <a:sym typeface="Roboto Light"/>
              </a:rPr>
              <a:t>Analyse DND training data</a:t>
            </a:r>
            <a:endParaRPr sz="24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Roboto Light"/>
                <a:ea typeface="Roboto Light"/>
                <a:cs typeface="Roboto Light"/>
                <a:sym typeface="Roboto Light"/>
              </a:rPr>
              <a:t>Prototype application</a:t>
            </a:r>
            <a:endParaRPr sz="24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Roboto Light"/>
                <a:ea typeface="Roboto Light"/>
                <a:cs typeface="Roboto Light"/>
                <a:sym typeface="Roboto Light"/>
              </a:rPr>
              <a:t>User research</a:t>
            </a:r>
            <a:endParaRPr sz="24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45" name="Google Shape;145;p28"/>
          <p:cNvGrpSpPr/>
          <p:nvPr/>
        </p:nvGrpSpPr>
        <p:grpSpPr>
          <a:xfrm>
            <a:off x="1973111" y="2067992"/>
            <a:ext cx="277800" cy="277800"/>
            <a:chOff x="1399238" y="2618731"/>
            <a:chExt cx="277800" cy="277800"/>
          </a:xfrm>
        </p:grpSpPr>
        <p:sp>
          <p:nvSpPr>
            <p:cNvPr id="146" name="Google Shape;146;p28"/>
            <p:cNvSpPr/>
            <p:nvPr/>
          </p:nvSpPr>
          <p:spPr>
            <a:xfrm>
              <a:off x="1399238" y="2618731"/>
              <a:ext cx="277800" cy="277800"/>
            </a:xfrm>
            <a:prstGeom prst="ellipse">
              <a:avLst/>
            </a:prstGeom>
            <a:noFill/>
            <a:ln w="1905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" name="Google Shape;147;p28"/>
            <p:cNvGrpSpPr/>
            <p:nvPr/>
          </p:nvGrpSpPr>
          <p:grpSpPr>
            <a:xfrm>
              <a:off x="1440949" y="2683972"/>
              <a:ext cx="184880" cy="147291"/>
              <a:chOff x="1334069" y="957600"/>
              <a:chExt cx="417431" cy="332712"/>
            </a:xfrm>
          </p:grpSpPr>
          <p:sp>
            <p:nvSpPr>
              <p:cNvPr id="148" name="Google Shape;148;p28"/>
              <p:cNvSpPr/>
              <p:nvPr/>
            </p:nvSpPr>
            <p:spPr>
              <a:xfrm rot="-2700000">
                <a:off x="1399799" y="1076725"/>
                <a:ext cx="77640" cy="218072"/>
              </a:xfrm>
              <a:prstGeom prst="rect">
                <a:avLst/>
              </a:prstGeom>
              <a:solidFill>
                <a:srgbClr val="87C6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8"/>
              <p:cNvSpPr/>
              <p:nvPr/>
            </p:nvSpPr>
            <p:spPr>
              <a:xfrm rot="-8259999">
                <a:off x="1555994" y="934003"/>
                <a:ext cx="77512" cy="379893"/>
              </a:xfrm>
              <a:prstGeom prst="rect">
                <a:avLst/>
              </a:prstGeom>
              <a:solidFill>
                <a:srgbClr val="87C6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" name="Google Shape;150;p28"/>
          <p:cNvGrpSpPr/>
          <p:nvPr/>
        </p:nvGrpSpPr>
        <p:grpSpPr>
          <a:xfrm>
            <a:off x="1973099" y="2631293"/>
            <a:ext cx="277800" cy="277800"/>
            <a:chOff x="1658474" y="2927232"/>
            <a:chExt cx="277800" cy="277800"/>
          </a:xfrm>
        </p:grpSpPr>
        <p:sp>
          <p:nvSpPr>
            <p:cNvPr id="151" name="Google Shape;151;p28"/>
            <p:cNvSpPr/>
            <p:nvPr/>
          </p:nvSpPr>
          <p:spPr>
            <a:xfrm>
              <a:off x="1705124" y="2976088"/>
              <a:ext cx="181500" cy="181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1668949" y="2939300"/>
              <a:ext cx="128700" cy="128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1658474" y="2927232"/>
              <a:ext cx="277800" cy="277800"/>
            </a:xfrm>
            <a:prstGeom prst="ellipse">
              <a:avLst/>
            </a:prstGeom>
            <a:noFill/>
            <a:ln w="19050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28"/>
          <p:cNvGrpSpPr/>
          <p:nvPr/>
        </p:nvGrpSpPr>
        <p:grpSpPr>
          <a:xfrm>
            <a:off x="1973111" y="1525067"/>
            <a:ext cx="277800" cy="277800"/>
            <a:chOff x="1399238" y="2618731"/>
            <a:chExt cx="277800" cy="277800"/>
          </a:xfrm>
        </p:grpSpPr>
        <p:sp>
          <p:nvSpPr>
            <p:cNvPr id="155" name="Google Shape;155;p28"/>
            <p:cNvSpPr/>
            <p:nvPr/>
          </p:nvSpPr>
          <p:spPr>
            <a:xfrm>
              <a:off x="1399238" y="2618731"/>
              <a:ext cx="277800" cy="277800"/>
            </a:xfrm>
            <a:prstGeom prst="ellipse">
              <a:avLst/>
            </a:prstGeom>
            <a:noFill/>
            <a:ln w="1905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28"/>
            <p:cNvGrpSpPr/>
            <p:nvPr/>
          </p:nvGrpSpPr>
          <p:grpSpPr>
            <a:xfrm>
              <a:off x="1440949" y="2683972"/>
              <a:ext cx="184880" cy="147291"/>
              <a:chOff x="1334069" y="957600"/>
              <a:chExt cx="417431" cy="332712"/>
            </a:xfrm>
          </p:grpSpPr>
          <p:sp>
            <p:nvSpPr>
              <p:cNvPr id="157" name="Google Shape;157;p28"/>
              <p:cNvSpPr/>
              <p:nvPr/>
            </p:nvSpPr>
            <p:spPr>
              <a:xfrm rot="-2700000">
                <a:off x="1399799" y="1076725"/>
                <a:ext cx="77640" cy="218072"/>
              </a:xfrm>
              <a:prstGeom prst="rect">
                <a:avLst/>
              </a:prstGeom>
              <a:solidFill>
                <a:srgbClr val="87C6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8"/>
              <p:cNvSpPr/>
              <p:nvPr/>
            </p:nvSpPr>
            <p:spPr>
              <a:xfrm rot="-8259999">
                <a:off x="1555994" y="934003"/>
                <a:ext cx="77512" cy="379893"/>
              </a:xfrm>
              <a:prstGeom prst="rect">
                <a:avLst/>
              </a:prstGeom>
              <a:solidFill>
                <a:srgbClr val="87C6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9" name="Google Shape;159;p28"/>
          <p:cNvSpPr txBox="1"/>
          <p:nvPr/>
        </p:nvSpPr>
        <p:spPr>
          <a:xfrm>
            <a:off x="7706950" y="4477425"/>
            <a:ext cx="12552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 Light"/>
                <a:ea typeface="Roboto Light"/>
                <a:cs typeface="Roboto Light"/>
                <a:sym typeface="Roboto Light"/>
              </a:rPr>
              <a:t>The journey</a:t>
            </a:r>
            <a:endParaRPr>
              <a:solidFill>
                <a:srgbClr val="6AA84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60" name="Google Shape;160;p28"/>
          <p:cNvGrpSpPr/>
          <p:nvPr/>
        </p:nvGrpSpPr>
        <p:grpSpPr>
          <a:xfrm>
            <a:off x="1973099" y="3169768"/>
            <a:ext cx="277800" cy="277800"/>
            <a:chOff x="1658474" y="2927232"/>
            <a:chExt cx="277800" cy="277800"/>
          </a:xfrm>
        </p:grpSpPr>
        <p:sp>
          <p:nvSpPr>
            <p:cNvPr id="161" name="Google Shape;161;p28"/>
            <p:cNvSpPr/>
            <p:nvPr/>
          </p:nvSpPr>
          <p:spPr>
            <a:xfrm>
              <a:off x="1705124" y="2976088"/>
              <a:ext cx="181500" cy="181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1668949" y="2939300"/>
              <a:ext cx="128700" cy="128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1658474" y="2927232"/>
              <a:ext cx="277800" cy="277800"/>
            </a:xfrm>
            <a:prstGeom prst="ellipse">
              <a:avLst/>
            </a:prstGeom>
            <a:noFill/>
            <a:ln w="19050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ctrTitle"/>
          </p:nvPr>
        </p:nvSpPr>
        <p:spPr>
          <a:xfrm>
            <a:off x="311700" y="1891050"/>
            <a:ext cx="8510100" cy="13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Our framework</a:t>
            </a:r>
            <a:endParaRPr sz="30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7706950" y="4477425"/>
            <a:ext cx="12552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 Light"/>
                <a:ea typeface="Roboto Light"/>
                <a:cs typeface="Roboto Light"/>
                <a:sym typeface="Roboto Light"/>
              </a:rPr>
              <a:t>The journey</a:t>
            </a:r>
            <a:endParaRPr>
              <a:solidFill>
                <a:srgbClr val="6AA84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701075" y="1284600"/>
            <a:ext cx="5337300" cy="25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en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 definition of data literacy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en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Three defined user types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en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Competencies &amp; proficiency levels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en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Foundations in education research</a:t>
            </a:r>
            <a:endParaRPr sz="2400"/>
          </a:p>
        </p:txBody>
      </p:sp>
      <p:sp>
        <p:nvSpPr>
          <p:cNvPr id="175" name="Google Shape;175;p30"/>
          <p:cNvSpPr txBox="1"/>
          <p:nvPr/>
        </p:nvSpPr>
        <p:spPr>
          <a:xfrm>
            <a:off x="7706950" y="4477425"/>
            <a:ext cx="12552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 Light"/>
                <a:ea typeface="Roboto Light"/>
                <a:cs typeface="Roboto Light"/>
                <a:sym typeface="Roboto Light"/>
              </a:rPr>
              <a:t>The journey</a:t>
            </a:r>
            <a:endParaRPr>
              <a:solidFill>
                <a:srgbClr val="6AA84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0125" y="1369475"/>
            <a:ext cx="1542451" cy="218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Evaluation interactions are...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752700" y="1704925"/>
            <a:ext cx="507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 Light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Anchored in principles of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adult learning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b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</a:br>
            <a:endParaRPr>
              <a:solidFill>
                <a:srgbClr val="222222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 Light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Use a systems approach to design a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goal-based evaluation model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/>
            </a:r>
            <a:b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</a:br>
            <a:endParaRPr>
              <a:solidFill>
                <a:srgbClr val="222222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 Light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Measured against a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competency dictionary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 to gauge proficiency level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3" name="Google Shape;183;p31"/>
          <p:cNvSpPr/>
          <p:nvPr/>
        </p:nvSpPr>
        <p:spPr>
          <a:xfrm>
            <a:off x="409575" y="1343025"/>
            <a:ext cx="3529800" cy="30003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1"/>
          <p:cNvSpPr/>
          <p:nvPr/>
        </p:nvSpPr>
        <p:spPr>
          <a:xfrm>
            <a:off x="816900" y="1343850"/>
            <a:ext cx="2709600" cy="2303400"/>
          </a:xfrm>
          <a:prstGeom prst="triangle">
            <a:avLst>
              <a:gd name="adj" fmla="val 5000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1"/>
          <p:cNvSpPr/>
          <p:nvPr/>
        </p:nvSpPr>
        <p:spPr>
          <a:xfrm>
            <a:off x="1258350" y="1333500"/>
            <a:ext cx="1826700" cy="1552500"/>
          </a:xfrm>
          <a:prstGeom prst="triangle">
            <a:avLst>
              <a:gd name="adj" fmla="val 50000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1"/>
          <p:cNvSpPr/>
          <p:nvPr/>
        </p:nvSpPr>
        <p:spPr>
          <a:xfrm>
            <a:off x="1681650" y="1333500"/>
            <a:ext cx="980100" cy="832800"/>
          </a:xfrm>
          <a:prstGeom prst="triangle">
            <a:avLst>
              <a:gd name="adj" fmla="val 50000"/>
            </a:avLst>
          </a:prstGeom>
          <a:solidFill>
            <a:srgbClr val="741B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1"/>
          <p:cNvSpPr/>
          <p:nvPr/>
        </p:nvSpPr>
        <p:spPr>
          <a:xfrm>
            <a:off x="914400" y="2847975"/>
            <a:ext cx="2495400" cy="10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1"/>
          <p:cNvSpPr txBox="1"/>
          <p:nvPr/>
        </p:nvSpPr>
        <p:spPr>
          <a:xfrm>
            <a:off x="1410150" y="3786925"/>
            <a:ext cx="15039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Reaction</a:t>
            </a:r>
            <a:endParaRPr sz="12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1410150" y="3108250"/>
            <a:ext cx="15039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Learning</a:t>
            </a:r>
            <a:endParaRPr sz="12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1422525" y="1764113"/>
            <a:ext cx="15039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Results</a:t>
            </a:r>
            <a:endParaRPr sz="12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1410150" y="2326088"/>
            <a:ext cx="15039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Behaviour</a:t>
            </a:r>
            <a:endParaRPr sz="12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2" name="Google Shape;192;p31"/>
          <p:cNvSpPr txBox="1"/>
          <p:nvPr/>
        </p:nvSpPr>
        <p:spPr>
          <a:xfrm>
            <a:off x="1002975" y="4465600"/>
            <a:ext cx="23430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edium"/>
                <a:ea typeface="Roboto Medium"/>
                <a:cs typeface="Roboto Medium"/>
                <a:sym typeface="Roboto Medium"/>
              </a:rPr>
              <a:t>Kirkpatrick Model</a:t>
            </a:r>
            <a:endParaRPr sz="1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3" name="Google Shape;193;p31"/>
          <p:cNvSpPr txBox="1"/>
          <p:nvPr/>
        </p:nvSpPr>
        <p:spPr>
          <a:xfrm>
            <a:off x="7706950" y="4477425"/>
            <a:ext cx="12552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 Light"/>
                <a:ea typeface="Roboto Light"/>
                <a:cs typeface="Roboto Light"/>
                <a:sym typeface="Roboto Light"/>
              </a:rPr>
              <a:t>The journey</a:t>
            </a:r>
            <a:endParaRPr>
              <a:solidFill>
                <a:srgbClr val="6AA84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1891050"/>
            <a:ext cx="8520600" cy="13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The Government does not have a good way to </a:t>
            </a:r>
            <a:r>
              <a:rPr lang="en" sz="3600">
                <a:solidFill>
                  <a:srgbClr val="741B47"/>
                </a:solidFill>
                <a:latin typeface="Roboto Medium"/>
                <a:ea typeface="Roboto Medium"/>
                <a:cs typeface="Roboto Medium"/>
                <a:sym typeface="Roboto Medium"/>
              </a:rPr>
              <a:t>measure training impact.</a:t>
            </a:r>
            <a:endParaRPr sz="3600">
              <a:solidFill>
                <a:srgbClr val="741B4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7326700" y="4477425"/>
            <a:ext cx="16356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  <a:latin typeface="Roboto Light"/>
                <a:ea typeface="Roboto Light"/>
                <a:cs typeface="Roboto Light"/>
                <a:sym typeface="Roboto Light"/>
              </a:rPr>
              <a:t>The problem</a:t>
            </a:r>
            <a:endParaRPr>
              <a:solidFill>
                <a:srgbClr val="741B4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ctrTitle"/>
          </p:nvPr>
        </p:nvSpPr>
        <p:spPr>
          <a:xfrm>
            <a:off x="311700" y="1891050"/>
            <a:ext cx="8510100" cy="13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Data analysis</a:t>
            </a:r>
            <a:endParaRPr sz="30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7706950" y="4477425"/>
            <a:ext cx="12552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 Light"/>
                <a:ea typeface="Roboto Light"/>
                <a:cs typeface="Roboto Light"/>
                <a:sym typeface="Roboto Light"/>
              </a:rPr>
              <a:t>The journey</a:t>
            </a:r>
            <a:endParaRPr>
              <a:solidFill>
                <a:srgbClr val="6AA84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Software use by branch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5" name="Google Shape;205;p33"/>
          <p:cNvSpPr/>
          <p:nvPr/>
        </p:nvSpPr>
        <p:spPr>
          <a:xfrm>
            <a:off x="4272225" y="2578600"/>
            <a:ext cx="724500" cy="57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164150"/>
            <a:ext cx="5772499" cy="381645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3"/>
          <p:cNvSpPr/>
          <p:nvPr/>
        </p:nvSpPr>
        <p:spPr>
          <a:xfrm>
            <a:off x="4996725" y="2120600"/>
            <a:ext cx="1055700" cy="131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208;p33"/>
          <p:cNvGrpSpPr/>
          <p:nvPr/>
        </p:nvGrpSpPr>
        <p:grpSpPr>
          <a:xfrm>
            <a:off x="5309100" y="1783852"/>
            <a:ext cx="3599400" cy="1373438"/>
            <a:chOff x="5251800" y="2476452"/>
            <a:chExt cx="3599400" cy="1373438"/>
          </a:xfrm>
        </p:grpSpPr>
        <p:sp>
          <p:nvSpPr>
            <p:cNvPr id="209" name="Google Shape;209;p33"/>
            <p:cNvSpPr txBox="1"/>
            <p:nvPr/>
          </p:nvSpPr>
          <p:spPr>
            <a:xfrm>
              <a:off x="5251800" y="2482790"/>
              <a:ext cx="1415400" cy="136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latin typeface="Roboto Medium"/>
                  <a:ea typeface="Roboto Medium"/>
                  <a:cs typeface="Roboto Medium"/>
                  <a:sym typeface="Roboto Medium"/>
                </a:rPr>
                <a:t>5,399</a:t>
              </a:r>
              <a:r>
                <a:rPr lang="en" sz="2400" dirty="0"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endParaRPr sz="1800" dirty="0"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latin typeface="Roboto Medium"/>
                  <a:ea typeface="Roboto Medium"/>
                  <a:cs typeface="Roboto Medium"/>
                  <a:sym typeface="Roboto Medium"/>
                </a:rPr>
                <a:t>2,604</a:t>
              </a:r>
              <a:endParaRPr sz="2400" dirty="0"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latin typeface="Roboto Medium"/>
                  <a:ea typeface="Roboto Medium"/>
                  <a:cs typeface="Roboto Medium"/>
                  <a:sym typeface="Roboto Medium"/>
                </a:rPr>
                <a:t>2,130</a:t>
              </a:r>
              <a:r>
                <a:rPr lang="en" sz="2400" dirty="0">
                  <a:latin typeface="Roboto Light"/>
                  <a:ea typeface="Roboto Light"/>
                  <a:cs typeface="Roboto Light"/>
                  <a:sym typeface="Roboto Light"/>
                </a:rPr>
                <a:t>  </a:t>
              </a:r>
              <a:endParaRPr sz="1800" dirty="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0" name="Google Shape;210;p33"/>
            <p:cNvSpPr txBox="1"/>
            <p:nvPr/>
          </p:nvSpPr>
          <p:spPr>
            <a:xfrm>
              <a:off x="6600600" y="2476452"/>
              <a:ext cx="22506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Light"/>
                  <a:ea typeface="Roboto Light"/>
                  <a:cs typeface="Roboto Light"/>
                  <a:sym typeface="Roboto Light"/>
                </a:rPr>
                <a:t>ADM (Material)</a:t>
              </a:r>
              <a:endParaRPr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marL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marL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marL="0" lvl="0" indent="0" algn="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endParaRPr sz="18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211" name="Google Shape;211;p33"/>
          <p:cNvSpPr/>
          <p:nvPr/>
        </p:nvSpPr>
        <p:spPr>
          <a:xfrm>
            <a:off x="413200" y="1020275"/>
            <a:ext cx="3380400" cy="37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3"/>
          <p:cNvSpPr txBox="1"/>
          <p:nvPr/>
        </p:nvSpPr>
        <p:spPr>
          <a:xfrm>
            <a:off x="6662295" y="2186526"/>
            <a:ext cx="22506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ADM (IM)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3" name="Google Shape;213;p33"/>
          <p:cNvSpPr txBox="1"/>
          <p:nvPr/>
        </p:nvSpPr>
        <p:spPr>
          <a:xfrm>
            <a:off x="6662295" y="2618224"/>
            <a:ext cx="22506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ADM (IE)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6662300" y="3285386"/>
            <a:ext cx="2250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Roboto Light"/>
                <a:ea typeface="Roboto Light"/>
                <a:cs typeface="Roboto Light"/>
                <a:sym typeface="Roboto Light"/>
              </a:rPr>
              <a:t>View and refresh</a:t>
            </a:r>
            <a:endParaRPr sz="10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Roboto Light"/>
                <a:ea typeface="Roboto Light"/>
                <a:cs typeface="Roboto Light"/>
                <a:sym typeface="Roboto Light"/>
              </a:rPr>
              <a:t>Create and edit</a:t>
            </a:r>
            <a:endParaRPr sz="10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8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5" name="Google Shape;215;p33"/>
          <p:cNvSpPr/>
          <p:nvPr/>
        </p:nvSpPr>
        <p:spPr>
          <a:xfrm>
            <a:off x="6466026" y="3419028"/>
            <a:ext cx="135000" cy="135000"/>
          </a:xfrm>
          <a:prstGeom prst="rect">
            <a:avLst/>
          </a:prstGeom>
          <a:solidFill>
            <a:srgbClr val="22B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3"/>
          <p:cNvSpPr/>
          <p:nvPr/>
        </p:nvSpPr>
        <p:spPr>
          <a:xfrm>
            <a:off x="6466026" y="3661050"/>
            <a:ext cx="135000" cy="135000"/>
          </a:xfrm>
          <a:prstGeom prst="rect">
            <a:avLst/>
          </a:prstGeom>
          <a:solidFill>
            <a:srgbClr val="FF6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01" y="1221102"/>
            <a:ext cx="5863450" cy="38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Software use by rank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3" name="Google Shape;223;p34"/>
          <p:cNvSpPr/>
          <p:nvPr/>
        </p:nvSpPr>
        <p:spPr>
          <a:xfrm>
            <a:off x="5020825" y="2091000"/>
            <a:ext cx="1208100" cy="130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4"/>
          <p:cNvSpPr/>
          <p:nvPr/>
        </p:nvSpPr>
        <p:spPr>
          <a:xfrm>
            <a:off x="634651" y="1054729"/>
            <a:ext cx="3380400" cy="37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34"/>
          <p:cNvGrpSpPr/>
          <p:nvPr/>
        </p:nvGrpSpPr>
        <p:grpSpPr>
          <a:xfrm>
            <a:off x="5483702" y="2110599"/>
            <a:ext cx="3599394" cy="1367100"/>
            <a:chOff x="5502602" y="2403849"/>
            <a:chExt cx="3599394" cy="1367100"/>
          </a:xfrm>
        </p:grpSpPr>
        <p:sp>
          <p:nvSpPr>
            <p:cNvPr id="226" name="Google Shape;226;p34"/>
            <p:cNvSpPr txBox="1"/>
            <p:nvPr/>
          </p:nvSpPr>
          <p:spPr>
            <a:xfrm>
              <a:off x="6851396" y="2476447"/>
              <a:ext cx="2250600" cy="38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Light"/>
                  <a:ea typeface="Roboto Light"/>
                  <a:cs typeface="Roboto Light"/>
                  <a:sym typeface="Roboto Light"/>
                </a:rPr>
                <a:t>Civilians</a:t>
              </a:r>
              <a:endParaRPr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marL="0" lvl="0" indent="0" algn="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endParaRPr sz="18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7" name="Google Shape;227;p34"/>
            <p:cNvSpPr txBox="1"/>
            <p:nvPr/>
          </p:nvSpPr>
          <p:spPr>
            <a:xfrm>
              <a:off x="6843327" y="2890118"/>
              <a:ext cx="2250600" cy="38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Light"/>
                  <a:ea typeface="Roboto Light"/>
                  <a:cs typeface="Roboto Light"/>
                  <a:sym typeface="Roboto Light"/>
                </a:rPr>
                <a:t>Majors</a:t>
              </a:r>
              <a:endParaRPr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marL="0" lvl="0" indent="0" algn="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endParaRPr sz="18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8" name="Google Shape;228;p34"/>
            <p:cNvSpPr txBox="1"/>
            <p:nvPr/>
          </p:nvSpPr>
          <p:spPr>
            <a:xfrm>
              <a:off x="5502602" y="2403849"/>
              <a:ext cx="1415400" cy="136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latin typeface="Roboto Medium"/>
                  <a:ea typeface="Roboto Medium"/>
                  <a:cs typeface="Roboto Medium"/>
                  <a:sym typeface="Roboto Medium"/>
                </a:rPr>
                <a:t>395,519</a:t>
              </a:r>
              <a:r>
                <a:rPr lang="en" sz="2400" dirty="0"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endParaRPr sz="1800" dirty="0"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latin typeface="Roboto Medium"/>
                  <a:ea typeface="Roboto Medium"/>
                  <a:cs typeface="Roboto Medium"/>
                  <a:sym typeface="Roboto Medium"/>
                </a:rPr>
                <a:t>151,395</a:t>
              </a:r>
              <a:r>
                <a:rPr lang="en" sz="2400" dirty="0">
                  <a:latin typeface="Roboto Light"/>
                  <a:ea typeface="Roboto Light"/>
                  <a:cs typeface="Roboto Light"/>
                  <a:sym typeface="Roboto Light"/>
                </a:rPr>
                <a:t>  </a:t>
              </a:r>
              <a:endParaRPr sz="1800" dirty="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229" name="Google Shape;229;p34"/>
          <p:cNvSpPr txBox="1"/>
          <p:nvPr/>
        </p:nvSpPr>
        <p:spPr>
          <a:xfrm>
            <a:off x="6832500" y="3176561"/>
            <a:ext cx="2250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Roboto Light"/>
                <a:ea typeface="Roboto Light"/>
                <a:cs typeface="Roboto Light"/>
                <a:sym typeface="Roboto Light"/>
              </a:rPr>
              <a:t>View and refresh</a:t>
            </a:r>
            <a:endParaRPr sz="10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Roboto Light"/>
                <a:ea typeface="Roboto Light"/>
                <a:cs typeface="Roboto Light"/>
                <a:sym typeface="Roboto Light"/>
              </a:rPr>
              <a:t>Create and edit</a:t>
            </a:r>
            <a:endParaRPr sz="10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8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0" name="Google Shape;230;p34"/>
          <p:cNvSpPr/>
          <p:nvPr/>
        </p:nvSpPr>
        <p:spPr>
          <a:xfrm>
            <a:off x="6636226" y="3316781"/>
            <a:ext cx="135000" cy="135000"/>
          </a:xfrm>
          <a:prstGeom prst="rect">
            <a:avLst/>
          </a:prstGeom>
          <a:solidFill>
            <a:srgbClr val="22B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4"/>
          <p:cNvSpPr/>
          <p:nvPr/>
        </p:nvSpPr>
        <p:spPr>
          <a:xfrm>
            <a:off x="6636226" y="3552225"/>
            <a:ext cx="135000" cy="135000"/>
          </a:xfrm>
          <a:prstGeom prst="rect">
            <a:avLst/>
          </a:prstGeom>
          <a:solidFill>
            <a:srgbClr val="FF6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35"/>
          <p:cNvGrpSpPr/>
          <p:nvPr/>
        </p:nvGrpSpPr>
        <p:grpSpPr>
          <a:xfrm>
            <a:off x="232550" y="1320575"/>
            <a:ext cx="8729500" cy="3327251"/>
            <a:chOff x="232550" y="1472975"/>
            <a:chExt cx="8729500" cy="3327251"/>
          </a:xfrm>
        </p:grpSpPr>
        <p:pic>
          <p:nvPicPr>
            <p:cNvPr id="237" name="Google Shape;237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2550" y="1525775"/>
              <a:ext cx="4339445" cy="3274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47924" y="1544875"/>
              <a:ext cx="4314125" cy="32553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Google Shape;239;p35"/>
            <p:cNvSpPr/>
            <p:nvPr/>
          </p:nvSpPr>
          <p:spPr>
            <a:xfrm>
              <a:off x="445875" y="1472975"/>
              <a:ext cx="64173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35"/>
          <p:cNvSpPr txBox="1"/>
          <p:nvPr/>
        </p:nvSpPr>
        <p:spPr>
          <a:xfrm>
            <a:off x="1401325" y="1065200"/>
            <a:ext cx="21597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Average reports created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1" name="Google Shape;241;p35"/>
          <p:cNvSpPr txBox="1"/>
          <p:nvPr/>
        </p:nvSpPr>
        <p:spPr>
          <a:xfrm>
            <a:off x="5934002" y="1065200"/>
            <a:ext cx="21597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Average reports viewed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2" name="Google Shape;24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Branch activity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(after training)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82" y="1382963"/>
            <a:ext cx="4315968" cy="3255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007" y="1392513"/>
            <a:ext cx="4315968" cy="325526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6"/>
          <p:cNvSpPr/>
          <p:nvPr/>
        </p:nvSpPr>
        <p:spPr>
          <a:xfrm>
            <a:off x="445875" y="1320575"/>
            <a:ext cx="64173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6"/>
          <p:cNvSpPr txBox="1"/>
          <p:nvPr/>
        </p:nvSpPr>
        <p:spPr>
          <a:xfrm>
            <a:off x="1401325" y="1065200"/>
            <a:ext cx="21597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Average reports created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1" name="Google Shape;251;p36"/>
          <p:cNvSpPr txBox="1"/>
          <p:nvPr/>
        </p:nvSpPr>
        <p:spPr>
          <a:xfrm>
            <a:off x="5934002" y="1065200"/>
            <a:ext cx="21597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Average reports viewed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2" name="Google Shape;25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Rank activity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(after training)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400" y="1379414"/>
            <a:ext cx="4240974" cy="3198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401" y="1360677"/>
            <a:ext cx="4523151" cy="3411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7"/>
          <p:cNvSpPr/>
          <p:nvPr/>
        </p:nvSpPr>
        <p:spPr>
          <a:xfrm>
            <a:off x="374225" y="1304652"/>
            <a:ext cx="64890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7"/>
          <p:cNvSpPr txBox="1"/>
          <p:nvPr/>
        </p:nvSpPr>
        <p:spPr>
          <a:xfrm>
            <a:off x="1835713" y="1065200"/>
            <a:ext cx="11385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By branch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1" name="Google Shape;261;p37"/>
          <p:cNvSpPr txBox="1"/>
          <p:nvPr/>
        </p:nvSpPr>
        <p:spPr>
          <a:xfrm>
            <a:off x="6634676" y="1065200"/>
            <a:ext cx="92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By rank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2" name="Google Shape;26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Days since last use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(after training)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>
            <a:spLocks noGrp="1"/>
          </p:cNvSpPr>
          <p:nvPr>
            <p:ph type="ctrTitle"/>
          </p:nvPr>
        </p:nvSpPr>
        <p:spPr>
          <a:xfrm>
            <a:off x="311700" y="1891050"/>
            <a:ext cx="8510100" cy="13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Roboto Medium"/>
                <a:ea typeface="Roboto Medium"/>
                <a:cs typeface="Roboto Medium"/>
                <a:sym typeface="Roboto Medium"/>
              </a:rPr>
              <a:t>The app </a:t>
            </a:r>
            <a:r>
              <a:rPr lang="en" sz="7200">
                <a:latin typeface="Roboto Thin"/>
                <a:ea typeface="Roboto Thin"/>
                <a:cs typeface="Roboto Thin"/>
                <a:sym typeface="Roboto Thin"/>
              </a:rPr>
              <a:t>(for that)</a:t>
            </a:r>
            <a:endParaRPr sz="3000"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268" name="Google Shape;268;p38"/>
          <p:cNvSpPr txBox="1"/>
          <p:nvPr/>
        </p:nvSpPr>
        <p:spPr>
          <a:xfrm>
            <a:off x="7706950" y="4477425"/>
            <a:ext cx="12552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 Light"/>
                <a:ea typeface="Roboto Light"/>
                <a:cs typeface="Roboto Light"/>
                <a:sym typeface="Roboto Light"/>
              </a:rPr>
              <a:t>The journey</a:t>
            </a:r>
            <a:endParaRPr>
              <a:solidFill>
                <a:srgbClr val="6AA84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>
            <a:spLocks noGrp="1"/>
          </p:cNvSpPr>
          <p:nvPr>
            <p:ph type="ctrTitle"/>
          </p:nvPr>
        </p:nvSpPr>
        <p:spPr>
          <a:xfrm>
            <a:off x="1305175" y="750250"/>
            <a:ext cx="6991500" cy="3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</a:pPr>
            <a:r>
              <a:rPr lang="en" sz="2400">
                <a:latin typeface="Roboto Light"/>
                <a:ea typeface="Roboto Light"/>
                <a:cs typeface="Roboto Light"/>
                <a:sym typeface="Roboto Light"/>
              </a:rPr>
              <a:t>Interactive </a:t>
            </a:r>
            <a:endParaRPr sz="24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</a:pPr>
            <a:r>
              <a:rPr lang="en" sz="2400">
                <a:latin typeface="Roboto Light"/>
                <a:ea typeface="Roboto Light"/>
                <a:cs typeface="Roboto Light"/>
                <a:sym typeface="Roboto Light"/>
              </a:rPr>
              <a:t>Real-time evaluation and feedback</a:t>
            </a:r>
            <a:endParaRPr sz="24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</a:pPr>
            <a:r>
              <a:rPr lang="en" sz="2400">
                <a:latin typeface="Roboto Light"/>
                <a:ea typeface="Roboto Light"/>
                <a:cs typeface="Roboto Light"/>
                <a:sym typeface="Roboto Light"/>
              </a:rPr>
              <a:t>Identify skills and gaps</a:t>
            </a:r>
            <a:endParaRPr sz="24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</a:pPr>
            <a:r>
              <a:rPr lang="en" sz="2400">
                <a:latin typeface="Roboto Light"/>
                <a:ea typeface="Roboto Light"/>
                <a:cs typeface="Roboto Light"/>
                <a:sym typeface="Roboto Light"/>
              </a:rPr>
              <a:t>Collect and analyse data</a:t>
            </a:r>
            <a:endParaRPr sz="24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</a:pPr>
            <a:r>
              <a:rPr lang="en" sz="2400">
                <a:latin typeface="Roboto Light"/>
                <a:ea typeface="Roboto Light"/>
                <a:cs typeface="Roboto Light"/>
                <a:sym typeface="Roboto Light"/>
              </a:rPr>
              <a:t>Visualize progress</a:t>
            </a:r>
            <a:endParaRPr sz="24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</a:pPr>
            <a:r>
              <a:rPr lang="en" sz="2400">
                <a:latin typeface="Roboto Light"/>
                <a:ea typeface="Roboto Light"/>
                <a:cs typeface="Roboto Light"/>
                <a:sym typeface="Roboto Light"/>
              </a:rPr>
              <a:t>Topic agnostic</a:t>
            </a:r>
            <a:endParaRPr sz="24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7706950" y="4477425"/>
            <a:ext cx="12552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 Light"/>
                <a:ea typeface="Roboto Light"/>
                <a:cs typeface="Roboto Light"/>
                <a:sym typeface="Roboto Light"/>
              </a:rPr>
              <a:t>The journey</a:t>
            </a:r>
            <a:endParaRPr>
              <a:solidFill>
                <a:srgbClr val="6AA84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75" name="Google Shape;2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975" y="2255650"/>
            <a:ext cx="1860275" cy="199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800" y="254700"/>
            <a:ext cx="2138376" cy="46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149" y="253738"/>
            <a:ext cx="2139696" cy="4636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16950" y="1626450"/>
            <a:ext cx="85101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Every year public servants get </a:t>
            </a:r>
            <a:br>
              <a:rPr lang="en" sz="3600"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3600">
                <a:solidFill>
                  <a:srgbClr val="741B47"/>
                </a:solidFill>
                <a:latin typeface="Roboto Medium"/>
                <a:ea typeface="Roboto Medium"/>
                <a:cs typeface="Roboto Medium"/>
                <a:sym typeface="Roboto Medium"/>
              </a:rPr>
              <a:t>thousands of dollars</a:t>
            </a: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 to spend </a:t>
            </a:r>
            <a:br>
              <a:rPr lang="en" sz="3600"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on training.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7326700" y="4477425"/>
            <a:ext cx="16356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  <a:latin typeface="Roboto Light"/>
                <a:ea typeface="Roboto Light"/>
                <a:cs typeface="Roboto Light"/>
                <a:sym typeface="Roboto Light"/>
              </a:rPr>
              <a:t>The problem</a:t>
            </a:r>
            <a:endParaRPr>
              <a:solidFill>
                <a:srgbClr val="741B4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962" y="385800"/>
            <a:ext cx="7042075" cy="766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>
            <a:spLocks noGrp="1"/>
          </p:cNvSpPr>
          <p:nvPr>
            <p:ph type="ctrTitle"/>
          </p:nvPr>
        </p:nvSpPr>
        <p:spPr>
          <a:xfrm>
            <a:off x="311700" y="1891050"/>
            <a:ext cx="8510100" cy="13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What’s next?</a:t>
            </a:r>
            <a:endParaRPr sz="30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6" name="Google Shape;296;p43"/>
          <p:cNvSpPr txBox="1"/>
          <p:nvPr/>
        </p:nvSpPr>
        <p:spPr>
          <a:xfrm>
            <a:off x="2257800" y="3115725"/>
            <a:ext cx="46179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tiny.cc/evalapp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3096450" y="439475"/>
            <a:ext cx="2951100" cy="3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sz="280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ctrTitle"/>
          </p:nvPr>
        </p:nvSpPr>
        <p:spPr>
          <a:xfrm>
            <a:off x="311700" y="1891050"/>
            <a:ext cx="8510100" cy="13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How can we know that training is </a:t>
            </a:r>
            <a:r>
              <a:rPr lang="en" sz="3600">
                <a:solidFill>
                  <a:srgbClr val="741B47"/>
                </a:solidFill>
                <a:latin typeface="Roboto Medium"/>
                <a:ea typeface="Roboto Medium"/>
                <a:cs typeface="Roboto Medium"/>
                <a:sym typeface="Roboto Medium"/>
              </a:rPr>
              <a:t>improving Government services?</a:t>
            </a:r>
            <a:endParaRPr sz="3600">
              <a:solidFill>
                <a:srgbClr val="741B4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7326700" y="4477425"/>
            <a:ext cx="16356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  <a:latin typeface="Roboto Light"/>
                <a:ea typeface="Roboto Light"/>
                <a:cs typeface="Roboto Light"/>
                <a:sym typeface="Roboto Light"/>
              </a:rPr>
              <a:t>The problem</a:t>
            </a:r>
            <a:endParaRPr>
              <a:solidFill>
                <a:srgbClr val="741B4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ctrTitle"/>
          </p:nvPr>
        </p:nvSpPr>
        <p:spPr>
          <a:xfrm>
            <a:off x="311700" y="1891050"/>
            <a:ext cx="8510100" cy="13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The world is evolving and organizations </a:t>
            </a:r>
            <a:r>
              <a:rPr lang="en" sz="3600">
                <a:solidFill>
                  <a:srgbClr val="674EA7"/>
                </a:solidFill>
                <a:latin typeface="Roboto Medium"/>
                <a:ea typeface="Roboto Medium"/>
                <a:cs typeface="Roboto Medium"/>
                <a:sym typeface="Roboto Medium"/>
              </a:rPr>
              <a:t>need to adapt.</a:t>
            </a:r>
            <a:endParaRPr sz="3600">
              <a:solidFill>
                <a:srgbClr val="674E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7326700" y="4477425"/>
            <a:ext cx="16356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  <a:latin typeface="Roboto Light"/>
                <a:ea typeface="Roboto Light"/>
                <a:cs typeface="Roboto Light"/>
                <a:sym typeface="Roboto Light"/>
              </a:rPr>
              <a:t>Why it matters</a:t>
            </a:r>
            <a:endParaRPr>
              <a:solidFill>
                <a:srgbClr val="674EA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ctrTitle"/>
          </p:nvPr>
        </p:nvSpPr>
        <p:spPr>
          <a:xfrm>
            <a:off x="311700" y="1891050"/>
            <a:ext cx="8510100" cy="13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Our problem is rooted in DND’s need to have a </a:t>
            </a:r>
            <a:r>
              <a:rPr lang="en" sz="3600">
                <a:solidFill>
                  <a:srgbClr val="674EA7"/>
                </a:solidFill>
                <a:latin typeface="Roboto Medium"/>
                <a:ea typeface="Roboto Medium"/>
                <a:cs typeface="Roboto Medium"/>
                <a:sym typeface="Roboto Medium"/>
              </a:rPr>
              <a:t>data literate workforce.</a:t>
            </a:r>
            <a:endParaRPr sz="3600">
              <a:solidFill>
                <a:srgbClr val="674EA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7326700" y="4477425"/>
            <a:ext cx="16356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  <a:latin typeface="Roboto Light"/>
                <a:ea typeface="Roboto Light"/>
                <a:cs typeface="Roboto Light"/>
                <a:sym typeface="Roboto Light"/>
              </a:rPr>
              <a:t>Why it matters</a:t>
            </a:r>
            <a:endParaRPr>
              <a:solidFill>
                <a:srgbClr val="674EA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ctrTitle"/>
          </p:nvPr>
        </p:nvSpPr>
        <p:spPr>
          <a:xfrm>
            <a:off x="311700" y="1891050"/>
            <a:ext cx="8571600" cy="13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The solution? </a:t>
            </a:r>
            <a:r>
              <a:rPr lang="en" sz="3600">
                <a:solidFill>
                  <a:srgbClr val="674EA7"/>
                </a:solidFill>
                <a:latin typeface="Roboto Medium"/>
                <a:ea typeface="Roboto Medium"/>
                <a:cs typeface="Roboto Medium"/>
                <a:sym typeface="Roboto Medium"/>
              </a:rPr>
              <a:t>More training!</a:t>
            </a:r>
            <a:endParaRPr sz="3600">
              <a:solidFill>
                <a:srgbClr val="674EA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7326700" y="4477425"/>
            <a:ext cx="16356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  <a:latin typeface="Roboto Light"/>
                <a:ea typeface="Roboto Light"/>
                <a:cs typeface="Roboto Light"/>
                <a:sym typeface="Roboto Light"/>
              </a:rPr>
              <a:t>Why it matters</a:t>
            </a:r>
            <a:endParaRPr>
              <a:solidFill>
                <a:srgbClr val="674EA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ctrTitle"/>
          </p:nvPr>
        </p:nvSpPr>
        <p:spPr>
          <a:xfrm>
            <a:off x="311700" y="1891050"/>
            <a:ext cx="8510100" cy="13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Evidence based decision making </a:t>
            </a:r>
            <a:br>
              <a:rPr lang="en" sz="3600"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requires...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7326700" y="4477425"/>
            <a:ext cx="16356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  <a:latin typeface="Roboto Light"/>
                <a:ea typeface="Roboto Light"/>
                <a:cs typeface="Roboto Light"/>
                <a:sym typeface="Roboto Light"/>
              </a:rPr>
              <a:t>Why it matters</a:t>
            </a:r>
            <a:endParaRPr>
              <a:solidFill>
                <a:srgbClr val="674EA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ctrTitle"/>
          </p:nvPr>
        </p:nvSpPr>
        <p:spPr>
          <a:xfrm>
            <a:off x="311700" y="1891050"/>
            <a:ext cx="8510100" cy="13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674EA7"/>
                </a:solidFill>
                <a:latin typeface="Roboto Medium"/>
                <a:ea typeface="Roboto Medium"/>
                <a:cs typeface="Roboto Medium"/>
                <a:sym typeface="Roboto Medium"/>
              </a:rPr>
              <a:t>Evidence</a:t>
            </a:r>
            <a:endParaRPr sz="7200">
              <a:solidFill>
                <a:srgbClr val="674EA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7326700" y="4477425"/>
            <a:ext cx="16356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  <a:latin typeface="Roboto Light"/>
                <a:ea typeface="Roboto Light"/>
                <a:cs typeface="Roboto Light"/>
                <a:sym typeface="Roboto Light"/>
              </a:rPr>
              <a:t>Why it matters</a:t>
            </a:r>
            <a:endParaRPr>
              <a:solidFill>
                <a:srgbClr val="674EA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1579311|-10846711|-14797230|-8244963|-11249614|PSPC&quot;,&quot;Id&quot;:&quot;5cfe60ac4142390cd4420677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Microsoft Office PowerPoint</Application>
  <PresentationFormat>On-screen Show (16:9)</PresentationFormat>
  <Paragraphs>147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Roboto</vt:lpstr>
      <vt:lpstr>Arial</vt:lpstr>
      <vt:lpstr>Roboto Medium</vt:lpstr>
      <vt:lpstr>Roboto Light</vt:lpstr>
      <vt:lpstr>Roboto Thin</vt:lpstr>
      <vt:lpstr>Simple Light</vt:lpstr>
      <vt:lpstr>Did it do the thing?</vt:lpstr>
      <vt:lpstr>The Government does not have a good way to measure training impact.</vt:lpstr>
      <vt:lpstr>Every year public servants get  thousands of dollars to spend  on training.</vt:lpstr>
      <vt:lpstr>How can we know that training is improving Government services?</vt:lpstr>
      <vt:lpstr>The world is evolving and organizations need to adapt.</vt:lpstr>
      <vt:lpstr>Our problem is rooted in DND’s need to have a data literate workforce.</vt:lpstr>
      <vt:lpstr>The solution? More training!</vt:lpstr>
      <vt:lpstr>Evidence based decision making  requires...</vt:lpstr>
      <vt:lpstr>Evidence</vt:lpstr>
      <vt:lpstr>We want to capture a complete picture of the learner’s experience.</vt:lpstr>
      <vt:lpstr>Obviously, there’s an app for that.</vt:lpstr>
      <vt:lpstr>False</vt:lpstr>
      <vt:lpstr>Our team goal is to analyse existing data and prototype an app to collect more.</vt:lpstr>
      <vt:lpstr>PowerPoint Presentation</vt:lpstr>
      <vt:lpstr>The journey</vt:lpstr>
      <vt:lpstr>Define evaluation framework Analyse DND training data Prototype application User research </vt:lpstr>
      <vt:lpstr>Our framework</vt:lpstr>
      <vt:lpstr>PowerPoint Presentation</vt:lpstr>
      <vt:lpstr>Evaluation interactions are...</vt:lpstr>
      <vt:lpstr>Data analysis</vt:lpstr>
      <vt:lpstr>Software use by branch</vt:lpstr>
      <vt:lpstr>Software use by rank</vt:lpstr>
      <vt:lpstr>Branch activity (after training)</vt:lpstr>
      <vt:lpstr>Rank activity (after training)</vt:lpstr>
      <vt:lpstr>Days since last use (after training)</vt:lpstr>
      <vt:lpstr>The app (for that)</vt:lpstr>
      <vt:lpstr>Interactive  Real-time evaluation and feedback Identify skills and gaps Collect and analyse data Visualize progress Topic agnostic</vt:lpstr>
      <vt:lpstr>PowerPoint Presentation</vt:lpstr>
      <vt:lpstr>PowerPoint Presentation</vt:lpstr>
      <vt:lpstr>PowerPoint Presentation</vt:lpstr>
      <vt:lpstr>What’s next?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 it do the thing?</dc:title>
  <cp:lastModifiedBy>Patrick Heard</cp:lastModifiedBy>
  <cp:revision>1</cp:revision>
  <dcterms:modified xsi:type="dcterms:W3CDTF">2019-06-10T13:52:45Z</dcterms:modified>
</cp:coreProperties>
</file>