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Light" panose="02000000000000000000" pitchFamily="2" charset="0"/>
      <p:regular r:id="rId38"/>
      <p:italic r:id="rId39"/>
    </p:embeddedFont>
    <p:embeddedFont>
      <p:font typeface="Roboto Thin" pitchFamily="2" charset="0"/>
      <p:regular r:id="rId40"/>
      <p:italic r:id="rId41"/>
    </p:embeddedFont>
    <p:embeddedFont>
      <p:font typeface="Roboto Medium" panose="02000000000000000000" pitchFamily="2" charset="0"/>
      <p:regular r:id="rId42"/>
      <p:italic r:id="rId43"/>
    </p:embeddedFont>
  </p:embeddedFontLst>
  <p:custDataLst>
    <p:tags r:id="rId4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9843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98893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98893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97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9889310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9889310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CONTINUOUS/Lifelong: Before, During, After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070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9889310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9889310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8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9889310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9889310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Learning Management </a:t>
            </a:r>
            <a:r>
              <a:rPr lang="en" sz="1800"/>
              <a:t>systems track learners’ training and course feedback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Performance Management</a:t>
            </a:r>
            <a:r>
              <a:rPr lang="en" sz="1800"/>
              <a:t> tracks goals and competencies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Talent Management</a:t>
            </a:r>
            <a:r>
              <a:rPr lang="en" sz="1800"/>
              <a:t> uses person information to fill positions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*</a:t>
            </a:r>
            <a:r>
              <a:rPr lang="en" sz="1800" b="1" i="1"/>
              <a:t>Learning apps</a:t>
            </a:r>
            <a:r>
              <a:rPr lang="en" sz="1800" i="1"/>
              <a:t> provide training specific feedback for their proprietary courses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HOWEVER this is largely centered around training courses, managed by system administrators, and often data is not updated in a timely manner to get a true picture at any given time.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Talk about different learning and interaction platforms that exist.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Sli.do,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Wooclap,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Hat,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Moodle,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Socrative,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Saba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evaluations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Competencies dictionaries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051961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988931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988931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25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9889310b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9889310b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87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9889310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9889310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58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9889310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9889310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4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9f4f2fd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9f4f2fd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130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54ca82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54ca82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962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9889310b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9889310b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4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9889310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9889310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35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9f4f2f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9f4f2f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50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9889310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9889310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463 people have only done one of create/revise or refresh/view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Most activity is viewing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60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54ca826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954ca826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94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54ca826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54ca826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54ca82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54ca826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22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54ca82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54ca826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577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988931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8988931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89889310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89889310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used for and training and non-formal learning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Data used for training improvement for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Individual learners</a:t>
            </a:r>
            <a:r>
              <a:rPr lang="en" sz="1800"/>
              <a:t> - personalized (not specific to course or position)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Class </a:t>
            </a:r>
            <a:r>
              <a:rPr lang="en" sz="1800"/>
              <a:t>- gauge level of knowledge for progressing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Instructors </a:t>
            </a:r>
            <a:r>
              <a:rPr lang="en" sz="1800"/>
              <a:t>- adjust to class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Training Organization</a:t>
            </a:r>
            <a:r>
              <a:rPr lang="en" sz="1800"/>
              <a:t> - measure effectiveness of learning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/>
              <a:t>Organization at large</a:t>
            </a:r>
            <a:r>
              <a:rPr lang="en" sz="1800"/>
              <a:t>  - talent management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205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9889310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9889310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879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954ca82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954ca82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85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9889310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9889310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Hundreds of millions of Canadian taxpayer dollars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our duty to spend these dollars responsibly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2403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54ca82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954ca82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400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9889310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9889310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Prototype the interactions with wireframes and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666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9889310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9889310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67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9889310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9889310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Brining in people with the right skills.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Giving existing people the right skills.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8040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9889310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9889310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They make real-time, evidence based decisions to deploy resources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408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9889310b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9889310b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how do you know what training?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need evidence!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919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9889310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9889310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68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9889310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9889310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don’t have a lot right now. 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Surveys, post training certification, “feelings”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Missing the needs analysis, before skills, after skills and impact on the job.</a:t>
            </a:r>
            <a:endParaRPr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1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Light"/>
                <a:ea typeface="Roboto Light"/>
                <a:cs typeface="Roboto Light"/>
                <a:sym typeface="Roboto Light"/>
              </a:rPr>
              <a:t>Did it do</a:t>
            </a:r>
            <a:r>
              <a:rPr lang="en" sz="4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thing?</a:t>
            </a:r>
            <a:endParaRPr sz="4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3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Thin"/>
                <a:ea typeface="Roboto Thin"/>
                <a:cs typeface="Roboto Thin"/>
                <a:sym typeface="Roboto Thin"/>
              </a:rPr>
              <a:t>Measuring training impact in the Government</a:t>
            </a:r>
            <a:endParaRPr sz="24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We want to capture </a:t>
            </a:r>
            <a:r>
              <a:rPr lang="en" sz="36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a complete picture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of the learner’s experience.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316950" y="2122200"/>
            <a:ext cx="85101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Obviously, there’s an app for that.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False</a:t>
            </a:r>
            <a:endParaRPr sz="3000"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316950" y="1909500"/>
            <a:ext cx="8510100" cy="13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Our team goal is to </a:t>
            </a:r>
            <a:r>
              <a:rPr lang="en" sz="36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analyse existing data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" sz="3600">
                <a:solidFill>
                  <a:srgbClr val="3C78D8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prototype an app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to collect more.</a:t>
            </a:r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905350" y="1222475"/>
            <a:ext cx="7492500" cy="2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Before, during and after training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Frequent feedback and help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Measure comprehension, sentiment and job tasks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Integrated with training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Lifelong learning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Our idea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journey</a:t>
            </a:r>
            <a:endParaRPr sz="3000"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2310675" y="1413225"/>
            <a:ext cx="5595300" cy="2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Define evaluation framework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Analyse DND training data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Prototype application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User research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1973111" y="2081140"/>
            <a:ext cx="277800" cy="277800"/>
            <a:chOff x="1399238" y="2618731"/>
            <a:chExt cx="277800" cy="277800"/>
          </a:xfrm>
        </p:grpSpPr>
        <p:sp>
          <p:nvSpPr>
            <p:cNvPr id="146" name="Google Shape;146;p28"/>
            <p:cNvSpPr/>
            <p:nvPr/>
          </p:nvSpPr>
          <p:spPr>
            <a:xfrm>
              <a:off x="1399238" y="2618731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28"/>
            <p:cNvGrpSpPr/>
            <p:nvPr/>
          </p:nvGrpSpPr>
          <p:grpSpPr>
            <a:xfrm>
              <a:off x="1440949" y="2683972"/>
              <a:ext cx="184880" cy="147291"/>
              <a:chOff x="1334069" y="957600"/>
              <a:chExt cx="417431" cy="332712"/>
            </a:xfrm>
          </p:grpSpPr>
          <p:sp>
            <p:nvSpPr>
              <p:cNvPr id="148" name="Google Shape;148;p28"/>
              <p:cNvSpPr/>
              <p:nvPr/>
            </p:nvSpPr>
            <p:spPr>
              <a:xfrm rot="-2700000">
                <a:off x="1399799" y="1076725"/>
                <a:ext cx="77640" cy="218072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 rot="-8259999">
                <a:off x="1555994" y="934003"/>
                <a:ext cx="77512" cy="379893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8"/>
          <p:cNvGrpSpPr/>
          <p:nvPr/>
        </p:nvGrpSpPr>
        <p:grpSpPr>
          <a:xfrm>
            <a:off x="1973099" y="2644441"/>
            <a:ext cx="277800" cy="277800"/>
            <a:chOff x="1658474" y="2927232"/>
            <a:chExt cx="277800" cy="277800"/>
          </a:xfrm>
        </p:grpSpPr>
        <p:sp>
          <p:nvSpPr>
            <p:cNvPr id="151" name="Google Shape;151;p28"/>
            <p:cNvSpPr/>
            <p:nvPr/>
          </p:nvSpPr>
          <p:spPr>
            <a:xfrm>
              <a:off x="1705124" y="2976088"/>
              <a:ext cx="181500" cy="181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1668949" y="2939300"/>
              <a:ext cx="128700" cy="128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1658474" y="2927232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8"/>
          <p:cNvGrpSpPr/>
          <p:nvPr/>
        </p:nvGrpSpPr>
        <p:grpSpPr>
          <a:xfrm>
            <a:off x="1973111" y="1538215"/>
            <a:ext cx="277800" cy="277800"/>
            <a:chOff x="1399238" y="2618731"/>
            <a:chExt cx="277800" cy="277800"/>
          </a:xfrm>
        </p:grpSpPr>
        <p:sp>
          <p:nvSpPr>
            <p:cNvPr id="155" name="Google Shape;155;p28"/>
            <p:cNvSpPr/>
            <p:nvPr/>
          </p:nvSpPr>
          <p:spPr>
            <a:xfrm>
              <a:off x="1399238" y="2618731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28"/>
            <p:cNvGrpSpPr/>
            <p:nvPr/>
          </p:nvGrpSpPr>
          <p:grpSpPr>
            <a:xfrm>
              <a:off x="1440949" y="2683972"/>
              <a:ext cx="184880" cy="147291"/>
              <a:chOff x="1334069" y="957600"/>
              <a:chExt cx="417431" cy="332712"/>
            </a:xfrm>
          </p:grpSpPr>
          <p:sp>
            <p:nvSpPr>
              <p:cNvPr id="157" name="Google Shape;157;p28"/>
              <p:cNvSpPr/>
              <p:nvPr/>
            </p:nvSpPr>
            <p:spPr>
              <a:xfrm rot="-2700000">
                <a:off x="1399799" y="1076725"/>
                <a:ext cx="77640" cy="218072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 rot="-8259999">
                <a:off x="1555994" y="934003"/>
                <a:ext cx="77512" cy="379893"/>
              </a:xfrm>
              <a:prstGeom prst="rect">
                <a:avLst/>
              </a:prstGeom>
              <a:solidFill>
                <a:srgbClr val="87C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" name="Google Shape;159;p28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60" name="Google Shape;160;p28"/>
          <p:cNvGrpSpPr/>
          <p:nvPr/>
        </p:nvGrpSpPr>
        <p:grpSpPr>
          <a:xfrm>
            <a:off x="1973099" y="3182916"/>
            <a:ext cx="277800" cy="277800"/>
            <a:chOff x="1658474" y="2927232"/>
            <a:chExt cx="277800" cy="277800"/>
          </a:xfrm>
        </p:grpSpPr>
        <p:sp>
          <p:nvSpPr>
            <p:cNvPr id="161" name="Google Shape;161;p28"/>
            <p:cNvSpPr/>
            <p:nvPr/>
          </p:nvSpPr>
          <p:spPr>
            <a:xfrm>
              <a:off x="1705124" y="2976088"/>
              <a:ext cx="181500" cy="181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668949" y="2939300"/>
              <a:ext cx="128700" cy="128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1658474" y="2927232"/>
              <a:ext cx="277800" cy="277800"/>
            </a:xfrm>
            <a:prstGeom prst="ellipse">
              <a:avLst/>
            </a:prstGeom>
            <a:noFill/>
            <a:ln w="19050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framework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01075" y="1284600"/>
            <a:ext cx="5337300" cy="25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definition of data literacy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Three defined user types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Competencies &amp; proficiency levels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Foundations in education research</a:t>
            </a:r>
            <a:endParaRPr sz="2400"/>
          </a:p>
        </p:txBody>
      </p:sp>
      <p:sp>
        <p:nvSpPr>
          <p:cNvPr id="175" name="Google Shape;175;p30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125" y="1369475"/>
            <a:ext cx="1542451" cy="21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Evaluation interactions are...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752700" y="1704925"/>
            <a:ext cx="507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Anchored in principles of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adult learning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22222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Use a systems approach to design a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goal-based evaluation model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/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rgbClr val="22222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Light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Measured against a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competency dictionary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to gauge proficiency level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409575" y="1343025"/>
            <a:ext cx="3529800" cy="30003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816900" y="1343850"/>
            <a:ext cx="2709600" cy="23034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1258350" y="1333500"/>
            <a:ext cx="1826700" cy="1552500"/>
          </a:xfrm>
          <a:prstGeom prst="triangle">
            <a:avLst>
              <a:gd name="adj" fmla="val 50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1681650" y="1333500"/>
            <a:ext cx="980100" cy="832800"/>
          </a:xfrm>
          <a:prstGeom prst="triangle">
            <a:avLst>
              <a:gd name="adj" fmla="val 50000"/>
            </a:avLst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914400" y="2847975"/>
            <a:ext cx="2495400" cy="10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410150" y="3786925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Reaction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410150" y="3108250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422525" y="1764113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Results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410150" y="2326088"/>
            <a:ext cx="150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Behaviour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002975" y="4465600"/>
            <a:ext cx="2343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Kirkpatrick Model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206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The Government does not have a good way to </a:t>
            </a:r>
            <a:r>
              <a:rPr lang="en" sz="3600">
                <a:solidFill>
                  <a:srgbClr val="741B47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measure training impact.</a:t>
            </a:r>
            <a:endParaRPr sz="3600">
              <a:solidFill>
                <a:srgbClr val="741B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problem</a:t>
            </a:r>
            <a:endParaRPr>
              <a:solidFill>
                <a:srgbClr val="741B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analysis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User activity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0" y="1348050"/>
            <a:ext cx="5016525" cy="33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/>
          <p:nvPr/>
        </p:nvSpPr>
        <p:spPr>
          <a:xfrm>
            <a:off x="4769353" y="2630660"/>
            <a:ext cx="1031303" cy="56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3"/>
          <p:cNvGrpSpPr/>
          <p:nvPr/>
        </p:nvGrpSpPr>
        <p:grpSpPr>
          <a:xfrm>
            <a:off x="5251800" y="2351225"/>
            <a:ext cx="3599394" cy="1367100"/>
            <a:chOff x="5251800" y="2351225"/>
            <a:chExt cx="3599394" cy="1367100"/>
          </a:xfrm>
        </p:grpSpPr>
        <p:sp>
          <p:nvSpPr>
            <p:cNvPr id="208" name="Google Shape;208;p33"/>
            <p:cNvSpPr txBox="1"/>
            <p:nvPr/>
          </p:nvSpPr>
          <p:spPr>
            <a:xfrm>
              <a:off x="5251800" y="2351225"/>
              <a:ext cx="1415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edium"/>
                  <a:ea typeface="Roboto Medium"/>
                  <a:cs typeface="Roboto Medium"/>
                  <a:sym typeface="Roboto Medium"/>
                </a:rPr>
                <a:t>139,767</a:t>
              </a: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edium"/>
                  <a:ea typeface="Roboto Medium"/>
                  <a:cs typeface="Roboto Medium"/>
                  <a:sym typeface="Roboto Medium"/>
                </a:rPr>
                <a:t>11,189</a:t>
              </a: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33"/>
            <p:cNvSpPr txBox="1"/>
            <p:nvPr/>
          </p:nvSpPr>
          <p:spPr>
            <a:xfrm>
              <a:off x="6600594" y="2483848"/>
              <a:ext cx="22506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viewed or refreshed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592525" y="2882717"/>
              <a:ext cx="22506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created or edited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sz="1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1218200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branch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934002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rank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Who’s using the software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478300"/>
            <a:ext cx="4819425" cy="31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625" y="1506875"/>
            <a:ext cx="4733001" cy="3129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196025" y="2578600"/>
            <a:ext cx="7245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8735525" y="2578600"/>
            <a:ext cx="8109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573275" y="1384275"/>
            <a:ext cx="75204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5"/>
          <p:cNvGrpSpPr/>
          <p:nvPr/>
        </p:nvGrpSpPr>
        <p:grpSpPr>
          <a:xfrm>
            <a:off x="232550" y="1320575"/>
            <a:ext cx="8729500" cy="3327251"/>
            <a:chOff x="232550" y="1472975"/>
            <a:chExt cx="8729500" cy="3327251"/>
          </a:xfrm>
        </p:grpSpPr>
        <p:pic>
          <p:nvPicPr>
            <p:cNvPr id="228" name="Google Shape;22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550" y="1525775"/>
              <a:ext cx="4339445" cy="327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7924" y="1544875"/>
              <a:ext cx="4314125" cy="3255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5"/>
            <p:cNvSpPr/>
            <p:nvPr/>
          </p:nvSpPr>
          <p:spPr>
            <a:xfrm>
              <a:off x="445875" y="1472975"/>
              <a:ext cx="64173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5"/>
          <p:cNvSpPr txBox="1"/>
          <p:nvPr/>
        </p:nvSpPr>
        <p:spPr>
          <a:xfrm>
            <a:off x="1401325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created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5934002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viewed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Branch activity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(after training)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2" y="1382963"/>
            <a:ext cx="4315968" cy="325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07" y="1392513"/>
            <a:ext cx="4315968" cy="325526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445875" y="1320575"/>
            <a:ext cx="64173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1401325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created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934002" y="1065200"/>
            <a:ext cx="21597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Average reports viewed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Rank activity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(after training)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0" y="1379414"/>
            <a:ext cx="4240974" cy="319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01" y="1360677"/>
            <a:ext cx="4523151" cy="341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/>
          <p:nvPr/>
        </p:nvSpPr>
        <p:spPr>
          <a:xfrm>
            <a:off x="374225" y="1304652"/>
            <a:ext cx="64890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1835713" y="1065200"/>
            <a:ext cx="11385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branch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6634676" y="1065200"/>
            <a:ext cx="92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rank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Days since last use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(after training)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Medium"/>
                <a:ea typeface="Roboto Medium"/>
                <a:cs typeface="Roboto Medium"/>
                <a:sym typeface="Roboto Medium"/>
              </a:rPr>
              <a:t>The app </a:t>
            </a:r>
            <a:r>
              <a:rPr lang="en" sz="7200">
                <a:latin typeface="Roboto Thin"/>
                <a:ea typeface="Roboto Thin"/>
                <a:cs typeface="Roboto Thin"/>
                <a:sym typeface="Roboto Thin"/>
              </a:rPr>
              <a:t>(for that)</a:t>
            </a:r>
            <a:endParaRPr sz="30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1305175" y="750250"/>
            <a:ext cx="6991500" cy="3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Interactive 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Real-time evaluation and feedback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Identify skills and gaps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Collect and analyse data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Visualize progress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en" sz="2400">
                <a:latin typeface="Roboto Light"/>
                <a:ea typeface="Roboto Light"/>
                <a:cs typeface="Roboto Light"/>
                <a:sym typeface="Roboto Light"/>
              </a:rPr>
              <a:t>Topic agnostic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7706950" y="4477425"/>
            <a:ext cx="1255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 journey</a:t>
            </a:r>
            <a:endParaRPr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75" y="2255650"/>
            <a:ext cx="1860275" cy="19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800" y="254700"/>
            <a:ext cx="2138376" cy="46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49" y="253738"/>
            <a:ext cx="2139696" cy="463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6950" y="1626450"/>
            <a:ext cx="85101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Every year public servants get </a:t>
            </a:r>
            <a:br>
              <a:rPr lang="en" sz="3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600">
                <a:solidFill>
                  <a:srgbClr val="741B47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thousands of dollars</a:t>
            </a: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 to spend </a:t>
            </a:r>
            <a:br>
              <a:rPr lang="en" sz="3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on training.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problem</a:t>
            </a:r>
            <a:endParaRPr>
              <a:solidFill>
                <a:srgbClr val="741B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62" y="385800"/>
            <a:ext cx="7042075" cy="766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What’s next?</a:t>
            </a:r>
            <a:endParaRPr sz="3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096450" y="439475"/>
            <a:ext cx="2951100" cy="3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sz="28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How can we know that training is </a:t>
            </a:r>
            <a:r>
              <a:rPr lang="en" sz="3600">
                <a:solidFill>
                  <a:srgbClr val="741B47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improving Government services?</a:t>
            </a:r>
            <a:endParaRPr sz="3600">
              <a:solidFill>
                <a:srgbClr val="741B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problem</a:t>
            </a:r>
            <a:endParaRPr>
              <a:solidFill>
                <a:srgbClr val="741B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The world is evolving and organizations </a:t>
            </a:r>
            <a:r>
              <a:rPr lang="en" sz="36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 to adapt.</a:t>
            </a:r>
            <a:endParaRPr sz="3600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Our problem is rooted in DND’s need to have a </a:t>
            </a:r>
            <a:r>
              <a:rPr lang="en" sz="36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literate workforce.</a:t>
            </a:r>
            <a:endParaRPr sz="3600">
              <a:solidFill>
                <a:srgbClr val="674EA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71600" cy="13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The solution? </a:t>
            </a:r>
            <a:r>
              <a:rPr lang="en" sz="36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More training!</a:t>
            </a:r>
            <a:endParaRPr sz="3600">
              <a:solidFill>
                <a:srgbClr val="674EA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Evidence based decision making </a:t>
            </a:r>
            <a:br>
              <a:rPr lang="en" sz="36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requires...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311700" y="1891050"/>
            <a:ext cx="8510100" cy="13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74EA7"/>
                </a:solidFill>
                <a:latin typeface="Roboto Medium"/>
                <a:ea typeface="Roboto Medium"/>
                <a:cs typeface="Roboto Medium"/>
                <a:sym typeface="Roboto Medium"/>
              </a:rPr>
              <a:t>Evidence</a:t>
            </a:r>
            <a:endParaRPr sz="7200">
              <a:solidFill>
                <a:srgbClr val="674EA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7326700" y="4477425"/>
            <a:ext cx="1635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Roboto Light"/>
                <a:ea typeface="Roboto Light"/>
                <a:cs typeface="Roboto Light"/>
                <a:sym typeface="Roboto Light"/>
              </a:rPr>
              <a:t>Why it matters</a:t>
            </a:r>
            <a:endParaRPr>
              <a:solidFill>
                <a:srgbClr val="674EA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cf94b934142394c28e8b7e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577</Words>
  <Application>Microsoft Office PowerPoint</Application>
  <PresentationFormat>On-screen Show (16:9)</PresentationFormat>
  <Paragraphs>125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Roboto</vt:lpstr>
      <vt:lpstr>Roboto Light</vt:lpstr>
      <vt:lpstr>Roboto Thin</vt:lpstr>
      <vt:lpstr>Roboto Medium</vt:lpstr>
      <vt:lpstr>Simple Light</vt:lpstr>
      <vt:lpstr>Did it do the thing?</vt:lpstr>
      <vt:lpstr>The Government does not have a good way to measure training impact.</vt:lpstr>
      <vt:lpstr>Every year public servants get  thousands of dollars to spend  on training.</vt:lpstr>
      <vt:lpstr>How can we know that training is improving Government services?</vt:lpstr>
      <vt:lpstr>The world is evolving and organizations need to adapt.</vt:lpstr>
      <vt:lpstr>Our problem is rooted in DND’s need to have a data literate workforce.</vt:lpstr>
      <vt:lpstr>The solution? More training!</vt:lpstr>
      <vt:lpstr>Evidence based decision making  requires...</vt:lpstr>
      <vt:lpstr>Evidence</vt:lpstr>
      <vt:lpstr>We want to capture a complete picture of the learner’s experience.</vt:lpstr>
      <vt:lpstr>Obviously, there’s an app for that.</vt:lpstr>
      <vt:lpstr>False</vt:lpstr>
      <vt:lpstr>Our team goal is to analyse existing data and prototype an app to collect more.</vt:lpstr>
      <vt:lpstr>PowerPoint Presentation</vt:lpstr>
      <vt:lpstr>The journey</vt:lpstr>
      <vt:lpstr>Define evaluation framework Analyse DND training data Prototype application User research </vt:lpstr>
      <vt:lpstr>Our framework</vt:lpstr>
      <vt:lpstr>PowerPoint Presentation</vt:lpstr>
      <vt:lpstr>Evaluation interactions are...</vt:lpstr>
      <vt:lpstr>Data analysis</vt:lpstr>
      <vt:lpstr>User activity</vt:lpstr>
      <vt:lpstr>Who’s using the software</vt:lpstr>
      <vt:lpstr>Branch activity (after training)</vt:lpstr>
      <vt:lpstr>Rank activity (after training)</vt:lpstr>
      <vt:lpstr>Days since last use (after training)</vt:lpstr>
      <vt:lpstr>The app (for that)</vt:lpstr>
      <vt:lpstr>Interactive  Real-time evaluation and feedback Identify skills and gaps Collect and analyse data Visualize progress Topic agnostic</vt:lpstr>
      <vt:lpstr>PowerPoint Presentation</vt:lpstr>
      <vt:lpstr>PowerPoint Presentation</vt:lpstr>
      <vt:lpstr>PowerPoint Presentation</vt:lpstr>
      <vt:lpstr>What’s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it do the thing?</dc:title>
  <cp:lastModifiedBy>Patrick Heard</cp:lastModifiedBy>
  <cp:revision>2</cp:revision>
  <dcterms:modified xsi:type="dcterms:W3CDTF">2019-06-06T17:21:23Z</dcterms:modified>
</cp:coreProperties>
</file>