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5" r:id="rId1"/>
  </p:sldMasterIdLst>
  <p:notesMasterIdLst>
    <p:notesMasterId r:id="rId27"/>
  </p:notesMasterIdLst>
  <p:sldIdLst>
    <p:sldId id="294" r:id="rId2"/>
    <p:sldId id="258" r:id="rId3"/>
    <p:sldId id="288" r:id="rId4"/>
    <p:sldId id="273" r:id="rId5"/>
    <p:sldId id="290" r:id="rId6"/>
    <p:sldId id="298" r:id="rId7"/>
    <p:sldId id="284" r:id="rId8"/>
    <p:sldId id="297" r:id="rId9"/>
    <p:sldId id="277" r:id="rId10"/>
    <p:sldId id="286" r:id="rId11"/>
    <p:sldId id="276" r:id="rId12"/>
    <p:sldId id="295" r:id="rId13"/>
    <p:sldId id="264" r:id="rId14"/>
    <p:sldId id="281" r:id="rId15"/>
    <p:sldId id="291" r:id="rId16"/>
    <p:sldId id="300" r:id="rId17"/>
    <p:sldId id="301" r:id="rId18"/>
    <p:sldId id="302" r:id="rId19"/>
    <p:sldId id="303" r:id="rId20"/>
    <p:sldId id="304" r:id="rId21"/>
    <p:sldId id="305" r:id="rId22"/>
    <p:sldId id="306" r:id="rId23"/>
    <p:sldId id="293" r:id="rId24"/>
    <p:sldId id="270"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728" userDrawn="1">
          <p15:clr>
            <a:srgbClr val="A4A3A4"/>
          </p15:clr>
        </p15:guide>
        <p15:guide id="2" pos="4392" userDrawn="1">
          <p15:clr>
            <a:srgbClr val="A4A3A4"/>
          </p15:clr>
        </p15:guide>
        <p15:guide id="3" orient="horz" pos="25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969696"/>
    <a:srgbClr val="58C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59" autoAdjust="0"/>
    <p:restoredTop sz="94660"/>
  </p:normalViewPr>
  <p:slideViewPr>
    <p:cSldViewPr snapToGrid="0" showGuides="1">
      <p:cViewPr varScale="1">
        <p:scale>
          <a:sx n="74" d="100"/>
          <a:sy n="74" d="100"/>
        </p:scale>
        <p:origin x="-906" y="-90"/>
      </p:cViewPr>
      <p:guideLst>
        <p:guide orient="horz" pos="1728"/>
        <p:guide orient="horz" pos="2544"/>
        <p:guide pos="43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B6303A-8B06-4E5E-BE82-7F0F243E7B7F}" type="datetimeFigureOut">
              <a:rPr lang="en-IN" smtClean="0"/>
              <a:pPr/>
              <a:t>23-06-2018</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E51ACE-208A-47D6-A9AC-48F2ACDDE289}" type="slidenum">
              <a:rPr lang="en-IN" smtClean="0"/>
              <a:pPr/>
              <a:t>‹#›</a:t>
            </a:fld>
            <a:endParaRPr lang="en-IN"/>
          </a:p>
        </p:txBody>
      </p:sp>
    </p:spTree>
    <p:extLst>
      <p:ext uri="{BB962C8B-B14F-4D97-AF65-F5344CB8AC3E}">
        <p14:creationId xmlns:p14="http://schemas.microsoft.com/office/powerpoint/2010/main" val="2102937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2499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3592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79091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1210698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1C7427-58FC-4841-8C11-06F49F77358E}" type="datetimeFigureOut">
              <a:rPr lang="en-US" smtClean="0"/>
              <a:pPr/>
              <a:t>6/23/2018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6633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0185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78376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37608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8798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C7427-58FC-4841-8C11-06F49F77358E}" type="datetimeFigureOut">
              <a:rPr lang="en-US" smtClean="0"/>
              <a:pPr/>
              <a:t>6/23/2018</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7652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3437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7044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4039580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pPr/>
              <a:t>1</a:t>
            </a:fld>
            <a:endParaRPr lang="en-US" dirty="0"/>
          </a:p>
        </p:txBody>
      </p:sp>
      <p:sp>
        <p:nvSpPr>
          <p:cNvPr id="3" name="Title 2"/>
          <p:cNvSpPr txBox="1">
            <a:spLocks/>
          </p:cNvSpPr>
          <p:nvPr/>
        </p:nvSpPr>
        <p:spPr>
          <a:xfrm>
            <a:off x="681917" y="931569"/>
            <a:ext cx="10820400" cy="1025611"/>
          </a:xfrm>
          <a:prstGeom prst="rect">
            <a:avLst/>
          </a:prstGeom>
        </p:spPr>
        <p:txBody>
          <a:bodyP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b="1" dirty="0" smtClean="0"/>
              <a:t>motivation</a:t>
            </a:r>
            <a:endParaRPr lang="en-US" b="1" dirty="0"/>
          </a:p>
        </p:txBody>
      </p:sp>
      <p:sp>
        <p:nvSpPr>
          <p:cNvPr id="4" name="TextBox 3">
            <a:extLst>
              <a:ext uri="{FF2B5EF4-FFF2-40B4-BE49-F238E27FC236}">
                <a16:creationId xmlns="" xmlns:a16="http://schemas.microsoft.com/office/drawing/2014/main" id="{E6FABC15-6161-44D1-8555-1A326AE2FA44}"/>
              </a:ext>
            </a:extLst>
          </p:cNvPr>
          <p:cNvSpPr txBox="1"/>
          <p:nvPr/>
        </p:nvSpPr>
        <p:spPr>
          <a:xfrm>
            <a:off x="508320" y="1969537"/>
            <a:ext cx="11230599" cy="2691571"/>
          </a:xfrm>
          <a:prstGeom prst="rect">
            <a:avLst/>
          </a:prstGeom>
          <a:noFill/>
        </p:spPr>
        <p:txBody>
          <a:bodyPr wrap="square" rtlCol="0">
            <a:spAutoFit/>
          </a:bodyPr>
          <a:lstStyle/>
          <a:p>
            <a:pPr marL="342900" marR="0" lvl="0" indent="-342900">
              <a:lnSpc>
                <a:spcPct val="200000"/>
              </a:lnSpc>
              <a:spcBef>
                <a:spcPts val="600"/>
              </a:spcBef>
              <a:spcAft>
                <a:spcPts val="0"/>
              </a:spcAft>
              <a:buFont typeface="Wingdings" panose="05000000000000000000" pitchFamily="2" charset="2"/>
              <a:buChar char=""/>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World is relying on data to yield efficient results. </a:t>
            </a:r>
          </a:p>
          <a:p>
            <a:pPr marL="342900" marR="0" lvl="0" indent="-342900">
              <a:lnSpc>
                <a:spcPct val="200000"/>
              </a:lnSpc>
              <a:spcBef>
                <a:spcPts val="600"/>
              </a:spcBef>
              <a:spcAft>
                <a:spcPts val="0"/>
              </a:spcAft>
              <a:buFont typeface="Wingdings" panose="05000000000000000000" pitchFamily="2" charset="2"/>
              <a:buChar char=""/>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Retail transactions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are a direct input to nation’s </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GDP.</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200000"/>
              </a:lnSpc>
              <a:spcBef>
                <a:spcPts val="600"/>
              </a:spcBef>
              <a:spcAft>
                <a:spcPts val="0"/>
              </a:spcAft>
              <a:buFont typeface="Wingdings" panose="05000000000000000000" pitchFamily="2" charset="2"/>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Mindset towards </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cutting-edge technologies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and for </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problem solving</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200000"/>
              </a:lnSpc>
              <a:spcBef>
                <a:spcPts val="600"/>
              </a:spcBef>
              <a:spcAft>
                <a:spcPts val="0"/>
              </a:spcAft>
              <a:buFont typeface="Wingdings" panose="05000000000000000000" pitchFamily="2" charset="2"/>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Gaining </a:t>
            </a: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Time management, Task ownership, Tool training</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skills.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8090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AA5543B-4E3C-4B6C-A18E-D009B7B3C9E3}"/>
              </a:ext>
            </a:extLst>
          </p:cNvPr>
          <p:cNvSpPr txBox="1"/>
          <p:nvPr/>
        </p:nvSpPr>
        <p:spPr>
          <a:xfrm>
            <a:off x="154786" y="396847"/>
            <a:ext cx="11476382" cy="4816703"/>
          </a:xfrm>
          <a:prstGeom prst="rect">
            <a:avLst/>
          </a:prstGeom>
          <a:noFill/>
        </p:spPr>
        <p:txBody>
          <a:bodyPr wrap="square" rtlCol="0">
            <a:spAutoFit/>
          </a:bodyPr>
          <a:lstStyle/>
          <a:p>
            <a:pPr algn="ctr">
              <a:lnSpc>
                <a:spcPct val="150000"/>
              </a:lnSpc>
            </a:pPr>
            <a:endParaRPr lang="en-US" sz="2800" b="1"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v"/>
            </a:pPr>
            <a:r>
              <a:rPr lang="en-US" sz="2000" dirty="0" smtClean="0">
                <a:latin typeface="Times New Roman" pitchFamily="18" charset="0"/>
                <a:cs typeface="Times New Roman" pitchFamily="18" charset="0"/>
              </a:rPr>
              <a:t>  To reduce the amount of data transferred through the network during the shuffle phase. More Security is given to application</a:t>
            </a:r>
          </a:p>
          <a:p>
            <a:pPr marL="342900" lvl="0" indent="-342900">
              <a:lnSpc>
                <a:spcPct val="150000"/>
              </a:lnSpc>
              <a:buFont typeface="Wingdings" panose="05000000000000000000" pitchFamily="2" charset="2"/>
              <a:buChar char="v"/>
            </a:pPr>
            <a:r>
              <a:rPr lang="en-US" sz="2000" dirty="0" smtClean="0">
                <a:latin typeface="Times New Roman" pitchFamily="18" charset="0"/>
                <a:cs typeface="Times New Roman" pitchFamily="18" charset="0"/>
              </a:rPr>
              <a:t>  To minimize local mining load. Recall that high shuffling cost and local mining load are incurred by redundant transactions.</a:t>
            </a:r>
          </a:p>
          <a:p>
            <a:pPr marL="342900" lvl="0" indent="-342900">
              <a:lnSpc>
                <a:spcPct val="150000"/>
              </a:lnSpc>
              <a:buFont typeface="Wingdings" panose="05000000000000000000" pitchFamily="2" charset="2"/>
              <a:buChar char="v"/>
            </a:pPr>
            <a:r>
              <a:rPr lang="en-US" sz="2000" dirty="0" smtClean="0">
                <a:latin typeface="Times New Roman" pitchFamily="18" charset="0"/>
                <a:cs typeface="Times New Roman" pitchFamily="18" charset="0"/>
              </a:rPr>
              <a:t>   We made a complete overhaul to FIUT (i.e., the frequent items ultra metric trees method), and addressed the performance issues of FP growth</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pPr/>
              <a:t>10</a:t>
            </a:fld>
            <a:endParaRPr lang="en-US" dirty="0"/>
          </a:p>
        </p:txBody>
      </p:sp>
      <p:sp>
        <p:nvSpPr>
          <p:cNvPr id="5" name="Title 2"/>
          <p:cNvSpPr txBox="1">
            <a:spLocks/>
          </p:cNvSpPr>
          <p:nvPr/>
        </p:nvSpPr>
        <p:spPr>
          <a:xfrm>
            <a:off x="595812" y="0"/>
            <a:ext cx="10820400" cy="1025611"/>
          </a:xfrm>
          <a:prstGeom prst="rect">
            <a:avLst/>
          </a:prstGeom>
        </p:spPr>
        <p:txBody>
          <a:bodyP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b="1" dirty="0" smtClean="0"/>
              <a:t>advantage of proposed syste</a:t>
            </a:r>
            <a:r>
              <a:rPr lang="en-US" b="1" dirty="0"/>
              <a:t>m</a:t>
            </a:r>
          </a:p>
        </p:txBody>
      </p:sp>
    </p:spTree>
    <p:extLst>
      <p:ext uri="{BB962C8B-B14F-4D97-AF65-F5344CB8AC3E}">
        <p14:creationId xmlns:p14="http://schemas.microsoft.com/office/powerpoint/2010/main" val="1436544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6D22F896-40B5-4ADD-8801-0D06FADFA095}" type="slidenum">
              <a:rPr lang="en-US" smtClean="0"/>
              <a:pPr/>
              <a:t>11</a:t>
            </a:fld>
            <a:endParaRPr lang="en-US" dirty="0"/>
          </a:p>
        </p:txBody>
      </p:sp>
      <p:pic>
        <p:nvPicPr>
          <p:cNvPr id="1026" name="Picture 4"/>
          <p:cNvPicPr>
            <a:picLocks noChangeAspect="1" noChangeArrowheads="1"/>
          </p:cNvPicPr>
          <p:nvPr/>
        </p:nvPicPr>
        <p:blipFill>
          <a:blip r:embed="rId2"/>
          <a:srcRect/>
          <a:stretch>
            <a:fillRect/>
          </a:stretch>
        </p:blipFill>
        <p:spPr bwMode="auto">
          <a:xfrm>
            <a:off x="4023359" y="2455817"/>
            <a:ext cx="3371850" cy="1449388"/>
          </a:xfrm>
          <a:prstGeom prst="rect">
            <a:avLst/>
          </a:prstGeom>
          <a:noFill/>
          <a:ln w="9525">
            <a:noFill/>
            <a:miter lim="800000"/>
            <a:headEnd/>
            <a:tailEnd/>
          </a:ln>
        </p:spPr>
      </p:pic>
      <p:sp>
        <p:nvSpPr>
          <p:cNvPr id="1027" name="Text Box 18"/>
          <p:cNvSpPr txBox="1">
            <a:spLocks noChangeArrowheads="1"/>
          </p:cNvSpPr>
          <p:nvPr/>
        </p:nvSpPr>
        <p:spPr bwMode="auto">
          <a:xfrm>
            <a:off x="5351780" y="837656"/>
            <a:ext cx="1054100" cy="1200150"/>
          </a:xfrm>
          <a:prstGeom prst="rect">
            <a:avLst/>
          </a:prstGeom>
          <a:gradFill rotWithShape="0">
            <a:gsLst>
              <a:gs pos="0">
                <a:srgbClr val="FAC090"/>
              </a:gs>
              <a:gs pos="50000">
                <a:srgbClr val="FDEADA"/>
              </a:gs>
              <a:gs pos="100000">
                <a:srgbClr val="FAC090"/>
              </a:gs>
            </a:gsLst>
            <a:lin ang="18900000" scaled="1"/>
          </a:gradFill>
          <a:ln w="12700">
            <a:solidFill>
              <a:srgbClr val="FAC090"/>
            </a:solidFill>
            <a:miter lim="800000"/>
            <a:headEnd/>
            <a:tailEnd/>
          </a:ln>
          <a:effectLst>
            <a:outerShdw dist="28398" dir="3806097" algn="ctr" rotWithShape="0">
              <a:srgbClr val="98480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Client Operations</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Admin -Dashboard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28" name="AutoShape 11"/>
          <p:cNvCxnSpPr>
            <a:cxnSpLocks noChangeShapeType="1"/>
          </p:cNvCxnSpPr>
          <p:nvPr/>
        </p:nvCxnSpPr>
        <p:spPr bwMode="auto">
          <a:xfrm>
            <a:off x="6135642" y="2095681"/>
            <a:ext cx="9525" cy="323850"/>
          </a:xfrm>
          <a:prstGeom prst="straightConnector1">
            <a:avLst/>
          </a:prstGeom>
          <a:noFill/>
          <a:ln w="9525">
            <a:solidFill>
              <a:srgbClr val="000000"/>
            </a:solidFill>
            <a:round/>
            <a:headEnd/>
            <a:tailEnd type="triangle" w="med" len="med"/>
          </a:ln>
        </p:spPr>
      </p:cxnSp>
      <p:cxnSp>
        <p:nvCxnSpPr>
          <p:cNvPr id="1029" name="AutoShape 2"/>
          <p:cNvCxnSpPr>
            <a:cxnSpLocks noChangeShapeType="1"/>
          </p:cNvCxnSpPr>
          <p:nvPr/>
        </p:nvCxnSpPr>
        <p:spPr bwMode="auto">
          <a:xfrm>
            <a:off x="5978888" y="2713083"/>
            <a:ext cx="987425" cy="31750"/>
          </a:xfrm>
          <a:prstGeom prst="straightConnector1">
            <a:avLst/>
          </a:prstGeom>
          <a:noFill/>
          <a:ln w="9525">
            <a:solidFill>
              <a:srgbClr val="000000"/>
            </a:solidFill>
            <a:round/>
            <a:headEnd/>
            <a:tailEnd/>
          </a:ln>
        </p:spPr>
      </p:cxnSp>
      <p:cxnSp>
        <p:nvCxnSpPr>
          <p:cNvPr id="1030" name="AutoShape 15"/>
          <p:cNvCxnSpPr>
            <a:cxnSpLocks noChangeShapeType="1"/>
          </p:cNvCxnSpPr>
          <p:nvPr/>
        </p:nvCxnSpPr>
        <p:spPr bwMode="auto">
          <a:xfrm flipH="1">
            <a:off x="3281680" y="1419769"/>
            <a:ext cx="2070100" cy="0"/>
          </a:xfrm>
          <a:prstGeom prst="straightConnector1">
            <a:avLst/>
          </a:prstGeom>
          <a:noFill/>
          <a:ln w="9525">
            <a:solidFill>
              <a:srgbClr val="000000"/>
            </a:solidFill>
            <a:round/>
            <a:headEnd/>
            <a:tailEnd/>
          </a:ln>
        </p:spPr>
      </p:cxnSp>
      <p:cxnSp>
        <p:nvCxnSpPr>
          <p:cNvPr id="1031" name="AutoShape 16"/>
          <p:cNvCxnSpPr>
            <a:cxnSpLocks noChangeShapeType="1"/>
          </p:cNvCxnSpPr>
          <p:nvPr/>
        </p:nvCxnSpPr>
        <p:spPr bwMode="auto">
          <a:xfrm>
            <a:off x="3320869" y="1419769"/>
            <a:ext cx="0" cy="3448050"/>
          </a:xfrm>
          <a:prstGeom prst="straightConnector1">
            <a:avLst/>
          </a:prstGeom>
          <a:noFill/>
          <a:ln w="9525">
            <a:solidFill>
              <a:srgbClr val="000000"/>
            </a:solidFill>
            <a:round/>
            <a:headEnd/>
            <a:tailEnd type="triangle" w="med" len="med"/>
          </a:ln>
        </p:spPr>
      </p:cxnSp>
      <p:pic>
        <p:nvPicPr>
          <p:cNvPr id="1032" name="Picture 5"/>
          <p:cNvPicPr>
            <a:picLocks noChangeAspect="1" noChangeArrowheads="1"/>
          </p:cNvPicPr>
          <p:nvPr/>
        </p:nvPicPr>
        <p:blipFill>
          <a:blip r:embed="rId3"/>
          <a:srcRect t="5496" b="6555"/>
          <a:stretch>
            <a:fillRect/>
          </a:stretch>
        </p:blipFill>
        <p:spPr bwMode="auto">
          <a:xfrm>
            <a:off x="1593670" y="4872446"/>
            <a:ext cx="8543108" cy="1531938"/>
          </a:xfrm>
          <a:prstGeom prst="rect">
            <a:avLst/>
          </a:prstGeom>
          <a:noFill/>
          <a:ln w="9525">
            <a:noFill/>
            <a:miter lim="800000"/>
            <a:headEnd/>
            <a:tailEnd/>
          </a:ln>
        </p:spPr>
      </p:pic>
      <p:cxnSp>
        <p:nvCxnSpPr>
          <p:cNvPr id="1033" name="AutoShape 21"/>
          <p:cNvCxnSpPr>
            <a:cxnSpLocks noChangeShapeType="1"/>
          </p:cNvCxnSpPr>
          <p:nvPr/>
        </p:nvCxnSpPr>
        <p:spPr bwMode="auto">
          <a:xfrm flipV="1">
            <a:off x="9355002" y="2679518"/>
            <a:ext cx="0" cy="2476500"/>
          </a:xfrm>
          <a:prstGeom prst="straightConnector1">
            <a:avLst/>
          </a:prstGeom>
          <a:noFill/>
          <a:ln w="9525">
            <a:solidFill>
              <a:srgbClr val="000000"/>
            </a:solidFill>
            <a:round/>
            <a:headEnd/>
            <a:tailEnd/>
          </a:ln>
        </p:spPr>
      </p:cxnSp>
      <p:cxnSp>
        <p:nvCxnSpPr>
          <p:cNvPr id="1034" name="AutoShape 22"/>
          <p:cNvCxnSpPr>
            <a:cxnSpLocks noChangeShapeType="1"/>
          </p:cNvCxnSpPr>
          <p:nvPr/>
        </p:nvCxnSpPr>
        <p:spPr bwMode="auto">
          <a:xfrm rot="10800000" flipV="1">
            <a:off x="7367451" y="2692580"/>
            <a:ext cx="2013676" cy="24493"/>
          </a:xfrm>
          <a:prstGeom prst="straightConnector1">
            <a:avLst/>
          </a:prstGeom>
          <a:noFill/>
          <a:ln w="9525">
            <a:solidFill>
              <a:srgbClr val="000000"/>
            </a:solidFill>
            <a:round/>
            <a:headEnd/>
            <a:tailEnd type="triangle" w="med" len="med"/>
          </a:ln>
        </p:spPr>
      </p:cxnSp>
      <p:pic>
        <p:nvPicPr>
          <p:cNvPr id="1035" name="Picture 11"/>
          <p:cNvPicPr>
            <a:picLocks noChangeAspect="1" noChangeArrowheads="1"/>
          </p:cNvPicPr>
          <p:nvPr/>
        </p:nvPicPr>
        <p:blipFill>
          <a:blip r:embed="rId4"/>
          <a:srcRect/>
          <a:stretch>
            <a:fillRect/>
          </a:stretch>
        </p:blipFill>
        <p:spPr bwMode="auto">
          <a:xfrm>
            <a:off x="598306" y="1506719"/>
            <a:ext cx="1381125" cy="657225"/>
          </a:xfrm>
          <a:prstGeom prst="rect">
            <a:avLst/>
          </a:prstGeom>
          <a:noFill/>
          <a:ln w="9525">
            <a:noFill/>
            <a:miter lim="800000"/>
            <a:headEnd/>
            <a:tailEnd/>
          </a:ln>
          <a:effectLst/>
        </p:spPr>
      </p:pic>
      <p:cxnSp>
        <p:nvCxnSpPr>
          <p:cNvPr id="1036" name="AutoShape 19"/>
          <p:cNvCxnSpPr>
            <a:cxnSpLocks noChangeShapeType="1"/>
          </p:cNvCxnSpPr>
          <p:nvPr/>
        </p:nvCxnSpPr>
        <p:spPr bwMode="auto">
          <a:xfrm>
            <a:off x="1922009" y="1953713"/>
            <a:ext cx="1395957" cy="5716"/>
          </a:xfrm>
          <a:prstGeom prst="straightConnector1">
            <a:avLst/>
          </a:prstGeom>
          <a:noFill/>
          <a:ln w="9525">
            <a:solidFill>
              <a:srgbClr val="000000"/>
            </a:solidFill>
            <a:round/>
            <a:headEnd/>
            <a:tailEnd type="triangle" w="med" len="med"/>
          </a:ln>
        </p:spPr>
      </p:cxnSp>
      <p:sp>
        <p:nvSpPr>
          <p:cNvPr id="1037" name="Text Box 2"/>
          <p:cNvSpPr txBox="1">
            <a:spLocks noChangeArrowheads="1"/>
          </p:cNvSpPr>
          <p:nvPr/>
        </p:nvSpPr>
        <p:spPr bwMode="auto">
          <a:xfrm>
            <a:off x="668338" y="2257425"/>
            <a:ext cx="1123950" cy="266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EXCEL SHEET I/P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8" name="Text Box 2"/>
          <p:cNvSpPr txBox="1">
            <a:spLocks noChangeArrowheads="1"/>
          </p:cNvSpPr>
          <p:nvPr/>
        </p:nvSpPr>
        <p:spPr bwMode="auto">
          <a:xfrm>
            <a:off x="4198439" y="4006306"/>
            <a:ext cx="3119438" cy="3016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dirty="0" smtClean="0">
                <a:ln>
                  <a:noFill/>
                </a:ln>
                <a:solidFill>
                  <a:schemeClr val="tx1"/>
                </a:solidFill>
                <a:effectLst/>
                <a:latin typeface="Times New Roman" pitchFamily="18" charset="0"/>
                <a:cs typeface="Arial" pitchFamily="34" charset="0"/>
              </a:rPr>
              <a:t>Parallel Computing and Cluster Processing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9" name="Text Box 5"/>
          <p:cNvSpPr txBox="1">
            <a:spLocks noChangeArrowheads="1"/>
          </p:cNvSpPr>
          <p:nvPr/>
        </p:nvSpPr>
        <p:spPr bwMode="auto">
          <a:xfrm>
            <a:off x="4281533" y="6556375"/>
            <a:ext cx="1514475" cy="3016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dirty="0" smtClean="0">
                <a:ln>
                  <a:noFill/>
                </a:ln>
                <a:solidFill>
                  <a:schemeClr val="tx1"/>
                </a:solidFill>
                <a:effectLst/>
                <a:latin typeface="Times New Roman" pitchFamily="18" charset="0"/>
                <a:cs typeface="Arial" pitchFamily="34" charset="0"/>
              </a:rPr>
              <a:t>Data Mapping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0" name="Text Box 12"/>
          <p:cNvSpPr txBox="1">
            <a:spLocks noChangeArrowheads="1"/>
          </p:cNvSpPr>
          <p:nvPr/>
        </p:nvSpPr>
        <p:spPr bwMode="auto">
          <a:xfrm>
            <a:off x="8798923" y="6360432"/>
            <a:ext cx="1285875" cy="3016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smtClean="0">
                <a:ln>
                  <a:noFill/>
                </a:ln>
                <a:solidFill>
                  <a:schemeClr val="tx1"/>
                </a:solidFill>
                <a:effectLst/>
                <a:latin typeface="Times New Roman" pitchFamily="18" charset="0"/>
                <a:cs typeface="Arial" pitchFamily="34" charset="0"/>
              </a:rPr>
              <a:t>HDFS Storage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Title 2"/>
          <p:cNvSpPr txBox="1">
            <a:spLocks/>
          </p:cNvSpPr>
          <p:nvPr/>
        </p:nvSpPr>
        <p:spPr>
          <a:xfrm>
            <a:off x="842555" y="0"/>
            <a:ext cx="10820400" cy="1025611"/>
          </a:xfrm>
          <a:prstGeom prst="rect">
            <a:avLst/>
          </a:prstGeom>
        </p:spPr>
        <p:txBody>
          <a:bodyPr>
            <a:no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b="1" dirty="0" smtClean="0"/>
              <a:t>System architecture</a:t>
            </a:r>
            <a:endParaRPr lang="en-US" b="1" dirty="0"/>
          </a:p>
        </p:txBody>
      </p:sp>
    </p:spTree>
    <p:extLst>
      <p:ext uri="{BB962C8B-B14F-4D97-AF65-F5344CB8AC3E}">
        <p14:creationId xmlns:p14="http://schemas.microsoft.com/office/powerpoint/2010/main" val="1994223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a:xfrm>
            <a:off x="7897103" y="642918"/>
            <a:ext cx="3430663" cy="2624378"/>
          </a:xfrm>
          <a:prstGeom prst="rect">
            <a:avLst/>
          </a:prstGeom>
          <a:solidFill>
            <a:sysClr val="window" lastClr="FFFFFF">
              <a:lumMod val="75000"/>
            </a:sysClr>
          </a:solidFill>
          <a:ln w="12700" cap="flat" cmpd="sng" algn="ctr">
            <a:solidFill>
              <a:srgbClr val="4472C4">
                <a:shade val="50000"/>
              </a:srgbClr>
            </a:solidFill>
            <a:prstDash val="solid"/>
            <a:miter lim="800000"/>
          </a:ln>
          <a:effectLst/>
        </p:spPr>
        <p:txBody>
          <a:bodyPr lIns="101910" tIns="50956" rIns="101910" bIns="50956" rtlCol="0" anchor="ctr"/>
          <a:lstStyle/>
          <a:p>
            <a:pPr algn="ctr" defTabSz="1019138">
              <a:defRPr/>
            </a:pPr>
            <a:endParaRPr lang="en-US" sz="1653" kern="0" dirty="0">
              <a:solidFill>
                <a:sysClr val="window" lastClr="FFFFFF"/>
              </a:solidFill>
              <a:latin typeface="Calibri"/>
            </a:endParaRPr>
          </a:p>
        </p:txBody>
      </p:sp>
      <p:sp>
        <p:nvSpPr>
          <p:cNvPr id="96" name="Rectangle 95"/>
          <p:cNvSpPr/>
          <p:nvPr/>
        </p:nvSpPr>
        <p:spPr>
          <a:xfrm>
            <a:off x="7897099" y="3500443"/>
            <a:ext cx="3430664" cy="2270236"/>
          </a:xfrm>
          <a:prstGeom prst="rect">
            <a:avLst/>
          </a:prstGeom>
          <a:solidFill>
            <a:srgbClr val="A5A5A5">
              <a:lumMod val="40000"/>
              <a:lumOff val="60000"/>
            </a:srgbClr>
          </a:solidFill>
          <a:ln w="12700" cap="flat" cmpd="sng" algn="ctr">
            <a:solidFill>
              <a:srgbClr val="4472C4">
                <a:shade val="50000"/>
              </a:srgbClr>
            </a:solidFill>
            <a:prstDash val="solid"/>
            <a:miter lim="800000"/>
          </a:ln>
          <a:effectLst/>
        </p:spPr>
        <p:txBody>
          <a:bodyPr lIns="101910" tIns="50956" rIns="101910" bIns="50956" rtlCol="0" anchor="ctr"/>
          <a:lstStyle/>
          <a:p>
            <a:pPr algn="ctr" defTabSz="1019138">
              <a:defRPr/>
            </a:pPr>
            <a:r>
              <a:rPr lang="en-US" sz="1653" b="1" kern="0" dirty="0">
                <a:solidFill>
                  <a:sysClr val="windowText" lastClr="000000"/>
                </a:solidFill>
                <a:latin typeface="Calibri"/>
              </a:rPr>
              <a:t>HADOOP HDFS</a:t>
            </a:r>
          </a:p>
          <a:p>
            <a:pPr algn="ctr" defTabSz="1019138">
              <a:defRPr/>
            </a:pPr>
            <a:endParaRPr lang="en-US" sz="1653" kern="0" dirty="0">
              <a:solidFill>
                <a:sysClr val="windowText" lastClr="000000"/>
              </a:solidFill>
              <a:latin typeface="Calibri"/>
            </a:endParaRPr>
          </a:p>
          <a:p>
            <a:pPr algn="ctr" defTabSz="1019138">
              <a:defRPr/>
            </a:pPr>
            <a:endParaRPr lang="en-US" sz="1653" kern="0" dirty="0">
              <a:solidFill>
                <a:sysClr val="windowText" lastClr="000000"/>
              </a:solidFill>
              <a:latin typeface="Calibri"/>
            </a:endParaRPr>
          </a:p>
          <a:p>
            <a:pPr algn="ctr" defTabSz="1019138">
              <a:defRPr/>
            </a:pPr>
            <a:endParaRPr lang="en-US" sz="1653" kern="0" dirty="0">
              <a:solidFill>
                <a:sysClr val="windowText" lastClr="000000"/>
              </a:solidFill>
              <a:latin typeface="Calibri"/>
            </a:endParaRPr>
          </a:p>
          <a:p>
            <a:pPr algn="ctr" defTabSz="1019138">
              <a:defRPr/>
            </a:pPr>
            <a:endParaRPr lang="en-US" sz="1653" kern="0" dirty="0">
              <a:solidFill>
                <a:sysClr val="windowText" lastClr="000000"/>
              </a:solidFill>
              <a:latin typeface="Calibri"/>
            </a:endParaRPr>
          </a:p>
          <a:p>
            <a:pPr algn="ctr" defTabSz="1019138">
              <a:defRPr/>
            </a:pPr>
            <a:endParaRPr lang="en-US" sz="1653" kern="0" dirty="0">
              <a:solidFill>
                <a:sysClr val="windowText" lastClr="000000"/>
              </a:solidFill>
              <a:latin typeface="Calibri"/>
            </a:endParaRPr>
          </a:p>
          <a:p>
            <a:pPr algn="ctr" defTabSz="1019138">
              <a:defRPr/>
            </a:pPr>
            <a:endParaRPr lang="en-US" sz="1653" kern="0" dirty="0">
              <a:solidFill>
                <a:sysClr val="windowText" lastClr="000000"/>
              </a:solidFill>
              <a:latin typeface="Calibri"/>
            </a:endParaRPr>
          </a:p>
        </p:txBody>
      </p:sp>
      <p:sp>
        <p:nvSpPr>
          <p:cNvPr id="97" name="Rectangle 96"/>
          <p:cNvSpPr/>
          <p:nvPr/>
        </p:nvSpPr>
        <p:spPr>
          <a:xfrm>
            <a:off x="8068632" y="4143386"/>
            <a:ext cx="514600" cy="1250731"/>
          </a:xfrm>
          <a:prstGeom prst="rect">
            <a:avLst/>
          </a:prstGeom>
          <a:solidFill>
            <a:srgbClr val="ED7D31"/>
          </a:solidFill>
          <a:ln w="12700" cap="flat" cmpd="sng" algn="ctr">
            <a:solidFill>
              <a:srgbClr val="4472C4">
                <a:shade val="50000"/>
              </a:srgbClr>
            </a:solidFill>
            <a:prstDash val="solid"/>
            <a:miter lim="800000"/>
          </a:ln>
          <a:effectLst/>
        </p:spPr>
        <p:txBody>
          <a:bodyPr lIns="101910" tIns="50956" rIns="101910" bIns="50956" rtlCol="0" anchor="ctr"/>
          <a:lstStyle/>
          <a:p>
            <a:pPr algn="ctr" defTabSz="1019138">
              <a:defRPr/>
            </a:pPr>
            <a:endParaRPr lang="en-US" sz="1653" kern="0" dirty="0">
              <a:solidFill>
                <a:sysClr val="windowText" lastClr="000000"/>
              </a:solidFill>
              <a:latin typeface="Calibri"/>
            </a:endParaRPr>
          </a:p>
          <a:p>
            <a:pPr algn="ctr" defTabSz="1019138">
              <a:defRPr/>
            </a:pPr>
            <a:endParaRPr lang="en-US" sz="1653" kern="0" dirty="0">
              <a:solidFill>
                <a:sysClr val="window" lastClr="FFFFFF"/>
              </a:solidFill>
              <a:latin typeface="Calibri"/>
            </a:endParaRPr>
          </a:p>
          <a:p>
            <a:pPr algn="ctr" defTabSz="1019138">
              <a:defRPr/>
            </a:pPr>
            <a:endParaRPr lang="en-US" sz="1653" kern="0" dirty="0">
              <a:solidFill>
                <a:sysClr val="window" lastClr="FFFFFF"/>
              </a:solidFill>
              <a:latin typeface="Calibri"/>
            </a:endParaRPr>
          </a:p>
        </p:txBody>
      </p:sp>
      <p:sp>
        <p:nvSpPr>
          <p:cNvPr id="98" name="Rectangle 97"/>
          <p:cNvSpPr/>
          <p:nvPr/>
        </p:nvSpPr>
        <p:spPr>
          <a:xfrm>
            <a:off x="2368221" y="644795"/>
            <a:ext cx="3156568" cy="1584152"/>
          </a:xfrm>
          <a:prstGeom prst="rect">
            <a:avLst/>
          </a:prstGeom>
          <a:solidFill>
            <a:srgbClr val="E7E6E6">
              <a:lumMod val="10000"/>
            </a:srgbClr>
          </a:solidFill>
          <a:ln w="12700" cap="flat" cmpd="sng" algn="ctr">
            <a:solidFill>
              <a:srgbClr val="4472C4">
                <a:shade val="50000"/>
              </a:srgbClr>
            </a:solidFill>
            <a:prstDash val="solid"/>
            <a:miter lim="800000"/>
          </a:ln>
          <a:effectLst/>
        </p:spPr>
        <p:txBody>
          <a:bodyPr lIns="101910" tIns="50956" rIns="101910" bIns="50956" rtlCol="0" anchor="ctr"/>
          <a:lstStyle/>
          <a:p>
            <a:pPr algn="ctr" defTabSz="1019138">
              <a:defRPr/>
            </a:pPr>
            <a:endParaRPr lang="en-US" sz="1653" kern="0" dirty="0">
              <a:solidFill>
                <a:sysClr val="window" lastClr="FFFFFF"/>
              </a:solidFill>
              <a:latin typeface="Calibri"/>
            </a:endParaRPr>
          </a:p>
        </p:txBody>
      </p:sp>
      <p:sp>
        <p:nvSpPr>
          <p:cNvPr id="99" name="Rectangle 98"/>
          <p:cNvSpPr/>
          <p:nvPr/>
        </p:nvSpPr>
        <p:spPr>
          <a:xfrm>
            <a:off x="2610251" y="1479406"/>
            <a:ext cx="2621241" cy="348923"/>
          </a:xfrm>
          <a:prstGeom prst="rect">
            <a:avLst/>
          </a:prstGeom>
          <a:solidFill>
            <a:sysClr val="window" lastClr="FFFFFF"/>
          </a:solidFill>
          <a:ln w="12700" cap="flat" cmpd="sng" algn="ctr">
            <a:solidFill>
              <a:srgbClr val="4472C4">
                <a:shade val="50000"/>
              </a:srgbClr>
            </a:solidFill>
            <a:prstDash val="solid"/>
            <a:miter lim="800000"/>
          </a:ln>
          <a:effectLst/>
        </p:spPr>
        <p:txBody>
          <a:bodyPr lIns="101910" tIns="50956" rIns="101910" bIns="50956" rtlCol="0" anchor="ctr"/>
          <a:lstStyle/>
          <a:p>
            <a:pPr algn="ctr" defTabSz="1019138">
              <a:defRPr/>
            </a:pPr>
            <a:r>
              <a:rPr lang="en-US" sz="1653" kern="0" dirty="0" smtClean="0">
                <a:solidFill>
                  <a:sysClr val="windowText" lastClr="000000"/>
                </a:solidFill>
                <a:latin typeface="Calibri"/>
              </a:rPr>
              <a:t>DB Transaction</a:t>
            </a:r>
            <a:endParaRPr lang="en-US" sz="1653" kern="0" dirty="0">
              <a:solidFill>
                <a:sysClr val="windowText" lastClr="000000"/>
              </a:solidFill>
              <a:latin typeface="Calibri"/>
            </a:endParaRPr>
          </a:p>
        </p:txBody>
      </p:sp>
      <p:sp>
        <p:nvSpPr>
          <p:cNvPr id="100" name="Rectangle 99"/>
          <p:cNvSpPr/>
          <p:nvPr/>
        </p:nvSpPr>
        <p:spPr>
          <a:xfrm>
            <a:off x="8926298" y="4143386"/>
            <a:ext cx="514600" cy="1250731"/>
          </a:xfrm>
          <a:prstGeom prst="rect">
            <a:avLst/>
          </a:prstGeom>
          <a:solidFill>
            <a:srgbClr val="ED7D31"/>
          </a:solidFill>
          <a:ln w="12700" cap="flat" cmpd="sng" algn="ctr">
            <a:solidFill>
              <a:srgbClr val="4472C4">
                <a:shade val="50000"/>
              </a:srgbClr>
            </a:solidFill>
            <a:prstDash val="solid"/>
            <a:miter lim="800000"/>
          </a:ln>
          <a:effectLst/>
        </p:spPr>
        <p:txBody>
          <a:bodyPr lIns="101910" tIns="50956" rIns="101910" bIns="50956" rtlCol="0" anchor="ctr"/>
          <a:lstStyle/>
          <a:p>
            <a:pPr algn="ctr" defTabSz="1019138">
              <a:defRPr/>
            </a:pPr>
            <a:endParaRPr lang="en-US" sz="1653" kern="0" dirty="0">
              <a:solidFill>
                <a:sysClr val="windowText" lastClr="000000"/>
              </a:solidFill>
              <a:latin typeface="Calibri"/>
            </a:endParaRPr>
          </a:p>
          <a:p>
            <a:pPr algn="ctr" defTabSz="1019138">
              <a:defRPr/>
            </a:pPr>
            <a:endParaRPr lang="en-US" sz="1653" kern="0" dirty="0">
              <a:solidFill>
                <a:sysClr val="window" lastClr="FFFFFF"/>
              </a:solidFill>
              <a:latin typeface="Calibri"/>
            </a:endParaRPr>
          </a:p>
          <a:p>
            <a:pPr algn="ctr" defTabSz="1019138">
              <a:defRPr/>
            </a:pPr>
            <a:endParaRPr lang="en-US" sz="1653" kern="0" dirty="0">
              <a:solidFill>
                <a:sysClr val="window" lastClr="FFFFFF"/>
              </a:solidFill>
              <a:latin typeface="Calibri"/>
            </a:endParaRPr>
          </a:p>
        </p:txBody>
      </p:sp>
      <p:sp>
        <p:nvSpPr>
          <p:cNvPr id="101" name="Rectangle 100"/>
          <p:cNvSpPr/>
          <p:nvPr/>
        </p:nvSpPr>
        <p:spPr>
          <a:xfrm>
            <a:off x="9698199" y="4143386"/>
            <a:ext cx="600365" cy="1250731"/>
          </a:xfrm>
          <a:prstGeom prst="rect">
            <a:avLst/>
          </a:prstGeom>
          <a:solidFill>
            <a:srgbClr val="ED7D31"/>
          </a:solidFill>
          <a:ln w="12700" cap="flat" cmpd="sng" algn="ctr">
            <a:solidFill>
              <a:srgbClr val="4472C4">
                <a:shade val="50000"/>
              </a:srgbClr>
            </a:solidFill>
            <a:prstDash val="solid"/>
            <a:miter lim="800000"/>
          </a:ln>
          <a:effectLst/>
        </p:spPr>
        <p:txBody>
          <a:bodyPr lIns="101910" tIns="50956" rIns="101910" bIns="50956" rtlCol="0" anchor="ctr"/>
          <a:lstStyle/>
          <a:p>
            <a:pPr algn="ctr" defTabSz="1019138">
              <a:defRPr/>
            </a:pPr>
            <a:endParaRPr lang="en-US" sz="1653" kern="0" dirty="0">
              <a:solidFill>
                <a:sysClr val="windowText" lastClr="000000"/>
              </a:solidFill>
              <a:latin typeface="Calibri"/>
            </a:endParaRPr>
          </a:p>
          <a:p>
            <a:pPr algn="ctr" defTabSz="1019138">
              <a:defRPr/>
            </a:pPr>
            <a:endParaRPr lang="en-US" sz="1653" kern="0" dirty="0">
              <a:solidFill>
                <a:sysClr val="window" lastClr="FFFFFF"/>
              </a:solidFill>
              <a:latin typeface="Calibri"/>
            </a:endParaRPr>
          </a:p>
          <a:p>
            <a:pPr algn="ctr" defTabSz="1019138">
              <a:defRPr/>
            </a:pPr>
            <a:endParaRPr lang="en-US" sz="1653" kern="0" dirty="0">
              <a:solidFill>
                <a:sysClr val="window" lastClr="FFFFFF"/>
              </a:solidFill>
              <a:latin typeface="Calibri"/>
            </a:endParaRPr>
          </a:p>
        </p:txBody>
      </p:sp>
      <p:sp>
        <p:nvSpPr>
          <p:cNvPr id="102" name="Rectangle 101"/>
          <p:cNvSpPr/>
          <p:nvPr/>
        </p:nvSpPr>
        <p:spPr>
          <a:xfrm>
            <a:off x="10470097" y="4143386"/>
            <a:ext cx="600328" cy="1250731"/>
          </a:xfrm>
          <a:prstGeom prst="rect">
            <a:avLst/>
          </a:prstGeom>
          <a:solidFill>
            <a:srgbClr val="ED7D31"/>
          </a:solidFill>
          <a:ln w="12700" cap="flat" cmpd="sng" algn="ctr">
            <a:solidFill>
              <a:srgbClr val="4472C4">
                <a:shade val="50000"/>
              </a:srgbClr>
            </a:solidFill>
            <a:prstDash val="solid"/>
            <a:miter lim="800000"/>
          </a:ln>
          <a:effectLst/>
        </p:spPr>
        <p:txBody>
          <a:bodyPr lIns="101910" tIns="50956" rIns="101910" bIns="50956" rtlCol="0" anchor="ctr"/>
          <a:lstStyle/>
          <a:p>
            <a:pPr algn="ctr" defTabSz="1019138">
              <a:defRPr/>
            </a:pPr>
            <a:endParaRPr lang="en-US" sz="1653" kern="0" dirty="0">
              <a:solidFill>
                <a:sysClr val="windowText" lastClr="000000"/>
              </a:solidFill>
              <a:latin typeface="Calibri"/>
            </a:endParaRPr>
          </a:p>
          <a:p>
            <a:pPr algn="ctr" defTabSz="1019138">
              <a:defRPr/>
            </a:pPr>
            <a:endParaRPr lang="en-US" sz="1653" kern="0" dirty="0">
              <a:solidFill>
                <a:sysClr val="window" lastClr="FFFFFF"/>
              </a:solidFill>
              <a:latin typeface="Calibri"/>
            </a:endParaRPr>
          </a:p>
          <a:p>
            <a:pPr algn="ctr" defTabSz="1019138">
              <a:defRPr/>
            </a:pPr>
            <a:endParaRPr lang="en-US" sz="1653" kern="0" dirty="0">
              <a:solidFill>
                <a:sysClr val="window" lastClr="FFFFFF"/>
              </a:solidFill>
              <a:latin typeface="Calibri"/>
            </a:endParaRPr>
          </a:p>
        </p:txBody>
      </p:sp>
      <p:pic>
        <p:nvPicPr>
          <p:cNvPr id="103" name="Picture 2" descr="http://www.freeiconspng.com/uploads/laptop-icon-2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65949" y="2488016"/>
            <a:ext cx="703728" cy="586161"/>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http://www.freeiconspng.com/uploads/laptop-icon-2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55286" y="2518494"/>
            <a:ext cx="703728" cy="586161"/>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http://www.freeiconspng.com/uploads/laptop-icon-2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98198" y="2500306"/>
            <a:ext cx="703728" cy="586161"/>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http://www.freeiconspng.com/uploads/laptop-icon-2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5864" y="2500306"/>
            <a:ext cx="703728" cy="586161"/>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p:cNvSpPr txBox="1"/>
          <p:nvPr/>
        </p:nvSpPr>
        <p:spPr>
          <a:xfrm>
            <a:off x="9122155" y="2104626"/>
            <a:ext cx="1693397" cy="357272"/>
          </a:xfrm>
          <a:prstGeom prst="rect">
            <a:avLst/>
          </a:prstGeom>
          <a:noFill/>
        </p:spPr>
        <p:txBody>
          <a:bodyPr wrap="none" lIns="101910" tIns="50956" rIns="101910" bIns="50956" rtlCol="0">
            <a:spAutoFit/>
          </a:bodyPr>
          <a:lstStyle/>
          <a:p>
            <a:pPr defTabSz="1019138">
              <a:defRPr/>
            </a:pPr>
            <a:r>
              <a:rPr lang="en-US" sz="1653" kern="0" dirty="0">
                <a:solidFill>
                  <a:sysClr val="windowText" lastClr="000000"/>
                </a:solidFill>
              </a:rPr>
              <a:t>Region Servers</a:t>
            </a:r>
          </a:p>
        </p:txBody>
      </p:sp>
      <p:pic>
        <p:nvPicPr>
          <p:cNvPr id="108" name="Picture 2" descr="http://www.freeiconspng.com/uploads/laptop-icon-2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3232" y="1214428"/>
            <a:ext cx="922932" cy="768742"/>
          </a:xfrm>
          <a:prstGeom prst="rect">
            <a:avLst/>
          </a:prstGeom>
          <a:noFill/>
          <a:extLst>
            <a:ext uri="{909E8E84-426E-40DD-AFC4-6F175D3DCCD1}">
              <a14:hiddenFill xmlns:a14="http://schemas.microsoft.com/office/drawing/2010/main">
                <a:solidFill>
                  <a:srgbClr val="FFFFFF"/>
                </a:solidFill>
              </a14:hiddenFill>
            </a:ext>
          </a:extLst>
        </p:spPr>
      </p:pic>
      <p:sp>
        <p:nvSpPr>
          <p:cNvPr id="109" name="TextBox 108"/>
          <p:cNvSpPr txBox="1"/>
          <p:nvPr/>
        </p:nvSpPr>
        <p:spPr>
          <a:xfrm>
            <a:off x="9084628" y="765841"/>
            <a:ext cx="1576378" cy="357272"/>
          </a:xfrm>
          <a:prstGeom prst="rect">
            <a:avLst/>
          </a:prstGeom>
          <a:noFill/>
        </p:spPr>
        <p:txBody>
          <a:bodyPr wrap="none" lIns="101910" tIns="50956" rIns="101910" bIns="50956" rtlCol="0">
            <a:spAutoFit/>
          </a:bodyPr>
          <a:lstStyle/>
          <a:p>
            <a:pPr defTabSz="1019138">
              <a:defRPr/>
            </a:pPr>
            <a:r>
              <a:rPr lang="en-US" sz="1653" kern="0" dirty="0">
                <a:solidFill>
                  <a:sysClr val="windowText" lastClr="000000"/>
                </a:solidFill>
              </a:rPr>
              <a:t>Master Server</a:t>
            </a:r>
          </a:p>
        </p:txBody>
      </p:sp>
      <p:sp>
        <p:nvSpPr>
          <p:cNvPr id="110" name="TextBox 109"/>
          <p:cNvSpPr txBox="1"/>
          <p:nvPr/>
        </p:nvSpPr>
        <p:spPr>
          <a:xfrm>
            <a:off x="9955503" y="1287113"/>
            <a:ext cx="2361983" cy="583488"/>
          </a:xfrm>
          <a:prstGeom prst="rect">
            <a:avLst/>
          </a:prstGeom>
          <a:noFill/>
        </p:spPr>
        <p:txBody>
          <a:bodyPr wrap="square" lIns="101910" tIns="50956" rIns="101910" bIns="50956" rtlCol="0">
            <a:spAutoFit/>
          </a:bodyPr>
          <a:lstStyle/>
          <a:p>
            <a:pPr defTabSz="1019138">
              <a:defRPr/>
            </a:pPr>
            <a:r>
              <a:rPr lang="en-US" sz="3123" kern="0" dirty="0">
                <a:solidFill>
                  <a:sysClr val="windowText" lastClr="000000"/>
                </a:solidFill>
              </a:rPr>
              <a:t>HBase</a:t>
            </a:r>
          </a:p>
        </p:txBody>
      </p:sp>
      <p:sp>
        <p:nvSpPr>
          <p:cNvPr id="111" name="Rectangle 110"/>
          <p:cNvSpPr/>
          <p:nvPr/>
        </p:nvSpPr>
        <p:spPr>
          <a:xfrm>
            <a:off x="5667170" y="644790"/>
            <a:ext cx="2058397" cy="5213104"/>
          </a:xfrm>
          <a:prstGeom prst="rect">
            <a:avLst/>
          </a:prstGeom>
          <a:solidFill>
            <a:srgbClr val="E7E6E6">
              <a:lumMod val="10000"/>
            </a:srgbClr>
          </a:solidFill>
          <a:ln w="12700" cap="flat" cmpd="sng" algn="ctr">
            <a:solidFill>
              <a:srgbClr val="4472C4">
                <a:shade val="50000"/>
              </a:srgbClr>
            </a:solidFill>
            <a:prstDash val="solid"/>
            <a:miter lim="800000"/>
          </a:ln>
          <a:effectLst/>
        </p:spPr>
        <p:txBody>
          <a:bodyPr lIns="101910" tIns="50956" rIns="101910" bIns="50956" rtlCol="0" anchor="ctr"/>
          <a:lstStyle/>
          <a:p>
            <a:pPr algn="ctr" defTabSz="1019138">
              <a:defRPr/>
            </a:pPr>
            <a:endParaRPr lang="en-US" sz="1653" kern="0" dirty="0">
              <a:solidFill>
                <a:sysClr val="window" lastClr="FFFFFF"/>
              </a:solidFill>
              <a:latin typeface="Calibri"/>
            </a:endParaRPr>
          </a:p>
        </p:txBody>
      </p:sp>
      <p:sp>
        <p:nvSpPr>
          <p:cNvPr id="112" name="Rectangle 111"/>
          <p:cNvSpPr/>
          <p:nvPr/>
        </p:nvSpPr>
        <p:spPr>
          <a:xfrm rot="16200000">
            <a:off x="6119308" y="4152521"/>
            <a:ext cx="2183323" cy="857666"/>
          </a:xfrm>
          <a:prstGeom prst="rect">
            <a:avLst/>
          </a:prstGeom>
          <a:solidFill>
            <a:sysClr val="window" lastClr="FFFFFF"/>
          </a:solidFill>
          <a:ln w="12700" cap="flat" cmpd="sng" algn="ctr">
            <a:solidFill>
              <a:srgbClr val="4472C4">
                <a:shade val="50000"/>
              </a:srgbClr>
            </a:solidFill>
            <a:prstDash val="solid"/>
            <a:miter lim="800000"/>
          </a:ln>
          <a:effectLst/>
        </p:spPr>
        <p:txBody>
          <a:bodyPr lIns="101910" tIns="50956" rIns="101910" bIns="50956" rtlCol="0" anchor="ctr"/>
          <a:lstStyle/>
          <a:p>
            <a:pPr algn="ctr" defTabSz="1019138">
              <a:defRPr/>
            </a:pPr>
            <a:r>
              <a:rPr lang="en-US" sz="1653" kern="0" dirty="0">
                <a:solidFill>
                  <a:sysClr val="windowText" lastClr="000000"/>
                </a:solidFill>
                <a:latin typeface="Calibri"/>
              </a:rPr>
              <a:t>HDFS - Data Access </a:t>
            </a:r>
          </a:p>
        </p:txBody>
      </p:sp>
      <p:sp>
        <p:nvSpPr>
          <p:cNvPr id="113" name="Rectangle 112"/>
          <p:cNvSpPr/>
          <p:nvPr/>
        </p:nvSpPr>
        <p:spPr>
          <a:xfrm rot="16200000">
            <a:off x="6033542" y="1520061"/>
            <a:ext cx="2183323" cy="857663"/>
          </a:xfrm>
          <a:prstGeom prst="rect">
            <a:avLst/>
          </a:prstGeom>
          <a:solidFill>
            <a:sysClr val="window" lastClr="FFFFFF"/>
          </a:solidFill>
          <a:ln w="12700" cap="flat" cmpd="sng" algn="ctr">
            <a:solidFill>
              <a:srgbClr val="4472C4">
                <a:shade val="50000"/>
              </a:srgbClr>
            </a:solidFill>
            <a:prstDash val="solid"/>
            <a:miter lim="800000"/>
          </a:ln>
          <a:effectLst/>
        </p:spPr>
        <p:txBody>
          <a:bodyPr lIns="101910" tIns="50956" rIns="101910" bIns="50956" rtlCol="0" anchor="ctr"/>
          <a:lstStyle/>
          <a:p>
            <a:pPr algn="ctr" defTabSz="1019138">
              <a:defRPr/>
            </a:pPr>
            <a:r>
              <a:rPr lang="en-US" sz="1653" kern="0" dirty="0">
                <a:solidFill>
                  <a:sysClr val="windowText" lastClr="000000"/>
                </a:solidFill>
                <a:latin typeface="Calibri"/>
              </a:rPr>
              <a:t>HBase - Data Access </a:t>
            </a:r>
          </a:p>
        </p:txBody>
      </p:sp>
      <p:sp>
        <p:nvSpPr>
          <p:cNvPr id="114" name="Rectangle 113"/>
          <p:cNvSpPr/>
          <p:nvPr/>
        </p:nvSpPr>
        <p:spPr>
          <a:xfrm rot="16200000">
            <a:off x="3704923" y="2938866"/>
            <a:ext cx="4782166" cy="686132"/>
          </a:xfrm>
          <a:prstGeom prst="rect">
            <a:avLst/>
          </a:prstGeom>
          <a:solidFill>
            <a:sysClr val="window" lastClr="FFFFFF"/>
          </a:solidFill>
          <a:ln w="12700" cap="flat" cmpd="sng" algn="ctr">
            <a:solidFill>
              <a:srgbClr val="4472C4">
                <a:shade val="50000"/>
              </a:srgbClr>
            </a:solidFill>
            <a:prstDash val="solid"/>
            <a:miter lim="800000"/>
          </a:ln>
          <a:effectLst/>
        </p:spPr>
        <p:txBody>
          <a:bodyPr lIns="101910" tIns="50956" rIns="101910" bIns="50956" rtlCol="0" anchor="ctr"/>
          <a:lstStyle/>
          <a:p>
            <a:pPr algn="ctr" defTabSz="1019138">
              <a:defRPr/>
            </a:pPr>
            <a:r>
              <a:rPr lang="en-US" sz="1653" kern="0" dirty="0">
                <a:solidFill>
                  <a:sysClr val="windowText" lastClr="000000"/>
                </a:solidFill>
                <a:latin typeface="Calibri"/>
              </a:rPr>
              <a:t>Decision Making </a:t>
            </a:r>
            <a:r>
              <a:rPr lang="en-US" sz="1653" kern="0" dirty="0" smtClean="0">
                <a:solidFill>
                  <a:sysClr val="windowText" lastClr="000000"/>
                </a:solidFill>
                <a:latin typeface="Calibri"/>
              </a:rPr>
              <a:t>– FP / FIUT</a:t>
            </a:r>
            <a:endParaRPr lang="en-US" sz="1653" kern="0" dirty="0">
              <a:solidFill>
                <a:sysClr val="windowText" lastClr="000000"/>
              </a:solidFill>
              <a:latin typeface="Calibri"/>
            </a:endParaRPr>
          </a:p>
        </p:txBody>
      </p:sp>
      <p:sp>
        <p:nvSpPr>
          <p:cNvPr id="115" name="Rectangle 114"/>
          <p:cNvSpPr/>
          <p:nvPr/>
        </p:nvSpPr>
        <p:spPr>
          <a:xfrm>
            <a:off x="2622491" y="983481"/>
            <a:ext cx="2621241" cy="348923"/>
          </a:xfrm>
          <a:prstGeom prst="rect">
            <a:avLst/>
          </a:prstGeom>
          <a:solidFill>
            <a:sysClr val="window" lastClr="FFFFFF"/>
          </a:solidFill>
          <a:ln w="12700" cap="flat" cmpd="sng" algn="ctr">
            <a:solidFill>
              <a:srgbClr val="4472C4">
                <a:shade val="50000"/>
              </a:srgbClr>
            </a:solidFill>
            <a:prstDash val="solid"/>
            <a:miter lim="800000"/>
          </a:ln>
          <a:effectLst/>
        </p:spPr>
        <p:txBody>
          <a:bodyPr lIns="101910" tIns="50956" rIns="101910" bIns="50956" rtlCol="0" anchor="ctr"/>
          <a:lstStyle/>
          <a:p>
            <a:pPr algn="ctr" defTabSz="1019138">
              <a:defRPr/>
            </a:pPr>
            <a:r>
              <a:rPr lang="en-US" sz="1653" kern="0" dirty="0" smtClean="0">
                <a:solidFill>
                  <a:sysClr val="windowText" lastClr="000000"/>
                </a:solidFill>
                <a:latin typeface="Calibri"/>
              </a:rPr>
              <a:t>Authentication</a:t>
            </a:r>
            <a:endParaRPr lang="en-US" sz="1653" kern="0" dirty="0">
              <a:solidFill>
                <a:sysClr val="windowText" lastClr="000000"/>
              </a:solidFill>
              <a:latin typeface="Calibri"/>
            </a:endParaRPr>
          </a:p>
        </p:txBody>
      </p:sp>
      <p:sp>
        <p:nvSpPr>
          <p:cNvPr id="117" name="TextBox 116"/>
          <p:cNvSpPr txBox="1"/>
          <p:nvPr/>
        </p:nvSpPr>
        <p:spPr>
          <a:xfrm>
            <a:off x="2642199" y="669072"/>
            <a:ext cx="853424" cy="357272"/>
          </a:xfrm>
          <a:prstGeom prst="rect">
            <a:avLst/>
          </a:prstGeom>
          <a:noFill/>
        </p:spPr>
        <p:txBody>
          <a:bodyPr wrap="none" lIns="101910" tIns="50956" rIns="101910" bIns="50956" rtlCol="0">
            <a:spAutoFit/>
          </a:bodyPr>
          <a:lstStyle/>
          <a:p>
            <a:pPr defTabSz="1019138">
              <a:defRPr/>
            </a:pPr>
            <a:r>
              <a:rPr lang="en-US" sz="1653" kern="0" dirty="0" smtClean="0">
                <a:solidFill>
                  <a:sysClr val="window" lastClr="FFFFFF"/>
                </a:solidFill>
              </a:rPr>
              <a:t>Server</a:t>
            </a:r>
            <a:endParaRPr lang="en-US" sz="1653" kern="0" dirty="0">
              <a:solidFill>
                <a:sysClr val="window" lastClr="FFFFFF"/>
              </a:solidFill>
            </a:endParaRPr>
          </a:p>
        </p:txBody>
      </p:sp>
      <p:sp>
        <p:nvSpPr>
          <p:cNvPr id="118" name="Rectangle 117"/>
          <p:cNvSpPr/>
          <p:nvPr/>
        </p:nvSpPr>
        <p:spPr>
          <a:xfrm>
            <a:off x="864244" y="642918"/>
            <a:ext cx="1242506" cy="5209478"/>
          </a:xfrm>
          <a:prstGeom prst="rect">
            <a:avLst/>
          </a:prstGeom>
          <a:solidFill>
            <a:srgbClr val="E7E6E6">
              <a:lumMod val="10000"/>
            </a:srgbClr>
          </a:solidFill>
          <a:ln w="12700" cap="flat" cmpd="sng" algn="ctr">
            <a:solidFill>
              <a:srgbClr val="4472C4">
                <a:shade val="50000"/>
              </a:srgbClr>
            </a:solidFill>
            <a:prstDash val="solid"/>
            <a:miter lim="800000"/>
          </a:ln>
          <a:effectLst/>
        </p:spPr>
        <p:txBody>
          <a:bodyPr lIns="101910" tIns="50956" rIns="101910" bIns="50956" rtlCol="0" anchor="ctr"/>
          <a:lstStyle/>
          <a:p>
            <a:pPr algn="ctr" defTabSz="1019138">
              <a:defRPr/>
            </a:pPr>
            <a:endParaRPr lang="en-US" sz="1653" kern="0" dirty="0">
              <a:solidFill>
                <a:sysClr val="window" lastClr="FFFFFF"/>
              </a:solidFill>
              <a:latin typeface="Calibri"/>
            </a:endParaRPr>
          </a:p>
        </p:txBody>
      </p:sp>
      <p:sp>
        <p:nvSpPr>
          <p:cNvPr id="119" name="Rectangle 118"/>
          <p:cNvSpPr/>
          <p:nvPr/>
        </p:nvSpPr>
        <p:spPr>
          <a:xfrm rot="16200000">
            <a:off x="546061" y="2026987"/>
            <a:ext cx="1781873" cy="782342"/>
          </a:xfrm>
          <a:prstGeom prst="rect">
            <a:avLst/>
          </a:prstGeom>
          <a:solidFill>
            <a:sysClr val="window" lastClr="FFFFFF"/>
          </a:solidFill>
          <a:ln w="12700" cap="flat" cmpd="sng" algn="ctr">
            <a:solidFill>
              <a:srgbClr val="4472C4">
                <a:shade val="50000"/>
              </a:srgbClr>
            </a:solidFill>
            <a:prstDash val="solid"/>
            <a:miter lim="800000"/>
          </a:ln>
          <a:effectLst/>
        </p:spPr>
        <p:txBody>
          <a:bodyPr lIns="101910" tIns="50956" rIns="101910" bIns="50956" rtlCol="0" anchor="ctr"/>
          <a:lstStyle/>
          <a:p>
            <a:pPr algn="ctr" defTabSz="1019138">
              <a:defRPr/>
            </a:pPr>
            <a:r>
              <a:rPr lang="en-US" sz="1653" kern="0" dirty="0" smtClean="0">
                <a:solidFill>
                  <a:sysClr val="windowText" lastClr="000000"/>
                </a:solidFill>
                <a:latin typeface="Calibri"/>
              </a:rPr>
              <a:t>HTML,CSS</a:t>
            </a:r>
            <a:endParaRPr lang="en-US" sz="1653" kern="0" dirty="0">
              <a:solidFill>
                <a:sysClr val="windowText" lastClr="000000"/>
              </a:solidFill>
              <a:latin typeface="Calibri"/>
            </a:endParaRPr>
          </a:p>
        </p:txBody>
      </p:sp>
      <p:sp>
        <p:nvSpPr>
          <p:cNvPr id="120" name="Rectangle 119"/>
          <p:cNvSpPr/>
          <p:nvPr/>
        </p:nvSpPr>
        <p:spPr>
          <a:xfrm rot="16200000">
            <a:off x="623764" y="4140631"/>
            <a:ext cx="1659164" cy="782342"/>
          </a:xfrm>
          <a:prstGeom prst="rect">
            <a:avLst/>
          </a:prstGeom>
          <a:solidFill>
            <a:sysClr val="window" lastClr="FFFFFF"/>
          </a:solidFill>
          <a:ln w="12700" cap="flat" cmpd="sng" algn="ctr">
            <a:solidFill>
              <a:srgbClr val="4472C4">
                <a:shade val="50000"/>
              </a:srgbClr>
            </a:solidFill>
            <a:prstDash val="solid"/>
            <a:miter lim="800000"/>
          </a:ln>
          <a:effectLst/>
        </p:spPr>
        <p:txBody>
          <a:bodyPr lIns="101910" tIns="50956" rIns="101910" bIns="50956" rtlCol="0" anchor="ctr"/>
          <a:lstStyle/>
          <a:p>
            <a:pPr algn="ctr" defTabSz="1019138">
              <a:defRPr/>
            </a:pPr>
            <a:r>
              <a:rPr lang="en-US" sz="1653" kern="0" dirty="0" smtClean="0">
                <a:solidFill>
                  <a:sysClr val="windowText" lastClr="000000"/>
                </a:solidFill>
                <a:latin typeface="Calibri"/>
              </a:rPr>
              <a:t>JSP</a:t>
            </a:r>
            <a:endParaRPr lang="en-US" sz="1653" kern="0" dirty="0">
              <a:solidFill>
                <a:sysClr val="windowText" lastClr="000000"/>
              </a:solidFill>
              <a:latin typeface="Calibri"/>
            </a:endParaRPr>
          </a:p>
        </p:txBody>
      </p:sp>
      <p:sp>
        <p:nvSpPr>
          <p:cNvPr id="121" name="TextBox 120"/>
          <p:cNvSpPr txBox="1"/>
          <p:nvPr/>
        </p:nvSpPr>
        <p:spPr>
          <a:xfrm>
            <a:off x="1110593" y="805703"/>
            <a:ext cx="584119" cy="357272"/>
          </a:xfrm>
          <a:prstGeom prst="rect">
            <a:avLst/>
          </a:prstGeom>
          <a:noFill/>
        </p:spPr>
        <p:txBody>
          <a:bodyPr wrap="none" lIns="101910" tIns="50956" rIns="101910" bIns="50956" rtlCol="0">
            <a:spAutoFit/>
          </a:bodyPr>
          <a:lstStyle/>
          <a:p>
            <a:pPr defTabSz="1019138">
              <a:defRPr/>
            </a:pPr>
            <a:r>
              <a:rPr lang="en-US" sz="1653" kern="0" dirty="0">
                <a:solidFill>
                  <a:sysClr val="window" lastClr="FFFFFF"/>
                </a:solidFill>
              </a:rPr>
              <a:t>GUI</a:t>
            </a:r>
          </a:p>
        </p:txBody>
      </p:sp>
      <p:sp>
        <p:nvSpPr>
          <p:cNvPr id="122" name="Rectangle 121"/>
          <p:cNvSpPr/>
          <p:nvPr/>
        </p:nvSpPr>
        <p:spPr>
          <a:xfrm>
            <a:off x="2353647" y="2391036"/>
            <a:ext cx="3156568" cy="1500403"/>
          </a:xfrm>
          <a:prstGeom prst="rect">
            <a:avLst/>
          </a:prstGeom>
          <a:solidFill>
            <a:srgbClr val="E7E6E6">
              <a:lumMod val="10000"/>
            </a:srgbClr>
          </a:solidFill>
          <a:ln w="12700" cap="flat" cmpd="sng" algn="ctr">
            <a:solidFill>
              <a:srgbClr val="4472C4">
                <a:shade val="50000"/>
              </a:srgbClr>
            </a:solidFill>
            <a:prstDash val="solid"/>
            <a:miter lim="800000"/>
          </a:ln>
          <a:effectLst/>
        </p:spPr>
        <p:txBody>
          <a:bodyPr lIns="101910" tIns="50956" rIns="101910" bIns="50956" rtlCol="0" anchor="ctr"/>
          <a:lstStyle/>
          <a:p>
            <a:pPr algn="ctr" defTabSz="1019138">
              <a:defRPr/>
            </a:pPr>
            <a:endParaRPr lang="en-US" sz="1653" kern="0" dirty="0">
              <a:solidFill>
                <a:sysClr val="window" lastClr="FFFFFF"/>
              </a:solidFill>
              <a:latin typeface="Calibri"/>
            </a:endParaRPr>
          </a:p>
        </p:txBody>
      </p:sp>
      <p:sp>
        <p:nvSpPr>
          <p:cNvPr id="123" name="Rectangle 122"/>
          <p:cNvSpPr/>
          <p:nvPr/>
        </p:nvSpPr>
        <p:spPr>
          <a:xfrm>
            <a:off x="2698015" y="2805348"/>
            <a:ext cx="2621241" cy="348923"/>
          </a:xfrm>
          <a:prstGeom prst="rect">
            <a:avLst/>
          </a:prstGeom>
          <a:solidFill>
            <a:sysClr val="window" lastClr="FFFFFF"/>
          </a:solidFill>
          <a:ln w="12700" cap="flat" cmpd="sng" algn="ctr">
            <a:solidFill>
              <a:srgbClr val="4472C4">
                <a:shade val="50000"/>
              </a:srgbClr>
            </a:solidFill>
            <a:prstDash val="solid"/>
            <a:miter lim="800000"/>
          </a:ln>
          <a:effectLst/>
        </p:spPr>
        <p:txBody>
          <a:bodyPr lIns="101910" tIns="50956" rIns="101910" bIns="50956" rtlCol="0" anchor="ctr"/>
          <a:lstStyle/>
          <a:p>
            <a:pPr algn="ctr" defTabSz="1019138">
              <a:defRPr/>
            </a:pPr>
            <a:r>
              <a:rPr lang="en-US" sz="1653" kern="0" dirty="0" smtClean="0">
                <a:solidFill>
                  <a:sysClr val="windowText" lastClr="000000"/>
                </a:solidFill>
                <a:latin typeface="Calibri"/>
              </a:rPr>
              <a:t>Pre-Processing</a:t>
            </a:r>
            <a:endParaRPr lang="en-US" sz="1653" kern="0" dirty="0">
              <a:solidFill>
                <a:sysClr val="windowText" lastClr="000000"/>
              </a:solidFill>
              <a:latin typeface="Calibri"/>
            </a:endParaRPr>
          </a:p>
        </p:txBody>
      </p:sp>
      <p:sp>
        <p:nvSpPr>
          <p:cNvPr id="124" name="Rectangle 123"/>
          <p:cNvSpPr/>
          <p:nvPr/>
        </p:nvSpPr>
        <p:spPr>
          <a:xfrm>
            <a:off x="2682234" y="3260119"/>
            <a:ext cx="2621241" cy="348923"/>
          </a:xfrm>
          <a:prstGeom prst="rect">
            <a:avLst/>
          </a:prstGeom>
          <a:solidFill>
            <a:sysClr val="window" lastClr="FFFFFF"/>
          </a:solidFill>
          <a:ln w="12700" cap="flat" cmpd="sng" algn="ctr">
            <a:solidFill>
              <a:srgbClr val="4472C4">
                <a:shade val="50000"/>
              </a:srgbClr>
            </a:solidFill>
            <a:prstDash val="solid"/>
            <a:miter lim="800000"/>
          </a:ln>
          <a:effectLst/>
        </p:spPr>
        <p:txBody>
          <a:bodyPr lIns="101910" tIns="50956" rIns="101910" bIns="50956" rtlCol="0" anchor="ctr"/>
          <a:lstStyle/>
          <a:p>
            <a:pPr algn="ctr" defTabSz="1019138">
              <a:defRPr/>
            </a:pPr>
            <a:r>
              <a:rPr lang="en-US" sz="1653" kern="0" dirty="0">
                <a:solidFill>
                  <a:sysClr val="windowText" lastClr="000000"/>
                </a:solidFill>
                <a:latin typeface="Calibri"/>
              </a:rPr>
              <a:t>Clustering</a:t>
            </a:r>
          </a:p>
        </p:txBody>
      </p:sp>
      <p:sp>
        <p:nvSpPr>
          <p:cNvPr id="125" name="TextBox 124"/>
          <p:cNvSpPr txBox="1"/>
          <p:nvPr/>
        </p:nvSpPr>
        <p:spPr>
          <a:xfrm>
            <a:off x="2660243" y="2422590"/>
            <a:ext cx="1494625" cy="357272"/>
          </a:xfrm>
          <a:prstGeom prst="rect">
            <a:avLst/>
          </a:prstGeom>
          <a:noFill/>
        </p:spPr>
        <p:txBody>
          <a:bodyPr wrap="none" lIns="101910" tIns="50956" rIns="101910" bIns="50956" rtlCol="0">
            <a:spAutoFit/>
          </a:bodyPr>
          <a:lstStyle/>
          <a:p>
            <a:pPr defTabSz="1019138">
              <a:defRPr/>
            </a:pPr>
            <a:r>
              <a:rPr lang="en-US" sz="1653" kern="0" dirty="0">
                <a:solidFill>
                  <a:sysClr val="window" lastClr="FFFFFF"/>
                </a:solidFill>
              </a:rPr>
              <a:t>Service layer</a:t>
            </a:r>
          </a:p>
        </p:txBody>
      </p:sp>
      <p:sp>
        <p:nvSpPr>
          <p:cNvPr id="126" name="Rectangle 125"/>
          <p:cNvSpPr/>
          <p:nvPr/>
        </p:nvSpPr>
        <p:spPr>
          <a:xfrm>
            <a:off x="2368221" y="3997288"/>
            <a:ext cx="3156568" cy="1867226"/>
          </a:xfrm>
          <a:prstGeom prst="rect">
            <a:avLst/>
          </a:prstGeom>
          <a:solidFill>
            <a:srgbClr val="E7E6E6">
              <a:lumMod val="10000"/>
            </a:srgbClr>
          </a:solidFill>
          <a:ln w="12700" cap="flat" cmpd="sng" algn="ctr">
            <a:solidFill>
              <a:srgbClr val="4472C4">
                <a:shade val="50000"/>
              </a:srgbClr>
            </a:solidFill>
            <a:prstDash val="solid"/>
            <a:miter lim="800000"/>
          </a:ln>
          <a:effectLst/>
        </p:spPr>
        <p:txBody>
          <a:bodyPr lIns="101910" tIns="50956" rIns="101910" bIns="50956" rtlCol="0" anchor="ctr"/>
          <a:lstStyle/>
          <a:p>
            <a:pPr algn="ctr" defTabSz="1019138">
              <a:defRPr/>
            </a:pPr>
            <a:endParaRPr lang="en-US" sz="1653" kern="0" dirty="0">
              <a:solidFill>
                <a:sysClr val="window" lastClr="FFFFFF"/>
              </a:solidFill>
              <a:latin typeface="Calibri"/>
            </a:endParaRPr>
          </a:p>
        </p:txBody>
      </p:sp>
      <p:sp>
        <p:nvSpPr>
          <p:cNvPr id="127" name="Rectangle 126"/>
          <p:cNvSpPr/>
          <p:nvPr/>
        </p:nvSpPr>
        <p:spPr>
          <a:xfrm>
            <a:off x="2682234" y="4682298"/>
            <a:ext cx="2621241" cy="348923"/>
          </a:xfrm>
          <a:prstGeom prst="rect">
            <a:avLst/>
          </a:prstGeom>
          <a:solidFill>
            <a:sysClr val="window" lastClr="FFFFFF"/>
          </a:solidFill>
          <a:ln w="12700" cap="flat" cmpd="sng" algn="ctr">
            <a:solidFill>
              <a:srgbClr val="4472C4">
                <a:shade val="50000"/>
              </a:srgbClr>
            </a:solidFill>
            <a:prstDash val="solid"/>
            <a:miter lim="800000"/>
          </a:ln>
          <a:effectLst/>
        </p:spPr>
        <p:txBody>
          <a:bodyPr lIns="101910" tIns="50956" rIns="101910" bIns="50956" rtlCol="0" anchor="ctr"/>
          <a:lstStyle/>
          <a:p>
            <a:pPr algn="ctr" defTabSz="1019138">
              <a:defRPr/>
            </a:pPr>
            <a:r>
              <a:rPr lang="en-US" sz="1653" kern="0" dirty="0">
                <a:solidFill>
                  <a:sysClr val="windowText" lastClr="000000"/>
                </a:solidFill>
                <a:latin typeface="Calibri"/>
              </a:rPr>
              <a:t>HDFS Report</a:t>
            </a:r>
          </a:p>
        </p:txBody>
      </p:sp>
      <p:sp>
        <p:nvSpPr>
          <p:cNvPr id="128" name="Rectangle 127"/>
          <p:cNvSpPr/>
          <p:nvPr/>
        </p:nvSpPr>
        <p:spPr>
          <a:xfrm>
            <a:off x="2682234" y="5219655"/>
            <a:ext cx="2621241" cy="348923"/>
          </a:xfrm>
          <a:prstGeom prst="rect">
            <a:avLst/>
          </a:prstGeom>
          <a:solidFill>
            <a:sysClr val="window" lastClr="FFFFFF"/>
          </a:solidFill>
          <a:ln w="12700" cap="flat" cmpd="sng" algn="ctr">
            <a:solidFill>
              <a:srgbClr val="4472C4">
                <a:shade val="50000"/>
              </a:srgbClr>
            </a:solidFill>
            <a:prstDash val="solid"/>
            <a:miter lim="800000"/>
          </a:ln>
          <a:effectLst/>
        </p:spPr>
        <p:txBody>
          <a:bodyPr lIns="101910" tIns="50956" rIns="101910" bIns="50956" rtlCol="0" anchor="ctr"/>
          <a:lstStyle/>
          <a:p>
            <a:pPr algn="ctr" defTabSz="1019138">
              <a:defRPr/>
            </a:pPr>
            <a:r>
              <a:rPr lang="en-US" sz="1653" kern="0" dirty="0">
                <a:solidFill>
                  <a:sysClr val="windowText" lastClr="000000"/>
                </a:solidFill>
                <a:latin typeface="Calibri"/>
              </a:rPr>
              <a:t>HBase Report</a:t>
            </a:r>
          </a:p>
        </p:txBody>
      </p:sp>
      <p:sp>
        <p:nvSpPr>
          <p:cNvPr id="129" name="TextBox 128"/>
          <p:cNvSpPr txBox="1"/>
          <p:nvPr/>
        </p:nvSpPr>
        <p:spPr>
          <a:xfrm>
            <a:off x="2622491" y="4189580"/>
            <a:ext cx="1658131" cy="357272"/>
          </a:xfrm>
          <a:prstGeom prst="rect">
            <a:avLst/>
          </a:prstGeom>
          <a:noFill/>
        </p:spPr>
        <p:txBody>
          <a:bodyPr wrap="none" lIns="101910" tIns="50956" rIns="101910" bIns="50956" rtlCol="0">
            <a:spAutoFit/>
          </a:bodyPr>
          <a:lstStyle/>
          <a:p>
            <a:pPr defTabSz="1019138">
              <a:defRPr/>
            </a:pPr>
            <a:r>
              <a:rPr lang="en-US" sz="1653" kern="0" dirty="0">
                <a:solidFill>
                  <a:sysClr val="window" lastClr="FFFFFF"/>
                </a:solidFill>
              </a:rPr>
              <a:t>Statistics Layer</a:t>
            </a:r>
          </a:p>
        </p:txBody>
      </p:sp>
      <p:sp>
        <p:nvSpPr>
          <p:cNvPr id="36" name="TextBox 35"/>
          <p:cNvSpPr txBox="1"/>
          <p:nvPr/>
        </p:nvSpPr>
        <p:spPr>
          <a:xfrm>
            <a:off x="3387511" y="5902661"/>
            <a:ext cx="4166525" cy="369332"/>
          </a:xfrm>
          <a:prstGeom prst="rect">
            <a:avLst/>
          </a:prstGeom>
          <a:noFill/>
        </p:spPr>
        <p:txBody>
          <a:bodyPr wrap="none" rtlCol="0">
            <a:spAutoFit/>
          </a:bodyPr>
          <a:lstStyle/>
          <a:p>
            <a:pPr algn="ctr"/>
            <a:r>
              <a:rPr lang="en-US" dirty="0" smtClean="0">
                <a:latin typeface="Times New Roman" panose="02020603050405020304" pitchFamily="18" charset="0"/>
                <a:cs typeface="Times New Roman" panose="02020603050405020304" pitchFamily="18" charset="0"/>
              </a:rPr>
              <a:t>Figure 3 : Block diagrammatic architecture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1515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pPr/>
              <a:t>13</a:t>
            </a:fld>
            <a:endParaRPr lang="en-US" dirty="0"/>
          </a:p>
        </p:txBody>
      </p:sp>
      <p:pic>
        <p:nvPicPr>
          <p:cNvPr id="11" name="Picture 10"/>
          <p:cNvPicPr/>
          <p:nvPr/>
        </p:nvPicPr>
        <p:blipFill>
          <a:blip r:embed="rId2"/>
          <a:srcRect/>
          <a:stretch>
            <a:fillRect/>
          </a:stretch>
        </p:blipFill>
        <p:spPr bwMode="auto">
          <a:xfrm>
            <a:off x="1410789" y="1227909"/>
            <a:ext cx="9601200" cy="4637313"/>
          </a:xfrm>
          <a:prstGeom prst="rect">
            <a:avLst/>
          </a:prstGeom>
          <a:noFill/>
          <a:ln w="9525">
            <a:noFill/>
            <a:miter lim="800000"/>
            <a:headEnd/>
            <a:tailEnd/>
          </a:ln>
        </p:spPr>
      </p:pic>
      <p:sp>
        <p:nvSpPr>
          <p:cNvPr id="5" name="TextBox 4"/>
          <p:cNvSpPr txBox="1"/>
          <p:nvPr/>
        </p:nvSpPr>
        <p:spPr>
          <a:xfrm>
            <a:off x="3558745" y="5860985"/>
            <a:ext cx="6199133" cy="369332"/>
          </a:xfrm>
          <a:prstGeom prst="rect">
            <a:avLst/>
          </a:prstGeom>
          <a:noFill/>
        </p:spPr>
        <p:txBody>
          <a:bodyPr wrap="none" rtlCol="0">
            <a:spAutoFit/>
          </a:bodyPr>
          <a:lstStyle/>
          <a:p>
            <a:pPr algn="ctr"/>
            <a:r>
              <a:rPr lang="en-US" dirty="0" smtClean="0">
                <a:latin typeface="Times New Roman" panose="02020603050405020304" pitchFamily="18" charset="0"/>
                <a:cs typeface="Times New Roman" panose="02020603050405020304" pitchFamily="18" charset="0"/>
              </a:rPr>
              <a:t>Figure 4 : Diagram describing internal processing of MapReduce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035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5C9E7D4-C917-4F19-BA25-916397CC06EB}"/>
              </a:ext>
            </a:extLst>
          </p:cNvPr>
          <p:cNvSpPr txBox="1"/>
          <p:nvPr/>
        </p:nvSpPr>
        <p:spPr>
          <a:xfrm>
            <a:off x="278296" y="1458117"/>
            <a:ext cx="11675165" cy="1107996"/>
          </a:xfrm>
          <a:prstGeom prst="rect">
            <a:avLst/>
          </a:prstGeom>
          <a:noFill/>
        </p:spPr>
        <p:txBody>
          <a:bodyPr wrap="square" rtlCol="0">
            <a:spAutoFit/>
          </a:bodyPr>
          <a:lstStyle/>
          <a:p>
            <a:pPr marL="342900" indent="-342900" algn="just"/>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dirty="0">
              <a:latin typeface="Calibri" panose="020F0502020204030204" pitchFamily="34" charset="0"/>
              <a:ea typeface="Calibri" panose="020F0502020204030204" pitchFamily="34" charset="0"/>
              <a:cs typeface="Tunga" panose="020B0502040204020203" pitchFamily="34" charset="0"/>
            </a:endParaRPr>
          </a:p>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14</a:t>
            </a:fld>
            <a:endParaRPr lang="en-US" dirty="0"/>
          </a:p>
        </p:txBody>
      </p:sp>
      <p:sp>
        <p:nvSpPr>
          <p:cNvPr id="6" name="Title 2"/>
          <p:cNvSpPr txBox="1">
            <a:spLocks/>
          </p:cNvSpPr>
          <p:nvPr/>
        </p:nvSpPr>
        <p:spPr>
          <a:xfrm>
            <a:off x="842555" y="0"/>
            <a:ext cx="10820400" cy="1025611"/>
          </a:xfrm>
          <a:prstGeom prst="rect">
            <a:avLst/>
          </a:prstGeom>
        </p:spPr>
        <p:txBody>
          <a:bodyP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b="1" dirty="0" smtClean="0"/>
              <a:t>System flow</a:t>
            </a:r>
            <a:endParaRPr lang="en-US" b="1" dirty="0"/>
          </a:p>
        </p:txBody>
      </p:sp>
      <p:sp>
        <p:nvSpPr>
          <p:cNvPr id="2" name="TextBox 1"/>
          <p:cNvSpPr txBox="1"/>
          <p:nvPr/>
        </p:nvSpPr>
        <p:spPr>
          <a:xfrm>
            <a:off x="2038864" y="5889725"/>
            <a:ext cx="8988358"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Figure 5 : Diagram describing the path taken by the software to obtain the list of frequent items</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F5C9E7D4-C917-4F19-BA25-916397CC06EB}"/>
              </a:ext>
            </a:extLst>
          </p:cNvPr>
          <p:cNvSpPr txBox="1"/>
          <p:nvPr/>
        </p:nvSpPr>
        <p:spPr>
          <a:xfrm>
            <a:off x="708338" y="1765064"/>
            <a:ext cx="10954617" cy="1107996"/>
          </a:xfrm>
          <a:prstGeom prst="rect">
            <a:avLst/>
          </a:prstGeom>
          <a:noFill/>
        </p:spPr>
        <p:txBody>
          <a:bodyPr wrap="square" rtlCol="0">
            <a:spAutoFit/>
          </a:bodyPr>
          <a:lstStyle/>
          <a:p>
            <a:pPr marL="342900" indent="-342900" algn="just"/>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dirty="0">
              <a:latin typeface="Calibri" panose="020F0502020204030204" pitchFamily="34" charset="0"/>
              <a:ea typeface="Calibri" panose="020F0502020204030204" pitchFamily="34" charset="0"/>
              <a:cs typeface="Tunga" panose="020B0502040204020203" pitchFamily="34" charset="0"/>
            </a:endParaRP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856" y="1275008"/>
            <a:ext cx="8229599" cy="408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924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2697" y="484633"/>
            <a:ext cx="10775551" cy="978408"/>
          </a:xfrm>
        </p:spPr>
        <p:txBody>
          <a:bodyPr>
            <a:normAutofit fontScale="90000"/>
          </a:bodyPr>
          <a:lstStyle/>
          <a:p>
            <a:r>
              <a:rPr lang="en-US" sz="6000" b="1" dirty="0" smtClean="0"/>
              <a:t>  System flow</a:t>
            </a:r>
            <a:r>
              <a:rPr lang="en-US" b="1" dirty="0" smtClean="0"/>
              <a:t/>
            </a:r>
            <a:br>
              <a:rPr lang="en-US" b="1" dirty="0" smtClean="0"/>
            </a:br>
            <a:endParaRPr lang="en-US" dirty="0"/>
          </a:p>
        </p:txBody>
      </p:sp>
      <p:sp>
        <p:nvSpPr>
          <p:cNvPr id="2" name="Slide Number Placeholder 1"/>
          <p:cNvSpPr>
            <a:spLocks noGrp="1"/>
          </p:cNvSpPr>
          <p:nvPr>
            <p:ph type="sldNum" sz="quarter" idx="12"/>
          </p:nvPr>
        </p:nvSpPr>
        <p:spPr/>
        <p:txBody>
          <a:bodyPr/>
          <a:lstStyle/>
          <a:p>
            <a:fld id="{6D22F896-40B5-4ADD-8801-0D06FADFA095}" type="slidenum">
              <a:rPr lang="en-US" smtClean="0"/>
              <a:pPr/>
              <a:t>15</a:t>
            </a:fld>
            <a:endParaRPr lang="en-US" dirty="0"/>
          </a:p>
        </p:txBody>
      </p:sp>
      <p:sp>
        <p:nvSpPr>
          <p:cNvPr id="38913" name="Rectangle 1"/>
          <p:cNvSpPr>
            <a:spLocks noChangeArrowheads="1"/>
          </p:cNvSpPr>
          <p:nvPr/>
        </p:nvSpPr>
        <p:spPr bwMode="auto">
          <a:xfrm>
            <a:off x="87956" y="1445715"/>
            <a:ext cx="11543212" cy="432426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50000"/>
              </a:lnSpc>
              <a:spcBef>
                <a:spcPts val="600"/>
              </a:spcBef>
              <a:spcAft>
                <a:spcPct val="0"/>
              </a:spcAft>
              <a:buClrTx/>
              <a:buSzTx/>
              <a:buFont typeface="Wingdings" pitchFamily="2" charset="2"/>
              <a:buChar char="v"/>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Admin login to his account by giving valid </a:t>
            </a:r>
            <a:r>
              <a:rPr kumimoji="0" lang="en-US" sz="2000" b="0" i="0" u="none" strike="noStrike" cap="none" normalizeH="0" baseline="0" dirty="0" err="1" smtClean="0">
                <a:ln>
                  <a:noFill/>
                </a:ln>
                <a:effectLst/>
                <a:latin typeface="Times New Roman" pitchFamily="18" charset="0"/>
                <a:ea typeface="Calibri" pitchFamily="34" charset="0"/>
                <a:cs typeface="Times New Roman" pitchFamily="18" charset="0"/>
              </a:rPr>
              <a:t>userid</a:t>
            </a: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 and password.</a:t>
            </a:r>
            <a:endParaRPr kumimoji="0" lang="en-US" sz="2000" b="0" i="0" u="none" strike="noStrike" cap="none" normalizeH="0" baseline="0" dirty="0" smtClean="0">
              <a:ln>
                <a:noFill/>
              </a:ln>
              <a:effectLst/>
              <a:latin typeface="Times New Roman" pitchFamily="18" charset="0"/>
              <a:cs typeface="Times New Roman" pitchFamily="18" charset="0"/>
            </a:endParaRPr>
          </a:p>
          <a:p>
            <a:pPr marL="0" marR="0" lvl="0" indent="0" defTabSz="914400" rtl="0" eaLnBrk="0" fontAlgn="base" latinLnBrk="0" hangingPunct="0">
              <a:lnSpc>
                <a:spcPct val="150000"/>
              </a:lnSpc>
              <a:spcBef>
                <a:spcPts val="600"/>
              </a:spcBef>
              <a:spcAft>
                <a:spcPct val="0"/>
              </a:spcAft>
              <a:buClrTx/>
              <a:buSzTx/>
              <a:buFont typeface="Wingdings" pitchFamily="2" charset="2"/>
              <a:buChar char="v"/>
              <a:tabLst/>
            </a:pP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 Admin uploads the excel sheet which contains invoice details.</a:t>
            </a:r>
            <a:endParaRPr kumimoji="0" lang="en-US" sz="2000" b="0" i="0" u="none" strike="noStrike" cap="none" normalizeH="0" baseline="0" dirty="0" smtClean="0">
              <a:ln>
                <a:noFill/>
              </a:ln>
              <a:effectLst/>
              <a:latin typeface="Times New Roman" pitchFamily="18" charset="0"/>
              <a:cs typeface="Times New Roman" pitchFamily="18" charset="0"/>
            </a:endParaRPr>
          </a:p>
          <a:p>
            <a:pPr marL="0" marR="0" lvl="0" indent="0" defTabSz="914400" rtl="0" eaLnBrk="0" fontAlgn="base" latinLnBrk="0" hangingPunct="0">
              <a:lnSpc>
                <a:spcPct val="150000"/>
              </a:lnSpc>
              <a:spcBef>
                <a:spcPts val="600"/>
              </a:spcBef>
              <a:spcAft>
                <a:spcPct val="0"/>
              </a:spcAft>
              <a:buClrTx/>
              <a:buSzTx/>
              <a:buFontTx/>
              <a:buNone/>
              <a:tabLst/>
            </a:pP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en-US" sz="2000" b="0" i="0" u="none" strike="noStrike" cap="none" normalizeH="0" dirty="0" smtClean="0">
                <a:ln>
                  <a:noFill/>
                </a:ln>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In the server, it will process the excel data and stores the data in the HDFS.</a:t>
            </a:r>
            <a:endParaRPr kumimoji="0" lang="en-US" sz="2000" b="0" i="0" u="none" strike="noStrike" cap="none" normalizeH="0" baseline="0" dirty="0" smtClean="0">
              <a:ln>
                <a:noFill/>
              </a:ln>
              <a:effectLst/>
              <a:latin typeface="Times New Roman" pitchFamily="18" charset="0"/>
              <a:cs typeface="Times New Roman" pitchFamily="18" charset="0"/>
            </a:endParaRPr>
          </a:p>
          <a:p>
            <a:pPr marL="0" marR="0" lvl="0" indent="0" defTabSz="914400" rtl="0" eaLnBrk="0" fontAlgn="base" latinLnBrk="0" hangingPunct="0">
              <a:lnSpc>
                <a:spcPct val="150000"/>
              </a:lnSpc>
              <a:spcBef>
                <a:spcPts val="600"/>
              </a:spcBef>
              <a:spcAft>
                <a:spcPct val="0"/>
              </a:spcAft>
              <a:buClrTx/>
              <a:buSzTx/>
              <a:buFont typeface="Wingdings" pitchFamily="2" charset="2"/>
              <a:buChar char="v"/>
              <a:tabLst/>
            </a:pP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Admin selects the type of process (FP </a:t>
            </a:r>
            <a:r>
              <a:rPr kumimoji="0" lang="en-US" sz="2000" b="0" i="0" u="none" strike="noStrike" cap="none" normalizeH="0" baseline="0" smtClean="0">
                <a:ln>
                  <a:noFill/>
                </a:ln>
                <a:effectLst/>
                <a:latin typeface="Times New Roman" pitchFamily="18" charset="0"/>
                <a:ea typeface="Calibri" pitchFamily="34" charset="0"/>
                <a:cs typeface="Times New Roman" pitchFamily="18" charset="0"/>
              </a:rPr>
              <a:t>growth or </a:t>
            </a: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FIUT).</a:t>
            </a:r>
            <a:endParaRPr kumimoji="0" lang="en-US" sz="2000" b="0" i="0" u="none" strike="noStrike" cap="none" normalizeH="0" baseline="0" dirty="0" smtClean="0">
              <a:ln>
                <a:noFill/>
              </a:ln>
              <a:effectLst/>
              <a:latin typeface="Times New Roman" pitchFamily="18" charset="0"/>
              <a:cs typeface="Times New Roman" pitchFamily="18" charset="0"/>
            </a:endParaRPr>
          </a:p>
          <a:p>
            <a:pPr marL="0" marR="0" lvl="0" indent="0" defTabSz="914400" rtl="0" eaLnBrk="0" fontAlgn="base" latinLnBrk="0" hangingPunct="0">
              <a:lnSpc>
                <a:spcPct val="150000"/>
              </a:lnSpc>
              <a:spcBef>
                <a:spcPts val="600"/>
              </a:spcBef>
              <a:spcAft>
                <a:spcPct val="0"/>
              </a:spcAft>
              <a:buClrTx/>
              <a:buSzTx/>
              <a:buFont typeface="Wingdings" pitchFamily="2" charset="2"/>
              <a:buChar char="v"/>
              <a:tabLst/>
            </a:pP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 Admin gives the number of records to be fetch from the HDFS and the support value</a:t>
            </a:r>
            <a:r>
              <a:rPr lang="en-US" sz="2000" dirty="0">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effectLst/>
              <a:latin typeface="Times New Roman" pitchFamily="18" charset="0"/>
              <a:cs typeface="Times New Roman" pitchFamily="18" charset="0"/>
            </a:endParaRPr>
          </a:p>
          <a:p>
            <a:pPr marL="0" marR="0" lvl="0" indent="0" defTabSz="914400" rtl="0" eaLnBrk="0" fontAlgn="base" latinLnBrk="0" hangingPunct="0">
              <a:lnSpc>
                <a:spcPct val="150000"/>
              </a:lnSpc>
              <a:spcBef>
                <a:spcPts val="600"/>
              </a:spcBef>
              <a:spcAft>
                <a:spcPct val="0"/>
              </a:spcAft>
              <a:buClrTx/>
              <a:buSzTx/>
              <a:buFont typeface="Wingdings" pitchFamily="2" charset="2"/>
              <a:buChar char="v"/>
              <a:tabLst/>
            </a:pP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 Admin views the time efficiency of the FP-growth and FIUT.</a:t>
            </a:r>
            <a:endParaRPr kumimoji="0" lang="en-US" sz="2000" b="0" i="0" u="none" strike="noStrike" cap="none" normalizeH="0" baseline="0" dirty="0" smtClean="0">
              <a:ln>
                <a:noFill/>
              </a:ln>
              <a:effectLst/>
              <a:latin typeface="Times New Roman" pitchFamily="18" charset="0"/>
              <a:cs typeface="Times New Roman" pitchFamily="18" charset="0"/>
            </a:endParaRPr>
          </a:p>
          <a:p>
            <a:pPr marL="0" marR="0" lvl="0" indent="0" defTabSz="914400" rtl="0" eaLnBrk="0" fontAlgn="base" latinLnBrk="0" hangingPunct="0">
              <a:lnSpc>
                <a:spcPct val="150000"/>
              </a:lnSpc>
              <a:spcBef>
                <a:spcPts val="600"/>
              </a:spcBef>
              <a:spcAft>
                <a:spcPct val="0"/>
              </a:spcAft>
              <a:buClrTx/>
              <a:buSzTx/>
              <a:buFont typeface="Wingdings" pitchFamily="2" charset="2"/>
              <a:buChar char="v"/>
              <a:tabLst/>
            </a:pP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Admin clears all the database content.</a:t>
            </a:r>
            <a:endParaRPr kumimoji="0" lang="en-US" sz="2000" b="0" i="0" u="none" strike="noStrike" cap="none" normalizeH="0" baseline="0" dirty="0" smtClean="0">
              <a:ln>
                <a:noFill/>
              </a:ln>
              <a:effectLst/>
              <a:latin typeface="Times New Roman" pitchFamily="18" charset="0"/>
              <a:cs typeface="Times New Roman" pitchFamily="18" charset="0"/>
            </a:endParaRPr>
          </a:p>
          <a:p>
            <a:pPr marL="0" marR="0" lvl="0" indent="0" defTabSz="914400" rtl="0" eaLnBrk="0" fontAlgn="base" latinLnBrk="0" hangingPunct="0">
              <a:lnSpc>
                <a:spcPct val="150000"/>
              </a:lnSpc>
              <a:spcBef>
                <a:spcPts val="600"/>
              </a:spcBef>
              <a:spcAft>
                <a:spcPct val="0"/>
              </a:spcAft>
              <a:buClrTx/>
              <a:buSzTx/>
              <a:buFont typeface="Wingdings" pitchFamily="2" charset="2"/>
              <a:buChar char="v"/>
              <a:tabLst/>
            </a:pP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 Admin logout from the session.</a:t>
            </a:r>
            <a:endParaRPr kumimoji="0" lang="en-US" sz="2000" b="0" i="0" u="none" strike="noStrike" cap="none" normalizeH="0" baseline="0" dirty="0" smtClean="0">
              <a:ln>
                <a:noFill/>
              </a:ln>
              <a:effectLst/>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5" name="Content Placeholder 4" descr="class diagram.jpg"/>
          <p:cNvPicPr>
            <a:picLocks noGrp="1" noChangeAspect="1"/>
          </p:cNvPicPr>
          <p:nvPr>
            <p:ph idx="1"/>
          </p:nvPr>
        </p:nvPicPr>
        <p:blipFill>
          <a:blip r:embed="rId2"/>
          <a:stretch>
            <a:fillRect/>
          </a:stretch>
        </p:blipFill>
        <p:spPr>
          <a:xfrm>
            <a:off x="2011680" y="2120900"/>
            <a:ext cx="7929154" cy="4051300"/>
          </a:xfrm>
        </p:spPr>
      </p:pic>
      <p:sp>
        <p:nvSpPr>
          <p:cNvPr id="4" name="Slide Number Placeholder 3"/>
          <p:cNvSpPr>
            <a:spLocks noGrp="1"/>
          </p:cNvSpPr>
          <p:nvPr>
            <p:ph type="sldNum" sz="quarter" idx="12"/>
          </p:nvPr>
        </p:nvSpPr>
        <p:spPr/>
        <p:txBody>
          <a:bodyPr/>
          <a:lstStyle/>
          <a:p>
            <a:fld id="{6D22F896-40B5-4ADD-8801-0D06FADFA095}"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pic>
        <p:nvPicPr>
          <p:cNvPr id="5" name="Content Placeholder 4" descr="Data_flow_diagram.jpg"/>
          <p:cNvPicPr>
            <a:picLocks noGrp="1" noChangeAspect="1"/>
          </p:cNvPicPr>
          <p:nvPr>
            <p:ph idx="1"/>
          </p:nvPr>
        </p:nvPicPr>
        <p:blipFill>
          <a:blip r:embed="rId2"/>
          <a:stretch>
            <a:fillRect/>
          </a:stretch>
        </p:blipFill>
        <p:spPr>
          <a:xfrm>
            <a:off x="2455817" y="2120900"/>
            <a:ext cx="6831874" cy="4051300"/>
          </a:xfrm>
        </p:spPr>
      </p:pic>
      <p:sp>
        <p:nvSpPr>
          <p:cNvPr id="4" name="Slide Number Placeholder 3"/>
          <p:cNvSpPr>
            <a:spLocks noGrp="1"/>
          </p:cNvSpPr>
          <p:nvPr>
            <p:ph type="sldNum" sz="quarter" idx="12"/>
          </p:nvPr>
        </p:nvSpPr>
        <p:spPr/>
        <p:txBody>
          <a:bodyPr/>
          <a:lstStyle/>
          <a:p>
            <a:fld id="{6D22F896-40B5-4ADD-8801-0D06FADFA095}"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 level 1</a:t>
            </a:r>
            <a:endParaRPr lang="en-US" dirty="0"/>
          </a:p>
        </p:txBody>
      </p:sp>
      <p:pic>
        <p:nvPicPr>
          <p:cNvPr id="5" name="Content Placeholder 4" descr="Data_flow_diagram_level1.jpg"/>
          <p:cNvPicPr>
            <a:picLocks noGrp="1" noChangeAspect="1"/>
          </p:cNvPicPr>
          <p:nvPr>
            <p:ph idx="1"/>
          </p:nvPr>
        </p:nvPicPr>
        <p:blipFill>
          <a:blip r:embed="rId2"/>
          <a:stretch>
            <a:fillRect/>
          </a:stretch>
        </p:blipFill>
        <p:spPr>
          <a:xfrm>
            <a:off x="2798640" y="2120900"/>
            <a:ext cx="6601069" cy="4051300"/>
          </a:xfrm>
        </p:spPr>
      </p:pic>
      <p:sp>
        <p:nvSpPr>
          <p:cNvPr id="4" name="Slide Number Placeholder 3"/>
          <p:cNvSpPr>
            <a:spLocks noGrp="1"/>
          </p:cNvSpPr>
          <p:nvPr>
            <p:ph type="sldNum" sz="quarter" idx="12"/>
          </p:nvPr>
        </p:nvSpPr>
        <p:spPr/>
        <p:txBody>
          <a:bodyPr/>
          <a:lstStyle/>
          <a:p>
            <a:fld id="{6D22F896-40B5-4ADD-8801-0D06FADFA095}"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Dfd</a:t>
            </a:r>
            <a:r>
              <a:rPr lang="en-US" dirty="0" smtClean="0"/>
              <a:t>-</a:t>
            </a:r>
            <a:r>
              <a:rPr lang="en-US" dirty="0" err="1" smtClean="0"/>
              <a:t>fiu</a:t>
            </a:r>
            <a:r>
              <a:rPr lang="en-US" dirty="0" smtClean="0"/>
              <a:t>-tree process</a:t>
            </a:r>
            <a:endParaRPr lang="en-US" dirty="0"/>
          </a:p>
        </p:txBody>
      </p:sp>
      <p:pic>
        <p:nvPicPr>
          <p:cNvPr id="5" name="Content Placeholder 4" descr="Dfd_fiu_tree_process.jpg"/>
          <p:cNvPicPr>
            <a:picLocks noGrp="1" noChangeAspect="1"/>
          </p:cNvPicPr>
          <p:nvPr>
            <p:ph idx="1"/>
          </p:nvPr>
        </p:nvPicPr>
        <p:blipFill>
          <a:blip r:embed="rId2"/>
          <a:stretch>
            <a:fillRect/>
          </a:stretch>
        </p:blipFill>
        <p:spPr>
          <a:xfrm>
            <a:off x="1384662" y="2312126"/>
            <a:ext cx="8712926" cy="4199708"/>
          </a:xfrm>
        </p:spPr>
      </p:pic>
      <p:sp>
        <p:nvSpPr>
          <p:cNvPr id="4" name="Slide Number Placeholder 3"/>
          <p:cNvSpPr>
            <a:spLocks noGrp="1"/>
          </p:cNvSpPr>
          <p:nvPr>
            <p:ph type="sldNum" sz="quarter" idx="12"/>
          </p:nvPr>
        </p:nvSpPr>
        <p:spPr/>
        <p:txBody>
          <a:bodyPr/>
          <a:lstStyle/>
          <a:p>
            <a:fld id="{6D22F896-40B5-4ADD-8801-0D06FADFA095}"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D22F896-40B5-4ADD-8801-0D06FADFA095}" type="slidenum">
              <a:rPr lang="en-US" smtClean="0"/>
              <a:pPr/>
              <a:t>2</a:t>
            </a:fld>
            <a:endParaRPr lang="en-US" dirty="0"/>
          </a:p>
        </p:txBody>
      </p:sp>
      <p:sp>
        <p:nvSpPr>
          <p:cNvPr id="8" name="Rectangle 7"/>
          <p:cNvSpPr/>
          <p:nvPr/>
        </p:nvSpPr>
        <p:spPr>
          <a:xfrm>
            <a:off x="344861" y="510904"/>
            <a:ext cx="11286307" cy="6968061"/>
          </a:xfrm>
          <a:prstGeom prst="rect">
            <a:avLst/>
          </a:prstGeom>
        </p:spPr>
        <p:txBody>
          <a:bodyPr wrap="square">
            <a:spAutoFit/>
          </a:bodyPr>
          <a:lstStyle/>
          <a:p>
            <a:pPr>
              <a:buFont typeface="Wingdings" pitchFamily="2" charset="2"/>
              <a:buChar char="v"/>
            </a:pP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Mining algorithms for frequent item sets lack a mechanism that enables automatic parallelization, load balancing, data distribution, and fault tolerance on large clusters.</a:t>
            </a:r>
          </a:p>
          <a:p>
            <a:pPr>
              <a:buFont typeface="Wingdings" pitchFamily="2" charset="2"/>
              <a:buChar char="v"/>
            </a:pP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The above features can be enhanced and implemented by introducing parallel frequent item sets mining algorithm called FiDoop using the Map Reduce programming model. To achieve compressed storage and avoid building conditional pattern bases, FiDoop incorporates the frequent items ultra-metric tree, rather than conventional FP trees. </a:t>
            </a:r>
          </a:p>
          <a:p>
            <a:pPr>
              <a:buFont typeface="Wingdings" pitchFamily="2" charset="2"/>
              <a:buChar char="v"/>
            </a:pP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In FiDoop, three Map Reduce jobs are implemented to complete the mining task. In the crucial third Map Reduce job, the </a:t>
            </a:r>
            <a:r>
              <a:rPr lang="en-US" sz="2000" dirty="0" err="1" smtClean="0">
                <a:latin typeface="Times New Roman" pitchFamily="18" charset="0"/>
                <a:cs typeface="Times New Roman" pitchFamily="18" charset="0"/>
              </a:rPr>
              <a:t>mappers</a:t>
            </a:r>
            <a:r>
              <a:rPr lang="en-US" sz="2000" dirty="0" smtClean="0">
                <a:latin typeface="Times New Roman" pitchFamily="18" charset="0"/>
                <a:cs typeface="Times New Roman" pitchFamily="18" charset="0"/>
              </a:rPr>
              <a:t> independently decompose item sets, the reducers perform combination operations by constructing small ultra-metric trees, and the actual mining of these trees separately. </a:t>
            </a:r>
          </a:p>
          <a:p>
            <a:pPr>
              <a:buFont typeface="Wingdings" pitchFamily="2" charset="2"/>
              <a:buChar char="v"/>
            </a:pP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We implement FiDoop on our in-house Hadoop cluster. We show that FiDoop on the cluster is sensitive to data distribution and dimensions, because item sets with different lengths have different decomposition and construction costs. </a:t>
            </a:r>
          </a:p>
          <a:p>
            <a:pPr>
              <a:buFont typeface="Wingdings" pitchFamily="2" charset="2"/>
              <a:buChar char="v"/>
            </a:pPr>
            <a:r>
              <a:rPr lang="en-US" sz="2000" dirty="0" smtClean="0">
                <a:latin typeface="Times New Roman" pitchFamily="18" charset="0"/>
                <a:cs typeface="Times New Roman" pitchFamily="18" charset="0"/>
              </a:rPr>
              <a:t>To improve FiDoop’s performance, we develop a workload balance metric to measure load balance across the cluster’s computing nodes. We develop FiDoop-HD, an extension of FiDoop, to speed up the mining performance for high-dimensional data analysis. Extensive experiments using real-world celestial spectral data demonstrate that our proposed solution is efficient and scalable.</a:t>
            </a:r>
          </a:p>
          <a:p>
            <a:r>
              <a:rPr lang="en-US" dirty="0" smtClean="0">
                <a:latin typeface="Times New Roman" pitchFamily="18" charset="0"/>
                <a:cs typeface="Times New Roman" pitchFamily="18" charset="0"/>
              </a:rPr>
              <a:t> </a:t>
            </a:r>
          </a:p>
          <a:p>
            <a:pPr algn="just">
              <a:lnSpc>
                <a:spcPct val="160000"/>
              </a:lnSpc>
            </a:pPr>
            <a:endParaRPr lang="en-US" dirty="0" smtClean="0">
              <a:latin typeface="Bookman Old Style" pitchFamily="18" charset="0"/>
            </a:endParaRPr>
          </a:p>
        </p:txBody>
      </p:sp>
      <p:sp>
        <p:nvSpPr>
          <p:cNvPr id="6" name="Title 2"/>
          <p:cNvSpPr txBox="1">
            <a:spLocks/>
          </p:cNvSpPr>
          <p:nvPr/>
        </p:nvSpPr>
        <p:spPr>
          <a:xfrm>
            <a:off x="577814" y="-14513"/>
            <a:ext cx="10820400" cy="679268"/>
          </a:xfrm>
          <a:prstGeom prst="rect">
            <a:avLst/>
          </a:prstGeom>
        </p:spPr>
        <p:txBody>
          <a:bodyP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b="1" dirty="0" smtClean="0"/>
              <a:t>abstract</a:t>
            </a:r>
            <a:endParaRPr lang="en-US" b="1" dirty="0"/>
          </a:p>
        </p:txBody>
      </p:sp>
    </p:spTree>
    <p:extLst>
      <p:ext uri="{BB962C8B-B14F-4D97-AF65-F5344CB8AC3E}">
        <p14:creationId xmlns:p14="http://schemas.microsoft.com/office/powerpoint/2010/main" val="3210794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Dfd</a:t>
            </a:r>
            <a:r>
              <a:rPr lang="en-US" dirty="0" smtClean="0"/>
              <a:t>-upload transaction data</a:t>
            </a:r>
            <a:endParaRPr lang="en-US" dirty="0"/>
          </a:p>
        </p:txBody>
      </p:sp>
      <p:pic>
        <p:nvPicPr>
          <p:cNvPr id="5" name="Content Placeholder 4" descr="Dfd_upload_transaction_data.jpg"/>
          <p:cNvPicPr>
            <a:picLocks noGrp="1" noChangeAspect="1"/>
          </p:cNvPicPr>
          <p:nvPr>
            <p:ph idx="1"/>
          </p:nvPr>
        </p:nvPicPr>
        <p:blipFill>
          <a:blip r:embed="rId2"/>
          <a:stretch>
            <a:fillRect/>
          </a:stretch>
        </p:blipFill>
        <p:spPr>
          <a:xfrm>
            <a:off x="2550990" y="2120900"/>
            <a:ext cx="7096370" cy="4051300"/>
          </a:xfrm>
        </p:spPr>
      </p:pic>
      <p:sp>
        <p:nvSpPr>
          <p:cNvPr id="4" name="Slide Number Placeholder 3"/>
          <p:cNvSpPr>
            <a:spLocks noGrp="1"/>
          </p:cNvSpPr>
          <p:nvPr>
            <p:ph type="sldNum" sz="quarter" idx="12"/>
          </p:nvPr>
        </p:nvSpPr>
        <p:spPr/>
        <p:txBody>
          <a:bodyPr/>
          <a:lstStyle/>
          <a:p>
            <a:fld id="{6D22F896-40B5-4ADD-8801-0D06FADFA095}"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5" name="Content Placeholder 4" descr="sequence diagram.jpg"/>
          <p:cNvPicPr>
            <a:picLocks noGrp="1" noChangeAspect="1"/>
          </p:cNvPicPr>
          <p:nvPr>
            <p:ph idx="1"/>
          </p:nvPr>
        </p:nvPicPr>
        <p:blipFill>
          <a:blip r:embed="rId2"/>
          <a:stretch>
            <a:fillRect/>
          </a:stretch>
        </p:blipFill>
        <p:spPr>
          <a:xfrm>
            <a:off x="1619794" y="2120900"/>
            <a:ext cx="7445829" cy="4051300"/>
          </a:xfrm>
        </p:spPr>
      </p:pic>
      <p:sp>
        <p:nvSpPr>
          <p:cNvPr id="4" name="Slide Number Placeholder 3"/>
          <p:cNvSpPr>
            <a:spLocks noGrp="1"/>
          </p:cNvSpPr>
          <p:nvPr>
            <p:ph type="sldNum" sz="quarter" idx="12"/>
          </p:nvPr>
        </p:nvSpPr>
        <p:spPr/>
        <p:txBody>
          <a:bodyPr/>
          <a:lstStyle/>
          <a:p>
            <a:fld id="{6D22F896-40B5-4ADD-8801-0D06FADFA095}"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Usecase</a:t>
            </a:r>
            <a:r>
              <a:rPr lang="en-US" dirty="0" smtClean="0"/>
              <a:t> diagram</a:t>
            </a:r>
            <a:endParaRPr lang="en-US" dirty="0"/>
          </a:p>
        </p:txBody>
      </p:sp>
      <p:pic>
        <p:nvPicPr>
          <p:cNvPr id="5" name="Content Placeholder 4" descr="Usecase_diagram.jpg"/>
          <p:cNvPicPr>
            <a:picLocks noGrp="1" noChangeAspect="1"/>
          </p:cNvPicPr>
          <p:nvPr>
            <p:ph idx="1"/>
          </p:nvPr>
        </p:nvPicPr>
        <p:blipFill>
          <a:blip r:embed="rId2"/>
          <a:stretch>
            <a:fillRect/>
          </a:stretch>
        </p:blipFill>
        <p:spPr>
          <a:xfrm>
            <a:off x="1854926" y="2460535"/>
            <a:ext cx="7419703" cy="4051300"/>
          </a:xfrm>
        </p:spPr>
      </p:pic>
      <p:sp>
        <p:nvSpPr>
          <p:cNvPr id="4" name="Slide Number Placeholder 3"/>
          <p:cNvSpPr>
            <a:spLocks noGrp="1"/>
          </p:cNvSpPr>
          <p:nvPr>
            <p:ph type="sldNum" sz="quarter" idx="12"/>
          </p:nvPr>
        </p:nvSpPr>
        <p:spPr/>
        <p:txBody>
          <a:bodyPr/>
          <a:lstStyle/>
          <a:p>
            <a:fld id="{6D22F896-40B5-4ADD-8801-0D06FADFA095}"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US" dirty="0" smtClean="0"/>
              <a:t>Conclusion</a:t>
            </a:r>
            <a:endParaRPr lang="en-US" dirty="0"/>
          </a:p>
        </p:txBody>
      </p:sp>
      <p:sp>
        <p:nvSpPr>
          <p:cNvPr id="3" name="Content Placeholder 2"/>
          <p:cNvSpPr>
            <a:spLocks noGrp="1"/>
          </p:cNvSpPr>
          <p:nvPr>
            <p:ph idx="1"/>
          </p:nvPr>
        </p:nvSpPr>
        <p:spPr>
          <a:xfrm>
            <a:off x="895676" y="1407886"/>
            <a:ext cx="10058400" cy="4735286"/>
          </a:xfrm>
        </p:spPr>
        <p:txBody>
          <a:bodyPr/>
          <a:lstStyle/>
          <a:p>
            <a:pPr>
              <a:lnSpc>
                <a:spcPct val="150000"/>
              </a:lnSpc>
              <a:buClrTx/>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We present two efficient algorithms to </a:t>
            </a:r>
            <a:r>
              <a:rPr lang="en-US" dirty="0">
                <a:latin typeface="Times New Roman" panose="02020603050405020304" pitchFamily="18" charset="0"/>
                <a:cs typeface="Times New Roman" panose="02020603050405020304" pitchFamily="18" charset="0"/>
              </a:rPr>
              <a:t>perform frequent itemsets </a:t>
            </a:r>
            <a:r>
              <a:rPr lang="en-US" dirty="0" smtClean="0">
                <a:latin typeface="Times New Roman" panose="02020603050405020304" pitchFamily="18" charset="0"/>
                <a:cs typeface="Times New Roman" panose="02020603050405020304" pitchFamily="18" charset="0"/>
              </a:rPr>
              <a:t>mining.</a:t>
            </a:r>
          </a:p>
          <a:p>
            <a:pPr>
              <a:lnSpc>
                <a:spcPct val="150000"/>
              </a:lnSpc>
              <a:buClrTx/>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applied the MapReduce programming model to develop a parallel frequent itemsets mining algorithm called FiDoop.</a:t>
            </a:r>
          </a:p>
          <a:p>
            <a:pPr>
              <a:lnSpc>
                <a:spcPct val="150000"/>
              </a:lnSpc>
              <a:buClrTx/>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implemented FiDoop </a:t>
            </a:r>
            <a:r>
              <a:rPr lang="en-US" dirty="0" smtClean="0">
                <a:latin typeface="Times New Roman" panose="02020603050405020304" pitchFamily="18" charset="0"/>
                <a:cs typeface="Times New Roman" panose="02020603050405020304" pitchFamily="18" charset="0"/>
              </a:rPr>
              <a:t>on </a:t>
            </a:r>
            <a:r>
              <a:rPr lang="en-US" dirty="0">
                <a:latin typeface="Times New Roman" panose="02020603050405020304" pitchFamily="18" charset="0"/>
                <a:cs typeface="Times New Roman" panose="02020603050405020304" pitchFamily="18" charset="0"/>
              </a:rPr>
              <a:t>a real-world Hadoop cluster</a:t>
            </a:r>
            <a:r>
              <a:rPr lang="en-US" dirty="0" smtClean="0">
                <a:latin typeface="Times New Roman" panose="02020603050405020304" pitchFamily="18" charset="0"/>
                <a:cs typeface="Times New Roman" panose="02020603050405020304" pitchFamily="18" charset="0"/>
              </a:rPr>
              <a:t>.</a:t>
            </a:r>
          </a:p>
          <a:p>
            <a:pPr>
              <a:lnSpc>
                <a:spcPct val="150000"/>
              </a:lnSpc>
              <a:buClrTx/>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We achieved the efficiency </a:t>
            </a:r>
          </a:p>
          <a:p>
            <a:pPr>
              <a:lnSpc>
                <a:spcPct val="150000"/>
              </a:lnSpc>
              <a:buClrTx/>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FiDoop does </a:t>
            </a:r>
            <a:r>
              <a:rPr lang="en-US" dirty="0">
                <a:latin typeface="Times New Roman" panose="02020603050405020304" pitchFamily="18" charset="0"/>
                <a:cs typeface="Times New Roman" panose="02020603050405020304" pitchFamily="18" charset="0"/>
              </a:rPr>
              <a:t>not encounter the </a:t>
            </a:r>
            <a:r>
              <a:rPr lang="en-US" dirty="0" smtClean="0">
                <a:latin typeface="Times New Roman" panose="02020603050405020304" pitchFamily="18" charset="0"/>
                <a:cs typeface="Times New Roman" panose="02020603050405020304" pitchFamily="18" charset="0"/>
              </a:rPr>
              <a:t>memory </a:t>
            </a:r>
            <a:r>
              <a:rPr lang="en-US" dirty="0">
                <a:latin typeface="Times New Roman" panose="02020603050405020304" pitchFamily="18" charset="0"/>
                <a:cs typeface="Times New Roman" panose="02020603050405020304" pitchFamily="18" charset="0"/>
              </a:rPr>
              <a:t>issues in HDFS during the whole experiment period. </a:t>
            </a:r>
            <a:endParaRPr lang="en-US" dirty="0" smtClean="0">
              <a:latin typeface="Times New Roman" panose="02020603050405020304" pitchFamily="18" charset="0"/>
              <a:cs typeface="Times New Roman" panose="02020603050405020304" pitchFamily="18" charset="0"/>
            </a:endParaRPr>
          </a:p>
          <a:p>
            <a:pPr>
              <a:lnSpc>
                <a:spcPct val="150000"/>
              </a:lnSpc>
              <a:buClrTx/>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average </a:t>
            </a:r>
            <a:r>
              <a:rPr lang="en-US" dirty="0" smtClean="0">
                <a:latin typeface="Times New Roman" panose="02020603050405020304" pitchFamily="18" charset="0"/>
                <a:cs typeface="Times New Roman" panose="02020603050405020304" pitchFamily="18" charset="0"/>
              </a:rPr>
              <a:t>operating time </a:t>
            </a:r>
            <a:r>
              <a:rPr lang="en-US" dirty="0">
                <a:latin typeface="Times New Roman" panose="02020603050405020304" pitchFamily="18" charset="0"/>
                <a:cs typeface="Times New Roman" panose="02020603050405020304" pitchFamily="18" charset="0"/>
              </a:rPr>
              <a:t>of various files shows that </a:t>
            </a:r>
            <a:r>
              <a:rPr lang="en-US" dirty="0" smtClean="0">
                <a:latin typeface="Times New Roman" panose="02020603050405020304" pitchFamily="18" charset="0"/>
                <a:cs typeface="Times New Roman" panose="02020603050405020304" pitchFamily="18" charset="0"/>
              </a:rPr>
              <a:t>FIUT </a:t>
            </a:r>
            <a:r>
              <a:rPr lang="en-US" dirty="0">
                <a:latin typeface="Times New Roman" panose="02020603050405020304" pitchFamily="18" charset="0"/>
                <a:cs typeface="Times New Roman" panose="02020603050405020304" pitchFamily="18" charset="0"/>
              </a:rPr>
              <a:t>takes similar time to response to each request even when the number of files in the system </a:t>
            </a:r>
            <a:r>
              <a:rPr lang="en-US" dirty="0" smtClean="0">
                <a:latin typeface="Times New Roman" panose="02020603050405020304" pitchFamily="18" charset="0"/>
                <a:cs typeface="Times New Roman" panose="02020603050405020304" pitchFamily="18" charset="0"/>
              </a:rPr>
              <a:t>are increased.</a:t>
            </a:r>
            <a:endParaRPr lang="en-IN" dirty="0">
              <a:latin typeface="Times New Roman" panose="02020603050405020304" pitchFamily="18" charset="0"/>
              <a:cs typeface="Times New Roman" panose="02020603050405020304" pitchFamily="18" charset="0"/>
            </a:endParaRPr>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23</a:t>
            </a:fld>
            <a:endParaRPr lang="en-US" dirty="0"/>
          </a:p>
        </p:txBody>
      </p:sp>
    </p:spTree>
    <p:extLst>
      <p:ext uri="{BB962C8B-B14F-4D97-AF65-F5344CB8AC3E}">
        <p14:creationId xmlns:p14="http://schemas.microsoft.com/office/powerpoint/2010/main" val="2790534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2728" y="0"/>
            <a:ext cx="10058400" cy="926757"/>
          </a:xfrm>
        </p:spPr>
        <p:txBody>
          <a:bodyPr/>
          <a:lstStyle/>
          <a:p>
            <a:r>
              <a:rPr lang="en-US" b="1" dirty="0" smtClean="0"/>
              <a:t>references</a:t>
            </a:r>
            <a:endParaRPr lang="en-US" b="1" dirty="0"/>
          </a:p>
        </p:txBody>
      </p:sp>
      <p:sp>
        <p:nvSpPr>
          <p:cNvPr id="5" name="Content Placeholder 4"/>
          <p:cNvSpPr>
            <a:spLocks noGrp="1"/>
          </p:cNvSpPr>
          <p:nvPr>
            <p:ph idx="1"/>
          </p:nvPr>
        </p:nvSpPr>
        <p:spPr>
          <a:xfrm>
            <a:off x="1069848" y="926757"/>
            <a:ext cx="10058400" cy="5931243"/>
          </a:xfrm>
        </p:spPr>
        <p:txBody>
          <a:bodyPr>
            <a:normAutofit/>
          </a:bodyPr>
          <a:lstStyle/>
          <a:p>
            <a:pPr marL="416052" indent="-342900" algn="just">
              <a:spcBef>
                <a:spcPts val="1500"/>
              </a:spcBef>
              <a:buClrTx/>
              <a:buFont typeface="Wingdings" panose="05000000000000000000" pitchFamily="2" charset="2"/>
              <a:buChar char="v"/>
            </a:pPr>
            <a:r>
              <a:rPr lang="en-US" dirty="0" smtClean="0">
                <a:latin typeface="Times New Roman" panose="02020603050405020304" pitchFamily="18" charset="0"/>
              </a:rPr>
              <a:t>M</a:t>
            </a:r>
            <a:r>
              <a:rPr lang="en-US" dirty="0">
                <a:latin typeface="Times New Roman" panose="02020603050405020304" pitchFamily="18" charset="0"/>
              </a:rPr>
              <a:t>.-Y. Lin, P.-Y. Lee, and S.-C. Hsueh, “</a:t>
            </a:r>
            <a:r>
              <a:rPr lang="en-US" dirty="0" err="1">
                <a:latin typeface="Times New Roman" panose="02020603050405020304" pitchFamily="18" charset="0"/>
              </a:rPr>
              <a:t>Apriori</a:t>
            </a:r>
            <a:r>
              <a:rPr lang="en-US" dirty="0">
                <a:latin typeface="Times New Roman" panose="02020603050405020304" pitchFamily="18" charset="0"/>
              </a:rPr>
              <a:t>-based frequent </a:t>
            </a:r>
            <a:r>
              <a:rPr lang="en-US" dirty="0" err="1">
                <a:latin typeface="Times New Roman" panose="02020603050405020304" pitchFamily="18" charset="0"/>
              </a:rPr>
              <a:t>itemset</a:t>
            </a:r>
            <a:r>
              <a:rPr lang="en-US" dirty="0">
                <a:latin typeface="Times New Roman" panose="02020603050405020304" pitchFamily="18" charset="0"/>
              </a:rPr>
              <a:t> mining algorithms on </a:t>
            </a:r>
            <a:r>
              <a:rPr lang="en-US" dirty="0" err="1">
                <a:latin typeface="Times New Roman" panose="02020603050405020304" pitchFamily="18" charset="0"/>
              </a:rPr>
              <a:t>MapReduce</a:t>
            </a:r>
            <a:r>
              <a:rPr lang="en-US" dirty="0">
                <a:latin typeface="Times New Roman" panose="02020603050405020304" pitchFamily="18" charset="0"/>
              </a:rPr>
              <a:t>,” in Proc. 6th Int. Conf. </a:t>
            </a:r>
            <a:r>
              <a:rPr lang="en-US" dirty="0" err="1">
                <a:latin typeface="Times New Roman" panose="02020603050405020304" pitchFamily="18" charset="0"/>
              </a:rPr>
              <a:t>Ubiquit</a:t>
            </a:r>
            <a:r>
              <a:rPr lang="en-US" dirty="0">
                <a:latin typeface="Times New Roman" panose="02020603050405020304" pitchFamily="18" charset="0"/>
              </a:rPr>
              <a:t>. Inf. Manage. </a:t>
            </a:r>
            <a:r>
              <a:rPr lang="en-US" dirty="0" err="1">
                <a:latin typeface="Times New Roman" panose="02020603050405020304" pitchFamily="18" charset="0"/>
              </a:rPr>
              <a:t>Commun</a:t>
            </a:r>
            <a:r>
              <a:rPr lang="en-US" dirty="0">
                <a:latin typeface="Times New Roman" panose="02020603050405020304" pitchFamily="18" charset="0"/>
              </a:rPr>
              <a:t>. (ICUIMC), </a:t>
            </a:r>
            <a:r>
              <a:rPr lang="en-US" dirty="0" err="1">
                <a:latin typeface="Times New Roman" panose="02020603050405020304" pitchFamily="18" charset="0"/>
              </a:rPr>
              <a:t>Danang</a:t>
            </a:r>
            <a:r>
              <a:rPr lang="en-US" dirty="0">
                <a:latin typeface="Times New Roman" panose="02020603050405020304" pitchFamily="18" charset="0"/>
              </a:rPr>
              <a:t>, Vietnam, 2012, pp. 76:1–76:8</a:t>
            </a:r>
            <a:r>
              <a:rPr lang="en-US" dirty="0" smtClean="0">
                <a:latin typeface="Times New Roman" panose="02020603050405020304" pitchFamily="18" charset="0"/>
              </a:rPr>
              <a:t>. </a:t>
            </a:r>
            <a:r>
              <a:rPr lang="en-US" dirty="0">
                <a:latin typeface="Times New Roman" panose="02020603050405020304" pitchFamily="18" charset="0"/>
              </a:rPr>
              <a:t>Available: http://doi.acm.org/10.1145/2184751.2184842 </a:t>
            </a:r>
            <a:endParaRPr lang="en-US" dirty="0" smtClean="0">
              <a:latin typeface="Times New Roman" panose="02020603050405020304" pitchFamily="18" charset="0"/>
            </a:endParaRPr>
          </a:p>
          <a:p>
            <a:pPr marL="416052" indent="-342900" algn="just">
              <a:spcBef>
                <a:spcPts val="1500"/>
              </a:spcBef>
              <a:buClrTx/>
              <a:buFont typeface="Wingdings" panose="05000000000000000000" pitchFamily="2" charset="2"/>
              <a:buChar char="v"/>
            </a:pPr>
            <a:r>
              <a:rPr lang="en-US" dirty="0" smtClean="0">
                <a:latin typeface="Times New Roman" panose="02020603050405020304" pitchFamily="18" charset="0"/>
              </a:rPr>
              <a:t>M</a:t>
            </a:r>
            <a:r>
              <a:rPr lang="en-US" dirty="0">
                <a:latin typeface="Times New Roman" panose="02020603050405020304" pitchFamily="18" charset="0"/>
              </a:rPr>
              <a:t>. J. </a:t>
            </a:r>
            <a:r>
              <a:rPr lang="en-US" dirty="0" err="1">
                <a:latin typeface="Times New Roman" panose="02020603050405020304" pitchFamily="18" charset="0"/>
              </a:rPr>
              <a:t>Zaki</a:t>
            </a:r>
            <a:r>
              <a:rPr lang="en-US" dirty="0">
                <a:latin typeface="Times New Roman" panose="02020603050405020304" pitchFamily="18" charset="0"/>
              </a:rPr>
              <a:t>, “Parallel and distributed association mining: A survey,” IEEE Concurrency, vol. 7, no. 4, pp. 14–25, Oct./Dec. 1999</a:t>
            </a:r>
            <a:r>
              <a:rPr lang="en-US" dirty="0" smtClean="0">
                <a:latin typeface="Times New Roman" panose="02020603050405020304" pitchFamily="18" charset="0"/>
              </a:rPr>
              <a:t>.</a:t>
            </a:r>
          </a:p>
          <a:p>
            <a:pPr marL="416052" indent="-342900" algn="just">
              <a:spcBef>
                <a:spcPts val="1500"/>
              </a:spcBef>
              <a:buClrTx/>
              <a:buFont typeface="Wingdings" panose="05000000000000000000" pitchFamily="2" charset="2"/>
              <a:buChar char="v"/>
            </a:pPr>
            <a:r>
              <a:rPr lang="en-US" dirty="0">
                <a:latin typeface="Times New Roman" panose="02020603050405020304" pitchFamily="18" charset="0"/>
              </a:rPr>
              <a:t>R. Agrawal and J. C. Shafer, “Parallel mining of association rules,” IEEE Trans. </a:t>
            </a:r>
            <a:r>
              <a:rPr lang="en-US" dirty="0" err="1">
                <a:latin typeface="Times New Roman" panose="02020603050405020304" pitchFamily="18" charset="0"/>
              </a:rPr>
              <a:t>Knowl</a:t>
            </a:r>
            <a:r>
              <a:rPr lang="en-US" dirty="0">
                <a:latin typeface="Times New Roman" panose="02020603050405020304" pitchFamily="18" charset="0"/>
              </a:rPr>
              <a:t>. Data Eng., vol. 8, no. 6, pp. 962–969, Dec. 1996</a:t>
            </a:r>
            <a:r>
              <a:rPr lang="en-US" dirty="0" smtClean="0">
                <a:latin typeface="Times New Roman" panose="02020603050405020304" pitchFamily="18" charset="0"/>
              </a:rPr>
              <a:t>.</a:t>
            </a:r>
          </a:p>
          <a:p>
            <a:pPr marL="416052" indent="-342900" algn="just">
              <a:spcBef>
                <a:spcPts val="1500"/>
              </a:spcBef>
              <a:buClrTx/>
              <a:buFont typeface="Wingdings" panose="05000000000000000000" pitchFamily="2" charset="2"/>
              <a:buChar char="v"/>
            </a:pPr>
            <a:r>
              <a:rPr lang="en-US" dirty="0">
                <a:latin typeface="Times New Roman" panose="02020603050405020304" pitchFamily="18" charset="0"/>
              </a:rPr>
              <a:t>L. Liu, E. Li, Y. Zhang, and Z. Tang, “Optimization of frequent </a:t>
            </a:r>
            <a:r>
              <a:rPr lang="en-US" dirty="0" err="1">
                <a:latin typeface="Times New Roman" panose="02020603050405020304" pitchFamily="18" charset="0"/>
              </a:rPr>
              <a:t>itemset</a:t>
            </a:r>
            <a:r>
              <a:rPr lang="en-US" dirty="0">
                <a:latin typeface="Times New Roman" panose="02020603050405020304" pitchFamily="18" charset="0"/>
              </a:rPr>
              <a:t> mining on multiple-core processor,” in Proc. 33rd Int. Conf. Very Large Data Bases, Vienna, Austria, 2007, pp. </a:t>
            </a:r>
            <a:r>
              <a:rPr lang="en-US" dirty="0" smtClean="0">
                <a:latin typeface="Times New Roman" panose="02020603050405020304" pitchFamily="18" charset="0"/>
              </a:rPr>
              <a:t>1275–1285</a:t>
            </a:r>
          </a:p>
          <a:p>
            <a:pPr marL="416052" indent="-342900" algn="just">
              <a:spcBef>
                <a:spcPts val="1500"/>
              </a:spcBef>
              <a:buClrTx/>
              <a:buFont typeface="Wingdings" panose="05000000000000000000" pitchFamily="2" charset="2"/>
              <a:buChar char="v"/>
            </a:pPr>
            <a:r>
              <a:rPr lang="en-US" dirty="0" smtClean="0">
                <a:latin typeface="Times New Roman" panose="02020603050405020304" pitchFamily="18" charset="0"/>
              </a:rPr>
              <a:t>Y.-</a:t>
            </a:r>
            <a:r>
              <a:rPr lang="en-US" dirty="0">
                <a:latin typeface="Times New Roman" panose="02020603050405020304" pitchFamily="18" charset="0"/>
              </a:rPr>
              <a:t>J. </a:t>
            </a:r>
            <a:r>
              <a:rPr lang="en-US" dirty="0" err="1">
                <a:latin typeface="Times New Roman" panose="02020603050405020304" pitchFamily="18" charset="0"/>
              </a:rPr>
              <a:t>Tsay</a:t>
            </a:r>
            <a:r>
              <a:rPr lang="en-US" dirty="0">
                <a:latin typeface="Times New Roman" panose="02020603050405020304" pitchFamily="18" charset="0"/>
              </a:rPr>
              <a:t>, T.-J. Hsu, and J.-R. Yu, “FIUT: A new method for mining frequent </a:t>
            </a:r>
            <a:r>
              <a:rPr lang="en-US" dirty="0" err="1">
                <a:latin typeface="Times New Roman" panose="02020603050405020304" pitchFamily="18" charset="0"/>
              </a:rPr>
              <a:t>itemsets</a:t>
            </a:r>
            <a:r>
              <a:rPr lang="en-US" dirty="0">
                <a:latin typeface="Times New Roman" panose="02020603050405020304" pitchFamily="18" charset="0"/>
              </a:rPr>
              <a:t>,” Inf. Sci., vol. 179, no. 11, pp. 1724–1737, 2009</a:t>
            </a:r>
            <a:r>
              <a:rPr lang="en-US" dirty="0" smtClean="0">
                <a:latin typeface="Times New Roman" panose="02020603050405020304" pitchFamily="18" charset="0"/>
              </a:rPr>
              <a:t>.</a:t>
            </a:r>
          </a:p>
          <a:p>
            <a:pPr marL="416052" indent="-342900" algn="just">
              <a:spcBef>
                <a:spcPts val="1500"/>
              </a:spcBef>
              <a:buClrTx/>
              <a:buFont typeface="Wingdings" panose="05000000000000000000" pitchFamily="2" charset="2"/>
              <a:buChar char="v"/>
            </a:pPr>
            <a:r>
              <a:rPr lang="en-US" dirty="0" smtClean="0">
                <a:latin typeface="Times New Roman" panose="02020603050405020304" pitchFamily="18" charset="0"/>
              </a:rPr>
              <a:t>L</a:t>
            </a:r>
            <a:r>
              <a:rPr lang="en-US" dirty="0">
                <a:latin typeface="Times New Roman" panose="02020603050405020304" pitchFamily="18" charset="0"/>
              </a:rPr>
              <a:t>. Zhou et al., “Balanced parallel FP-growth with </a:t>
            </a:r>
            <a:r>
              <a:rPr lang="en-US" dirty="0" err="1">
                <a:latin typeface="Times New Roman" panose="02020603050405020304" pitchFamily="18" charset="0"/>
              </a:rPr>
              <a:t>MapReduce</a:t>
            </a:r>
            <a:r>
              <a:rPr lang="en-US" dirty="0">
                <a:latin typeface="Times New Roman" panose="02020603050405020304" pitchFamily="18" charset="0"/>
              </a:rPr>
              <a:t>,” in Proc. IEEE Youth Conf. Inf. </a:t>
            </a:r>
            <a:r>
              <a:rPr lang="en-US" dirty="0" err="1">
                <a:latin typeface="Times New Roman" panose="02020603050405020304" pitchFamily="18" charset="0"/>
              </a:rPr>
              <a:t>Comput</a:t>
            </a:r>
            <a:r>
              <a:rPr lang="en-US" dirty="0">
                <a:latin typeface="Times New Roman" panose="02020603050405020304" pitchFamily="18" charset="0"/>
              </a:rPr>
              <a:t>. </a:t>
            </a:r>
            <a:r>
              <a:rPr lang="en-US" dirty="0" err="1">
                <a:latin typeface="Times New Roman" panose="02020603050405020304" pitchFamily="18" charset="0"/>
              </a:rPr>
              <a:t>Telecommun</a:t>
            </a:r>
            <a:r>
              <a:rPr lang="en-US" dirty="0">
                <a:latin typeface="Times New Roman" panose="02020603050405020304" pitchFamily="18" charset="0"/>
              </a:rPr>
              <a:t>. (YC-ICT), Beijing, China, 2010, pp. 243–246</a:t>
            </a:r>
            <a:r>
              <a:rPr lang="en-US" dirty="0" smtClean="0">
                <a:latin typeface="Times New Roman" panose="02020603050405020304" pitchFamily="18" charset="0"/>
              </a:rPr>
              <a:t>.</a:t>
            </a:r>
          </a:p>
          <a:p>
            <a:pPr marL="416052" indent="-342900" algn="just">
              <a:spcBef>
                <a:spcPts val="1500"/>
              </a:spcBef>
              <a:buClrTx/>
              <a:buFont typeface="Wingdings" panose="05000000000000000000" pitchFamily="2" charset="2"/>
              <a:buChar char="v"/>
            </a:pPr>
            <a:r>
              <a:rPr lang="en-US" dirty="0">
                <a:latin typeface="Times New Roman" panose="02020603050405020304" pitchFamily="18" charset="0"/>
              </a:rPr>
              <a:t>P. Tang and M. P. </a:t>
            </a:r>
            <a:r>
              <a:rPr lang="en-US" dirty="0" err="1">
                <a:latin typeface="Times New Roman" panose="02020603050405020304" pitchFamily="18" charset="0"/>
              </a:rPr>
              <a:t>Turkia</a:t>
            </a:r>
            <a:r>
              <a:rPr lang="en-US" dirty="0">
                <a:latin typeface="Times New Roman" panose="02020603050405020304" pitchFamily="18" charset="0"/>
              </a:rPr>
              <a:t>, “Parallelizing frequent </a:t>
            </a:r>
            <a:r>
              <a:rPr lang="en-US" dirty="0" err="1">
                <a:latin typeface="Times New Roman" panose="02020603050405020304" pitchFamily="18" charset="0"/>
              </a:rPr>
              <a:t>itemset</a:t>
            </a:r>
            <a:r>
              <a:rPr lang="en-US" dirty="0">
                <a:latin typeface="Times New Roman" panose="02020603050405020304" pitchFamily="18" charset="0"/>
              </a:rPr>
              <a:t> mining with FP-trees,” in Proc. 21st Int. Conf. </a:t>
            </a:r>
            <a:r>
              <a:rPr lang="en-US" dirty="0" err="1">
                <a:latin typeface="Times New Roman" panose="02020603050405020304" pitchFamily="18" charset="0"/>
              </a:rPr>
              <a:t>Comput</a:t>
            </a:r>
            <a:r>
              <a:rPr lang="en-US" dirty="0">
                <a:latin typeface="Times New Roman" panose="02020603050405020304" pitchFamily="18" charset="0"/>
              </a:rPr>
              <a:t>. Appl., Seattle, WA, USA, 2006, pp. 30–35.</a:t>
            </a:r>
            <a:endParaRPr lang="en-US" dirty="0" smtClean="0">
              <a:latin typeface="Times New Roman" panose="02020603050405020304" pitchFamily="18" charset="0"/>
            </a:endParaRPr>
          </a:p>
          <a:p>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pPr/>
              <a:t>24</a:t>
            </a:fld>
            <a:endParaRPr lang="en-US" dirty="0"/>
          </a:p>
        </p:txBody>
      </p:sp>
    </p:spTree>
    <p:extLst>
      <p:ext uri="{BB962C8B-B14F-4D97-AF65-F5344CB8AC3E}">
        <p14:creationId xmlns:p14="http://schemas.microsoft.com/office/powerpoint/2010/main" val="1758702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D22F896-40B5-4ADD-8801-0D06FADFA095}" type="slidenum">
              <a:rPr lang="en-US" smtClean="0"/>
              <a:pPr/>
              <a:t>25</a:t>
            </a:fld>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6260"/>
          <a:stretch/>
        </p:blipFill>
        <p:spPr>
          <a:xfrm>
            <a:off x="0" y="0"/>
            <a:ext cx="12191999" cy="6858000"/>
          </a:xfrm>
          <a:prstGeom prst="rect">
            <a:avLst/>
          </a:prstGeom>
        </p:spPr>
      </p:pic>
    </p:spTree>
    <p:extLst>
      <p:ext uri="{BB962C8B-B14F-4D97-AF65-F5344CB8AC3E}">
        <p14:creationId xmlns:p14="http://schemas.microsoft.com/office/powerpoint/2010/main" val="1995632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0270600" y="6297301"/>
            <a:ext cx="2743200" cy="365125"/>
          </a:xfrm>
        </p:spPr>
        <p:txBody>
          <a:bodyPr/>
          <a:lstStyle/>
          <a:p>
            <a:fld id="{6D22F896-40B5-4ADD-8801-0D06FADFA095}" type="slidenum">
              <a:rPr lang="en-US" smtClean="0">
                <a:solidFill>
                  <a:schemeClr val="bg1"/>
                </a:solidFill>
              </a:rPr>
              <a:pPr/>
              <a:t>3</a:t>
            </a:fld>
            <a:endParaRPr lang="en-US" dirty="0">
              <a:solidFill>
                <a:schemeClr val="bg1"/>
              </a:solidFill>
            </a:endParaRPr>
          </a:p>
        </p:txBody>
      </p:sp>
      <p:sp>
        <p:nvSpPr>
          <p:cNvPr id="4" name="Text Placeholder 2">
            <a:extLst>
              <a:ext uri="{FF2B5EF4-FFF2-40B4-BE49-F238E27FC236}">
                <a16:creationId xmlns="" xmlns:a16="http://schemas.microsoft.com/office/drawing/2014/main" id="{DE3F46D6-F5A0-495E-AB6A-08F114BEAC02}"/>
              </a:ext>
            </a:extLst>
          </p:cNvPr>
          <p:cNvSpPr txBox="1">
            <a:spLocks/>
          </p:cNvSpPr>
          <p:nvPr/>
        </p:nvSpPr>
        <p:spPr>
          <a:xfrm>
            <a:off x="298339" y="1025056"/>
            <a:ext cx="11343861" cy="51471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285750" indent="-285750" algn="just">
              <a:buNone/>
            </a:pPr>
            <a:endParaRPr lang="en-US" sz="1800" dirty="0">
              <a:latin typeface="Times New Roman" panose="02020603050405020304" pitchFamily="18" charset="0"/>
              <a:cs typeface="Times New Roman" panose="02020603050405020304" pitchFamily="18" charset="0"/>
            </a:endParaRPr>
          </a:p>
        </p:txBody>
      </p:sp>
      <p:sp>
        <p:nvSpPr>
          <p:cNvPr id="14337" name="Rectangle 1"/>
          <p:cNvSpPr>
            <a:spLocks noChangeArrowheads="1"/>
          </p:cNvSpPr>
          <p:nvPr/>
        </p:nvSpPr>
        <p:spPr bwMode="auto">
          <a:xfrm>
            <a:off x="498651" y="663450"/>
            <a:ext cx="10004612" cy="6500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lvl="0" indent="-342900" algn="just" defTabSz="914400" fontAlgn="base">
              <a:lnSpc>
                <a:spcPct val="150000"/>
              </a:lnSpc>
              <a:spcBef>
                <a:spcPct val="0"/>
              </a:spcBef>
              <a:spcAft>
                <a:spcPct val="0"/>
              </a:spcAft>
              <a:buFont typeface="Wingdings" panose="05000000000000000000" pitchFamily="2" charset="2"/>
              <a:buChar char="v"/>
            </a:pP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As discussed in the previous slide, </a:t>
            </a:r>
            <a:r>
              <a:rPr lang="en-US" sz="2000" dirty="0">
                <a:latin typeface="Times New Roman" pitchFamily="18" charset="0"/>
                <a:ea typeface="Calibri" pitchFamily="34" charset="0"/>
                <a:cs typeface="Times New Roman" pitchFamily="18" charset="0"/>
              </a:rPr>
              <a:t>the Existing </a:t>
            </a:r>
            <a:r>
              <a:rPr lang="en-US" sz="2000" dirty="0" smtClean="0">
                <a:latin typeface="Times New Roman" pitchFamily="18" charset="0"/>
                <a:ea typeface="Calibri" pitchFamily="34" charset="0"/>
                <a:cs typeface="Times New Roman" pitchFamily="18" charset="0"/>
              </a:rPr>
              <a:t>methodologies for efficient finding of  frequent </a:t>
            </a:r>
            <a:r>
              <a:rPr lang="en-US" sz="2000" dirty="0" err="1">
                <a:latin typeface="Times New Roman" pitchFamily="18" charset="0"/>
                <a:ea typeface="Calibri" pitchFamily="34" charset="0"/>
                <a:cs typeface="Times New Roman" pitchFamily="18" charset="0"/>
              </a:rPr>
              <a:t>itemsets</a:t>
            </a:r>
            <a:r>
              <a:rPr lang="en-US" sz="2000" dirty="0">
                <a:latin typeface="Times New Roman" pitchFamily="18" charset="0"/>
                <a:ea typeface="Calibri" pitchFamily="34" charset="0"/>
                <a:cs typeface="Times New Roman" pitchFamily="18" charset="0"/>
              </a:rPr>
              <a:t> lack a </a:t>
            </a:r>
            <a:r>
              <a:rPr lang="en-US" sz="2000" dirty="0" smtClean="0">
                <a:latin typeface="Times New Roman" pitchFamily="18" charset="0"/>
                <a:ea typeface="Calibri" pitchFamily="34" charset="0"/>
                <a:cs typeface="Times New Roman" pitchFamily="18" charset="0"/>
              </a:rPr>
              <a:t>many features. </a:t>
            </a:r>
            <a:endPar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endParaRP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v"/>
              <a:tabLst/>
            </a:pP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Frequent </a:t>
            </a:r>
            <a:r>
              <a:rPr kumimoji="0" lang="en-US" sz="2000" b="0" i="0" u="none" strike="noStrike" cap="none" normalizeH="0" baseline="0" dirty="0" err="1" smtClean="0">
                <a:ln>
                  <a:noFill/>
                </a:ln>
                <a:effectLst/>
                <a:latin typeface="Times New Roman" pitchFamily="18" charset="0"/>
                <a:ea typeface="Calibri" pitchFamily="34" charset="0"/>
                <a:cs typeface="Times New Roman" pitchFamily="18" charset="0"/>
              </a:rPr>
              <a:t>itemsets</a:t>
            </a: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 mining (FIM) is a core problem in association rule mining (ARM), sequence mining, and the like. Speeding up the process of FIM is critical and indispensable, because FIM consumption accounts for a significant portion of mining time due to its high computation and input/output (I/O) intensity. </a:t>
            </a: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v"/>
              <a:tabLst/>
            </a:pP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When datasets in modern data mining applications become excessively large, sequential FIM algorithms running on a single machine suffer from performance deterioration. </a:t>
            </a: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v"/>
              <a:tabLst/>
            </a:pP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To address this issue, we investigate how to perform FIM using Map Reduce—a widely adopted programming model for processing big datasets by exploiting the parallelism among computing nodes of a cluster. </a:t>
            </a:r>
          </a:p>
          <a:p>
            <a:pPr marL="342900" marR="0" lvl="0" indent="-342900" algn="just" defTabSz="914400" rtl="0" eaLnBrk="1" fontAlgn="base" latinLnBrk="0" hangingPunct="1">
              <a:lnSpc>
                <a:spcPct val="150000"/>
              </a:lnSpc>
              <a:spcBef>
                <a:spcPct val="0"/>
              </a:spcBef>
              <a:spcAft>
                <a:spcPct val="0"/>
              </a:spcAft>
              <a:buClrTx/>
              <a:buSzTx/>
              <a:buFont typeface="Wingdings" panose="05000000000000000000" pitchFamily="2" charset="2"/>
              <a:buChar char="v"/>
              <a:tabLst/>
            </a:pPr>
            <a:r>
              <a:rPr lang="en-US" sz="2000" dirty="0" smtClean="0">
                <a:latin typeface="Times New Roman" panose="02020603050405020304" pitchFamily="18" charset="0"/>
                <a:cs typeface="Times New Roman" panose="02020603050405020304" pitchFamily="18" charset="0"/>
              </a:rPr>
              <a:t>Therefore </a:t>
            </a:r>
            <a:r>
              <a:rPr lang="en-US" sz="2000" dirty="0">
                <a:latin typeface="Times New Roman" panose="02020603050405020304" pitchFamily="18" charset="0"/>
                <a:cs typeface="Times New Roman" panose="02020603050405020304" pitchFamily="18" charset="0"/>
              </a:rPr>
              <a:t>the problem is to tackle the process of mining and to ensure that it </a:t>
            </a:r>
            <a:r>
              <a:rPr lang="en-US" sz="2000">
                <a:latin typeface="Times New Roman" panose="02020603050405020304" pitchFamily="18" charset="0"/>
                <a:cs typeface="Times New Roman" panose="02020603050405020304" pitchFamily="18" charset="0"/>
              </a:rPr>
              <a:t>results </a:t>
            </a:r>
            <a:r>
              <a:rPr lang="en-US" sz="200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the best information.</a:t>
            </a:r>
          </a:p>
          <a:p>
            <a:pPr marL="0" marR="0" lvl="0" indent="457200" algn="just" defTabSz="914400" rtl="0" eaLnBrk="1" fontAlgn="base" latinLnBrk="0" hangingPunct="1">
              <a:lnSpc>
                <a:spcPct val="150000"/>
              </a:lnSpc>
              <a:spcBef>
                <a:spcPct val="0"/>
              </a:spcBef>
              <a:spcAft>
                <a:spcPct val="0"/>
              </a:spcAft>
              <a:buClrTx/>
              <a:buSzTx/>
              <a:buFontTx/>
              <a:buNone/>
              <a:tabLst/>
            </a:pPr>
            <a:endParaRPr kumimoji="0" lang="en-US" sz="2000" b="0" i="0" u="none" strike="noStrike" cap="none" normalizeH="0" baseline="0" dirty="0" smtClean="0">
              <a:ln>
                <a:noFill/>
              </a:ln>
              <a:effectLst/>
              <a:latin typeface="Times New Roman" pitchFamily="18" charset="0"/>
              <a:cs typeface="Times New Roman" pitchFamily="18" charset="0"/>
            </a:endParaRPr>
          </a:p>
        </p:txBody>
      </p:sp>
      <p:sp>
        <p:nvSpPr>
          <p:cNvPr id="7" name="Title 2"/>
          <p:cNvSpPr txBox="1">
            <a:spLocks/>
          </p:cNvSpPr>
          <p:nvPr/>
        </p:nvSpPr>
        <p:spPr>
          <a:xfrm>
            <a:off x="842555" y="0"/>
            <a:ext cx="10820400" cy="1025611"/>
          </a:xfrm>
          <a:prstGeom prst="rect">
            <a:avLst/>
          </a:prstGeom>
        </p:spPr>
        <p:txBody>
          <a:bodyP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b="1" dirty="0" smtClean="0"/>
              <a:t>Problem description</a:t>
            </a:r>
            <a:endParaRPr lang="en-US" b="1" dirty="0"/>
          </a:p>
        </p:txBody>
      </p:sp>
    </p:spTree>
    <p:extLst>
      <p:ext uri="{BB962C8B-B14F-4D97-AF65-F5344CB8AC3E}">
        <p14:creationId xmlns:p14="http://schemas.microsoft.com/office/powerpoint/2010/main" val="2730762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F245B5C-FB64-4BA7-B38D-E29B37CD5DC5}"/>
              </a:ext>
            </a:extLst>
          </p:cNvPr>
          <p:cNvSpPr txBox="1"/>
          <p:nvPr/>
        </p:nvSpPr>
        <p:spPr>
          <a:xfrm>
            <a:off x="467791" y="786876"/>
            <a:ext cx="11025629" cy="5724644"/>
          </a:xfrm>
          <a:prstGeom prst="rect">
            <a:avLst/>
          </a:prstGeom>
          <a:noFill/>
        </p:spPr>
        <p:txBody>
          <a:bodyPr wrap="square" rtlCol="0">
            <a:spAutoFit/>
          </a:bodyPr>
          <a:lstStyle/>
          <a:p>
            <a:endParaRPr lang="en-US" sz="16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r>
              <a:rPr lang="en-US" sz="2000" dirty="0" smtClean="0">
                <a:latin typeface="Times New Roman" pitchFamily="18" charset="0"/>
                <a:cs typeface="Times New Roman" pitchFamily="18" charset="0"/>
              </a:rPr>
              <a:t>Traditional parallel Frequent </a:t>
            </a:r>
            <a:r>
              <a:rPr lang="en-US" sz="2000" dirty="0" err="1" smtClean="0">
                <a:latin typeface="Times New Roman" pitchFamily="18" charset="0"/>
                <a:cs typeface="Times New Roman" pitchFamily="18" charset="0"/>
              </a:rPr>
              <a:t>Itemset</a:t>
            </a:r>
            <a:r>
              <a:rPr lang="en-US" sz="2000" dirty="0" smtClean="0">
                <a:latin typeface="Times New Roman" pitchFamily="18" charset="0"/>
                <a:cs typeface="Times New Roman" pitchFamily="18" charset="0"/>
              </a:rPr>
              <a:t> Mining techniques are focused on load balancing; data are equally partitioned and distributed among computing nodes of a cluster. More often than not, the lack of analysis of correlation among data leads to poor data locality. </a:t>
            </a:r>
          </a:p>
          <a:p>
            <a:pPr marL="342900" indent="-342900" algn="just">
              <a:lnSpc>
                <a:spcPct val="150000"/>
              </a:lnSpc>
              <a:buFont typeface="Wingdings" panose="05000000000000000000" pitchFamily="2" charset="2"/>
              <a:buChar char="v"/>
            </a:pPr>
            <a:r>
              <a:rPr lang="en-US" sz="2000" dirty="0" smtClean="0">
                <a:latin typeface="Times New Roman" pitchFamily="18" charset="0"/>
                <a:cs typeface="Times New Roman" pitchFamily="18" charset="0"/>
              </a:rPr>
              <a:t>The absence of data collocation increases the data shuffling costs and the network overhead, reducing the effectiveness of data partitioning. </a:t>
            </a:r>
          </a:p>
          <a:p>
            <a:pPr marL="342900" indent="-342900" algn="just">
              <a:lnSpc>
                <a:spcPct val="150000"/>
              </a:lnSpc>
              <a:buFont typeface="Wingdings" panose="05000000000000000000" pitchFamily="2" charset="2"/>
              <a:buChar char="v"/>
            </a:pPr>
            <a:r>
              <a:rPr lang="en-US" sz="2000" dirty="0" smtClean="0">
                <a:latin typeface="Times New Roman" pitchFamily="18" charset="0"/>
                <a:cs typeface="Times New Roman" pitchFamily="18" charset="0"/>
              </a:rPr>
              <a:t>In this study, we show that redundant transaction transmission and </a:t>
            </a:r>
            <a:r>
              <a:rPr lang="en-US" sz="2000" dirty="0" err="1" smtClean="0">
                <a:latin typeface="Times New Roman" pitchFamily="18" charset="0"/>
                <a:cs typeface="Times New Roman" pitchFamily="18" charset="0"/>
              </a:rPr>
              <a:t>itemset</a:t>
            </a:r>
            <a:r>
              <a:rPr lang="en-US" sz="2000" dirty="0" smtClean="0">
                <a:latin typeface="Times New Roman" pitchFamily="18" charset="0"/>
                <a:cs typeface="Times New Roman" pitchFamily="18" charset="0"/>
              </a:rPr>
              <a:t> mining tasks are likely to be created by inappropriate data partitioning decisions. As a result, data partitioning in FIM affects not only network traffic but also computing loads. </a:t>
            </a:r>
          </a:p>
          <a:p>
            <a:pPr marL="342900" indent="-342900" algn="just">
              <a:lnSpc>
                <a:spcPct val="150000"/>
              </a:lnSpc>
              <a:buFont typeface="Wingdings" panose="05000000000000000000" pitchFamily="2" charset="2"/>
              <a:buChar char="v"/>
            </a:pPr>
            <a:r>
              <a:rPr lang="en-US" sz="2000" dirty="0" smtClean="0">
                <a:latin typeface="Times New Roman" pitchFamily="18" charset="0"/>
                <a:cs typeface="Times New Roman" pitchFamily="18" charset="0"/>
              </a:rPr>
              <a:t>Our evidence shows that data partitioning algorithms should pay attention to network and computing loads in addition to the issue of load balancing. We propose a parallel FIM approach called FiDoop using the </a:t>
            </a:r>
            <a:r>
              <a:rPr lang="en-US" sz="2000" dirty="0" err="1" smtClean="0">
                <a:latin typeface="Times New Roman" pitchFamily="18" charset="0"/>
                <a:cs typeface="Times New Roman" pitchFamily="18" charset="0"/>
              </a:rPr>
              <a:t>MapReduce</a:t>
            </a:r>
            <a:r>
              <a:rPr lang="en-US" sz="2000" dirty="0" smtClean="0">
                <a:latin typeface="Times New Roman" pitchFamily="18" charset="0"/>
                <a:cs typeface="Times New Roman" pitchFamily="18" charset="0"/>
              </a:rPr>
              <a:t> programming model. </a:t>
            </a:r>
          </a:p>
          <a:p>
            <a:pPr algn="just"/>
            <a:endParaRPr lang="en-US" sz="2000"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4</a:t>
            </a:fld>
            <a:endParaRPr lang="en-US" dirty="0"/>
          </a:p>
        </p:txBody>
      </p:sp>
      <p:sp>
        <p:nvSpPr>
          <p:cNvPr id="5" name="Title 2"/>
          <p:cNvSpPr txBox="1">
            <a:spLocks/>
          </p:cNvSpPr>
          <p:nvPr/>
        </p:nvSpPr>
        <p:spPr>
          <a:xfrm>
            <a:off x="842555" y="0"/>
            <a:ext cx="10820400" cy="1025611"/>
          </a:xfrm>
          <a:prstGeom prst="rect">
            <a:avLst/>
          </a:prstGeom>
        </p:spPr>
        <p:txBody>
          <a:bodyP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b="1" dirty="0" smtClean="0"/>
              <a:t>introduction</a:t>
            </a:r>
            <a:endParaRPr lang="en-US" b="1" dirty="0"/>
          </a:p>
        </p:txBody>
      </p:sp>
    </p:spTree>
    <p:extLst>
      <p:ext uri="{BB962C8B-B14F-4D97-AF65-F5344CB8AC3E}">
        <p14:creationId xmlns:p14="http://schemas.microsoft.com/office/powerpoint/2010/main" val="543556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081" y="653143"/>
            <a:ext cx="10462043" cy="169816"/>
          </a:xfrm>
        </p:spPr>
        <p:txBody>
          <a:bodyPr>
            <a:normAutofit fontScale="90000"/>
          </a:bodyPr>
          <a:lstStyle/>
          <a:p>
            <a:r>
              <a:rPr lang="en-US" sz="6000" b="1" dirty="0" smtClean="0"/>
              <a:t>  introduction</a:t>
            </a:r>
            <a:br>
              <a:rPr lang="en-US" sz="6000" b="1" dirty="0" smtClean="0"/>
            </a:br>
            <a:endParaRPr lang="en-US" sz="6000" dirty="0"/>
          </a:p>
        </p:txBody>
      </p:sp>
      <p:sp>
        <p:nvSpPr>
          <p:cNvPr id="2" name="Slide Number Placeholder 1"/>
          <p:cNvSpPr>
            <a:spLocks noGrp="1"/>
          </p:cNvSpPr>
          <p:nvPr>
            <p:ph type="sldNum" sz="quarter" idx="12"/>
          </p:nvPr>
        </p:nvSpPr>
        <p:spPr/>
        <p:txBody>
          <a:bodyPr/>
          <a:lstStyle/>
          <a:p>
            <a:fld id="{6D22F896-40B5-4ADD-8801-0D06FADFA095}" type="slidenum">
              <a:rPr lang="en-US" smtClean="0"/>
              <a:pPr/>
              <a:t>5</a:t>
            </a:fld>
            <a:endParaRPr lang="en-US" dirty="0"/>
          </a:p>
        </p:txBody>
      </p:sp>
      <p:sp>
        <p:nvSpPr>
          <p:cNvPr id="2049" name="Rectangle 1"/>
          <p:cNvSpPr>
            <a:spLocks noChangeArrowheads="1"/>
          </p:cNvSpPr>
          <p:nvPr/>
        </p:nvSpPr>
        <p:spPr bwMode="auto">
          <a:xfrm>
            <a:off x="699248" y="914400"/>
            <a:ext cx="9964271" cy="60939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v"/>
              <a:tabLst/>
            </a:pP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The process of extracting information from the huge data set is termed as data mining. Market analysis, fraud detection, customer retention, production control and science exploration are the applications used to extract the information or knowledge. </a:t>
            </a: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v"/>
              <a:tabLst/>
            </a:pP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The FiDoop is used for the frequent item sets mining algorithm in data mining. The FiDoop is implemented with the mechanism which enables in automatic parallelization, load balancing and data distribution for parallel mining of frequent item sets on the large cluster.</a:t>
            </a: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v"/>
              <a:tabLst/>
            </a:pP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 FiDoop used the map-reduce programming model because to improve the performance of the frequent </a:t>
            </a:r>
            <a:r>
              <a:rPr kumimoji="0" lang="en-US" sz="2000" b="0" i="0" u="none" strike="noStrike" cap="none" normalizeH="0" baseline="0" dirty="0" err="1" smtClean="0">
                <a:ln>
                  <a:noFill/>
                </a:ln>
                <a:effectLst/>
                <a:latin typeface="Times New Roman" pitchFamily="18" charset="0"/>
                <a:ea typeface="Calibri" pitchFamily="34" charset="0"/>
                <a:cs typeface="Times New Roman" pitchFamily="18" charset="0"/>
              </a:rPr>
              <a:t>itemset</a:t>
            </a: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 mining Hadoop clusters in data mining, the FIM is considered as a critical part of data analysis and it is to extract the information from data sets based on frequently occurring events. </a:t>
            </a: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v"/>
              <a:tabLst/>
            </a:pP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FIM algorithms are classified into two, such as, </a:t>
            </a:r>
            <a:endParaRPr kumimoji="0" lang="en-US" sz="2000" b="0" i="0" u="none" strike="noStrike" cap="none" normalizeH="0" baseline="0" dirty="0" smtClean="0">
              <a:ln>
                <a:noFill/>
              </a:ln>
              <a:effectLst/>
              <a:latin typeface="Times New Roman" pitchFamily="18" charset="0"/>
              <a:cs typeface="Times New Roman" pitchFamily="18" charset="0"/>
            </a:endParaRPr>
          </a:p>
          <a:p>
            <a:pPr marL="800100" lvl="1" indent="-342900" defTabSz="914400" eaLnBrk="0" fontAlgn="base" hangingPunct="0">
              <a:lnSpc>
                <a:spcPct val="150000"/>
              </a:lnSpc>
              <a:spcBef>
                <a:spcPct val="0"/>
              </a:spcBef>
              <a:spcAft>
                <a:spcPct val="0"/>
              </a:spcAft>
              <a:buFont typeface="Arial" panose="020B0604020202020204" pitchFamily="34" charset="0"/>
              <a:buChar char="•"/>
            </a:pPr>
            <a:r>
              <a:rPr lang="en-US" sz="2000" dirty="0">
                <a:latin typeface="Times New Roman" pitchFamily="18" charset="0"/>
                <a:ea typeface="Calibri" pitchFamily="34" charset="0"/>
                <a:cs typeface="Times New Roman" pitchFamily="18" charset="0"/>
              </a:rPr>
              <a:t>FP-growth </a:t>
            </a:r>
            <a:r>
              <a:rPr lang="en-US" sz="2000" dirty="0" smtClean="0">
                <a:latin typeface="Times New Roman" pitchFamily="18" charset="0"/>
                <a:ea typeface="Calibri" pitchFamily="34" charset="0"/>
                <a:cs typeface="Times New Roman" pitchFamily="18" charset="0"/>
              </a:rPr>
              <a:t>schema</a:t>
            </a:r>
            <a:endPar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endParaRPr>
          </a:p>
          <a:p>
            <a:pPr marL="800100" lvl="1" indent="-342900" defTabSz="914400" eaLnBrk="0" fontAlgn="base" hangingPunct="0">
              <a:lnSpc>
                <a:spcPct val="150000"/>
              </a:lnSpc>
              <a:spcBef>
                <a:spcPct val="0"/>
              </a:spcBef>
              <a:spcAft>
                <a:spcPct val="0"/>
              </a:spcAft>
              <a:buFont typeface="Arial" panose="020B0604020202020204" pitchFamily="34" charset="0"/>
              <a:buChar char="•"/>
            </a:pPr>
            <a:r>
              <a:rPr kumimoji="0" lang="en-US" sz="2000" b="0" i="0" u="none" strike="noStrike" cap="none" normalizeH="0" baseline="0" dirty="0" smtClean="0">
                <a:ln>
                  <a:noFill/>
                </a:ln>
                <a:effectLst/>
                <a:latin typeface="Times New Roman" pitchFamily="18" charset="0"/>
                <a:ea typeface="Calibri" pitchFamily="34" charset="0"/>
                <a:cs typeface="Times New Roman" pitchFamily="18" charset="0"/>
              </a:rPr>
              <a:t>FIUT scheme </a:t>
            </a:r>
            <a:endParaRPr kumimoji="0" lang="en-US" sz="2000" b="0" i="0" u="none" strike="noStrike" cap="none" normalizeH="0" baseline="0" dirty="0" smtClean="0">
              <a:ln>
                <a:noFill/>
              </a:ln>
              <a:effectLst/>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42555" y="0"/>
            <a:ext cx="10820400" cy="1240971"/>
          </a:xfrm>
        </p:spPr>
        <p:txBody>
          <a:bodyPr>
            <a:noAutofit/>
          </a:bodyPr>
          <a:lstStyle/>
          <a:p>
            <a:r>
              <a:rPr lang="en-US" b="1" dirty="0" smtClean="0"/>
              <a:t>System REQUIREMENTS</a:t>
            </a:r>
            <a:endParaRPr lang="en-US" b="1" dirty="0"/>
          </a:p>
        </p:txBody>
      </p:sp>
      <p:sp>
        <p:nvSpPr>
          <p:cNvPr id="4" name="Content Placeholder 3"/>
          <p:cNvSpPr>
            <a:spLocks noGrp="1"/>
          </p:cNvSpPr>
          <p:nvPr>
            <p:ph idx="1"/>
          </p:nvPr>
        </p:nvSpPr>
        <p:spPr>
          <a:xfrm>
            <a:off x="842555" y="1013254"/>
            <a:ext cx="10820400" cy="5309935"/>
          </a:xfrm>
        </p:spPr>
        <p:txBody>
          <a:bodyPr>
            <a:normAutofit lnSpcReduction="10000"/>
          </a:bodyPr>
          <a:lstStyle/>
          <a:p>
            <a:pPr marL="0" indent="0">
              <a:buNone/>
            </a:pPr>
            <a:r>
              <a:rPr lang="en-US" b="1" i="1" dirty="0" smtClean="0">
                <a:latin typeface="Times New Roman" panose="02020603050405020304" pitchFamily="18" charset="0"/>
                <a:cs typeface="Times New Roman" panose="02020603050405020304" pitchFamily="18" charset="0"/>
              </a:rPr>
              <a:t>The requirements are proposed minimum.</a:t>
            </a:r>
          </a:p>
          <a:p>
            <a:pPr marL="0" lvl="0" indent="0">
              <a:buNone/>
            </a:pPr>
            <a:r>
              <a:rPr lang="en-US" b="1" i="1" dirty="0">
                <a:latin typeface="Times New Roman" pitchFamily="18" charset="0"/>
                <a:cs typeface="Times New Roman" pitchFamily="18" charset="0"/>
              </a:rPr>
              <a:t>Any desktop / Laptop system with </a:t>
            </a:r>
            <a:r>
              <a:rPr lang="en-US" b="1" i="1" dirty="0" smtClean="0">
                <a:latin typeface="Times New Roman" pitchFamily="18" charset="0"/>
                <a:cs typeface="Times New Roman" pitchFamily="18" charset="0"/>
              </a:rPr>
              <a:t>below configuration </a:t>
            </a:r>
            <a:r>
              <a:rPr lang="en-US" b="1" i="1" dirty="0">
                <a:latin typeface="Times New Roman" pitchFamily="18" charset="0"/>
                <a:cs typeface="Times New Roman" pitchFamily="18" charset="0"/>
              </a:rPr>
              <a:t>or higher level</a:t>
            </a:r>
            <a:endParaRPr lang="en-US" b="1" dirty="0">
              <a:latin typeface="Times New Roman" pitchFamily="18" charset="0"/>
              <a:cs typeface="Times New Roman"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System</a:t>
            </a:r>
            <a:r>
              <a:rPr lang="en-US" dirty="0">
                <a:latin typeface="Times New Roman" pitchFamily="18" charset="0"/>
                <a:cs typeface="Times New Roman" pitchFamily="18" charset="0"/>
              </a:rPr>
              <a:t> 		               : 	Pentium IV 2.4 GHz.</a:t>
            </a:r>
          </a:p>
          <a:p>
            <a:pPr>
              <a:buClrTx/>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Hard Disk 	</a:t>
            </a:r>
            <a:r>
              <a:rPr lang="en-US" dirty="0">
                <a:latin typeface="Times New Roman" pitchFamily="18" charset="0"/>
                <a:cs typeface="Times New Roman" pitchFamily="18" charset="0"/>
              </a:rPr>
              <a:t>	               : 	500 GB</a:t>
            </a:r>
          </a:p>
          <a:p>
            <a:pPr>
              <a:buClrTx/>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Ram 	</a:t>
            </a:r>
            <a:r>
              <a:rPr lang="en-US" dirty="0">
                <a:latin typeface="Times New Roman" pitchFamily="18" charset="0"/>
                <a:cs typeface="Times New Roman" pitchFamily="18" charset="0"/>
              </a:rPr>
              <a:t>	                             : 	4 GB</a:t>
            </a:r>
          </a:p>
          <a:p>
            <a:pPr>
              <a:buClrTx/>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Operating system</a:t>
            </a:r>
            <a:r>
              <a:rPr lang="en-US" dirty="0" smtClean="0">
                <a:latin typeface="Times New Roman" pitchFamily="18" charset="0"/>
                <a:cs typeface="Times New Roman" pitchFamily="18" charset="0"/>
              </a:rPr>
              <a:t> 		 : 	Windows 7  or above</a:t>
            </a:r>
          </a:p>
          <a:p>
            <a:pPr>
              <a:buClrTx/>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Web Technology</a:t>
            </a:r>
            <a:r>
              <a:rPr lang="en-US" dirty="0" smtClean="0">
                <a:latin typeface="Times New Roman" panose="02020603050405020304" pitchFamily="18" charset="0"/>
                <a:cs typeface="Times New Roman" panose="02020603050405020304" pitchFamily="18" charset="0"/>
              </a:rPr>
              <a:t> 		 :	Servlet, JSP</a:t>
            </a:r>
          </a:p>
          <a:p>
            <a:pPr>
              <a:buClrTx/>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Framework	</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Hadoop</a:t>
            </a:r>
            <a:endParaRPr lang="en-US" b="1" dirty="0" smtClean="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Web Server	</a:t>
            </a:r>
            <a:r>
              <a:rPr lang="en-US" dirty="0" smtClean="0">
                <a:latin typeface="Times New Roman" pitchFamily="18" charset="0"/>
                <a:cs typeface="Times New Roman" pitchFamily="18" charset="0"/>
              </a:rPr>
              <a:t> 		 : 	Tomcat 7.0</a:t>
            </a:r>
          </a:p>
          <a:p>
            <a:pPr>
              <a:buClrTx/>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IDE		</a:t>
            </a:r>
            <a:r>
              <a:rPr lang="en-US" dirty="0" smtClean="0">
                <a:latin typeface="Times New Roman" pitchFamily="18" charset="0"/>
                <a:cs typeface="Times New Roman" pitchFamily="18" charset="0"/>
              </a:rPr>
              <a:t> 		 : 	Eclipse Galileo</a:t>
            </a:r>
          </a:p>
          <a:p>
            <a:pPr>
              <a:buClrTx/>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Database</a:t>
            </a:r>
            <a:r>
              <a:rPr lang="en-US" dirty="0" smtClean="0">
                <a:latin typeface="Times New Roman" pitchFamily="18" charset="0"/>
                <a:cs typeface="Times New Roman" pitchFamily="18" charset="0"/>
              </a:rPr>
              <a:t>	 		 : 	My-SQL 5.0 </a:t>
            </a:r>
          </a:p>
          <a:p>
            <a:pPr>
              <a:buClrTx/>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UGI for DB</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itchFamily="18" charset="0"/>
                <a:cs typeface="Times New Roman" pitchFamily="18" charset="0"/>
              </a:rPr>
              <a:t>SQLyog</a:t>
            </a:r>
            <a:r>
              <a:rPr lang="en-US" dirty="0" smtClean="0">
                <a:latin typeface="Times New Roman" pitchFamily="18" charset="0"/>
                <a:cs typeface="Times New Roman" pitchFamily="18" charset="0"/>
              </a:rPr>
              <a:t> </a:t>
            </a:r>
          </a:p>
          <a:p>
            <a:pPr marL="0" indent="0">
              <a:buNone/>
            </a:pPr>
            <a:endParaRPr lang="en-US" dirty="0" smtClean="0">
              <a:latin typeface="Times New Roman" pitchFamily="18" charset="0"/>
              <a:cs typeface="Times New Roman" pitchFamily="18" charset="0"/>
            </a:endParaRPr>
          </a:p>
          <a:p>
            <a:endParaRPr lang="en-US" dirty="0"/>
          </a:p>
        </p:txBody>
      </p:sp>
      <p:sp>
        <p:nvSpPr>
          <p:cNvPr id="2" name="Slide Number Placeholder 1"/>
          <p:cNvSpPr>
            <a:spLocks noGrp="1"/>
          </p:cNvSpPr>
          <p:nvPr>
            <p:ph type="sldNum" sz="quarter" idx="12"/>
          </p:nvPr>
        </p:nvSpPr>
        <p:spPr/>
        <p:txBody>
          <a:bodyPr/>
          <a:lstStyle/>
          <a:p>
            <a:fld id="{6D22F896-40B5-4ADD-8801-0D06FADFA095}" type="slidenum">
              <a:rPr lang="en-US" smtClean="0"/>
              <a:pPr/>
              <a:t>6</a:t>
            </a:fld>
            <a:endParaRPr lang="en-US" dirty="0"/>
          </a:p>
        </p:txBody>
      </p:sp>
    </p:spTree>
    <p:extLst>
      <p:ext uri="{BB962C8B-B14F-4D97-AF65-F5344CB8AC3E}">
        <p14:creationId xmlns:p14="http://schemas.microsoft.com/office/powerpoint/2010/main" val="3464472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D22F896-40B5-4ADD-8801-0D06FADFA095}" type="slidenum">
              <a:rPr lang="en-US" smtClean="0"/>
              <a:pPr/>
              <a:t>7</a:t>
            </a:fld>
            <a:endParaRPr lang="en-US" dirty="0"/>
          </a:p>
        </p:txBody>
      </p:sp>
      <p:sp>
        <p:nvSpPr>
          <p:cNvPr id="6" name="Rectangle 5"/>
          <p:cNvSpPr/>
          <p:nvPr/>
        </p:nvSpPr>
        <p:spPr>
          <a:xfrm>
            <a:off x="583521" y="1818394"/>
            <a:ext cx="11079434" cy="2862322"/>
          </a:xfrm>
          <a:prstGeom prst="rect">
            <a:avLst/>
          </a:prstGeom>
        </p:spPr>
        <p:txBody>
          <a:bodyPr wrap="square">
            <a:spAutoFit/>
          </a:bodyPr>
          <a:lstStyle/>
          <a:p>
            <a:pPr marL="342900" indent="-342900" algn="just">
              <a:lnSpc>
                <a:spcPct val="150000"/>
              </a:lnSpc>
              <a:buFont typeface="Wingdings" panose="05000000000000000000" pitchFamily="2" charset="2"/>
              <a:buChar char="v"/>
            </a:pPr>
            <a:r>
              <a:rPr lang="en-US" sz="2000" dirty="0" smtClean="0">
                <a:latin typeface="Times New Roman" pitchFamily="18" charset="0"/>
                <a:cs typeface="Times New Roman" pitchFamily="18" charset="0"/>
              </a:rPr>
              <a:t>In the existing system given a large dataset, data partitioning strategies solutions suffer high communication and mining overhead induced by redundant transactions transmitted among computing nodes. </a:t>
            </a:r>
          </a:p>
          <a:p>
            <a:pPr marL="342900" indent="-342900" algn="just">
              <a:lnSpc>
                <a:spcPct val="150000"/>
              </a:lnSpc>
              <a:buFont typeface="Wingdings" panose="05000000000000000000" pitchFamily="2" charset="2"/>
              <a:buChar char="v"/>
            </a:pPr>
            <a:r>
              <a:rPr lang="en-US" sz="2000" dirty="0" smtClean="0">
                <a:latin typeface="Times New Roman" pitchFamily="18" charset="0"/>
                <a:cs typeface="Times New Roman" pitchFamily="18" charset="0"/>
              </a:rPr>
              <a:t>Existing data partitioning solutions of FIM built in Hadoop aim at balancing computation load by equally distributing data among nodes. We address this problem by developing a data partitioning approach called </a:t>
            </a:r>
            <a:r>
              <a:rPr lang="en-US" sz="2000" dirty="0" err="1" smtClean="0">
                <a:latin typeface="Times New Roman" pitchFamily="18" charset="0"/>
                <a:cs typeface="Times New Roman" pitchFamily="18" charset="0"/>
              </a:rPr>
              <a:t>FiDoop</a:t>
            </a:r>
            <a:r>
              <a:rPr lang="en-US" sz="2000" dirty="0" smtClean="0">
                <a:latin typeface="Times New Roman" pitchFamily="18" charset="0"/>
                <a:cs typeface="Times New Roman" pitchFamily="18" charset="0"/>
              </a:rPr>
              <a:t>-DP using the Map Reduce programming model.</a:t>
            </a:r>
          </a:p>
        </p:txBody>
      </p:sp>
      <p:sp>
        <p:nvSpPr>
          <p:cNvPr id="7" name="Title 2"/>
          <p:cNvSpPr txBox="1">
            <a:spLocks/>
          </p:cNvSpPr>
          <p:nvPr/>
        </p:nvSpPr>
        <p:spPr>
          <a:xfrm>
            <a:off x="842555" y="642551"/>
            <a:ext cx="10820400" cy="1025611"/>
          </a:xfrm>
          <a:prstGeom prst="rect">
            <a:avLst/>
          </a:prstGeom>
        </p:spPr>
        <p:txBody>
          <a:bodyP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b="1" dirty="0" smtClean="0"/>
              <a:t>Existing syste</a:t>
            </a:r>
            <a:r>
              <a:rPr lang="en-US" b="1" dirty="0"/>
              <a:t>m</a:t>
            </a:r>
          </a:p>
        </p:txBody>
      </p:sp>
    </p:spTree>
    <p:extLst>
      <p:ext uri="{BB962C8B-B14F-4D97-AF65-F5344CB8AC3E}">
        <p14:creationId xmlns:p14="http://schemas.microsoft.com/office/powerpoint/2010/main" val="435104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pPr/>
              <a:t>8</a:t>
            </a:fld>
            <a:endParaRPr lang="en-US" dirty="0"/>
          </a:p>
        </p:txBody>
      </p:sp>
      <p:sp>
        <p:nvSpPr>
          <p:cNvPr id="3" name="Rectangle 2"/>
          <p:cNvSpPr/>
          <p:nvPr/>
        </p:nvSpPr>
        <p:spPr>
          <a:xfrm>
            <a:off x="370703" y="1970139"/>
            <a:ext cx="11355859" cy="1975926"/>
          </a:xfrm>
          <a:prstGeom prst="rect">
            <a:avLst/>
          </a:prstGeom>
        </p:spPr>
        <p:txBody>
          <a:bodyPr wrap="square">
            <a:spAutoFit/>
          </a:bodyPr>
          <a:lstStyle/>
          <a:p>
            <a:pPr>
              <a:lnSpc>
                <a:spcPct val="170000"/>
              </a:lnSpc>
              <a:buClrTx/>
              <a:buFont typeface="Wingdings" pitchFamily="2" charset="2"/>
              <a:buChar char="v"/>
            </a:pPr>
            <a:r>
              <a:rPr lang="en-US" dirty="0">
                <a:latin typeface="Times New Roman" pitchFamily="18" charset="0"/>
                <a:cs typeface="Times New Roman" pitchFamily="18" charset="0"/>
              </a:rPr>
              <a:t>The scalability problem has been addressed by the implementation of a handful of FP-growth-like parallel FIM algorithms. Searching efficiency is less.</a:t>
            </a:r>
          </a:p>
          <a:p>
            <a:pPr>
              <a:lnSpc>
                <a:spcPct val="170000"/>
              </a:lnSpc>
              <a:buClrTx/>
              <a:buFont typeface="Wingdings" pitchFamily="2" charset="2"/>
              <a:buChar char="v"/>
            </a:pPr>
            <a:r>
              <a:rPr lang="en-US" dirty="0">
                <a:latin typeface="Times New Roman" pitchFamily="18" charset="0"/>
                <a:cs typeface="Times New Roman" pitchFamily="18" charset="0"/>
              </a:rPr>
              <a:t>A major disadvantage of FP-growth like parallel algorithms, however, lies in the infeasibility to construct in-memory FP trees to accommodate large-scale databases.</a:t>
            </a:r>
          </a:p>
        </p:txBody>
      </p:sp>
      <p:sp>
        <p:nvSpPr>
          <p:cNvPr id="4" name="Title 2"/>
          <p:cNvSpPr txBox="1">
            <a:spLocks/>
          </p:cNvSpPr>
          <p:nvPr/>
        </p:nvSpPr>
        <p:spPr>
          <a:xfrm>
            <a:off x="370703" y="822637"/>
            <a:ext cx="10820400" cy="1025611"/>
          </a:xfrm>
          <a:prstGeom prst="rect">
            <a:avLst/>
          </a:prstGeom>
        </p:spPr>
        <p:txBody>
          <a:bodyP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800" b="1" dirty="0" smtClean="0"/>
              <a:t>Disadvantage</a:t>
            </a:r>
            <a:r>
              <a:rPr lang="en-US" sz="5000" b="1" dirty="0" smtClean="0"/>
              <a:t> of Existing syste</a:t>
            </a:r>
            <a:r>
              <a:rPr lang="en-US" sz="5000" b="1" dirty="0"/>
              <a:t>m</a:t>
            </a:r>
          </a:p>
        </p:txBody>
      </p:sp>
    </p:spTree>
    <p:extLst>
      <p:ext uri="{BB962C8B-B14F-4D97-AF65-F5344CB8AC3E}">
        <p14:creationId xmlns:p14="http://schemas.microsoft.com/office/powerpoint/2010/main" val="852570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pPr/>
              <a:t>9</a:t>
            </a:fld>
            <a:endParaRPr lang="en-US" dirty="0"/>
          </a:p>
        </p:txBody>
      </p:sp>
      <p:sp>
        <p:nvSpPr>
          <p:cNvPr id="5" name="Rectangle 4"/>
          <p:cNvSpPr/>
          <p:nvPr/>
        </p:nvSpPr>
        <p:spPr>
          <a:xfrm>
            <a:off x="464457" y="629877"/>
            <a:ext cx="11364686" cy="6038641"/>
          </a:xfrm>
          <a:prstGeom prst="rect">
            <a:avLst/>
          </a:prstGeom>
        </p:spPr>
        <p:txBody>
          <a:bodyPr wrap="square">
            <a:spAutoFit/>
          </a:bodyPr>
          <a:lstStyle/>
          <a:p>
            <a:pPr marL="342900" lvl="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 this project, we propose a design of a </a:t>
            </a:r>
            <a:r>
              <a:rPr lang="en-US" sz="2000" dirty="0" smtClean="0">
                <a:latin typeface="Times New Roman" panose="02020603050405020304" pitchFamily="18" charset="0"/>
                <a:cs typeface="Times New Roman" panose="02020603050405020304" pitchFamily="18" charset="0"/>
              </a:rPr>
              <a:t>parallel mining of frequent item data sets for  retail store, </a:t>
            </a:r>
            <a:r>
              <a:rPr lang="en-US" sz="2000" dirty="0">
                <a:latin typeface="Times New Roman" panose="02020603050405020304" pitchFamily="18" charset="0"/>
                <a:cs typeface="Times New Roman" panose="02020603050405020304" pitchFamily="18" charset="0"/>
              </a:rPr>
              <a:t>which reduces the complexity of data access and retrieval</a:t>
            </a:r>
            <a:r>
              <a:rPr lang="en-US" sz="2000" dirty="0" smtClean="0">
                <a:latin typeface="Times New Roman" panose="02020603050405020304" pitchFamily="18" charset="0"/>
                <a:cs typeface="Times New Roman" panose="02020603050405020304" pitchFamily="18" charset="0"/>
              </a:rPr>
              <a:t>.</a:t>
            </a:r>
            <a:endParaRPr lang="en-US" sz="2000" b="1" dirty="0" smtClean="0">
              <a:latin typeface="Times New Roman" pitchFamily="18" charset="0"/>
              <a:cs typeface="Times New Roman" pitchFamily="18" charset="0"/>
            </a:endParaRPr>
          </a:p>
          <a:p>
            <a:pPr marL="342900" indent="-342900" algn="just">
              <a:lnSpc>
                <a:spcPct val="150000"/>
              </a:lnSpc>
              <a:buFont typeface="Wingdings" panose="05000000000000000000" pitchFamily="2" charset="2"/>
              <a:buChar char="v"/>
            </a:pPr>
            <a:r>
              <a:rPr lang="en-US" sz="2000" dirty="0" smtClean="0">
                <a:latin typeface="Times New Roman" pitchFamily="18" charset="0"/>
                <a:cs typeface="Times New Roman" pitchFamily="18" charset="0"/>
              </a:rPr>
              <a:t>When we have to dealing with big data i.e. huge amount of data traditional existing system seems inefficient. We use Hadoop with concept called frequent Item sets which makes it FiDoop-</a:t>
            </a:r>
            <a:r>
              <a:rPr lang="en-US" sz="2000" dirty="0" err="1" smtClean="0">
                <a:latin typeface="Times New Roman" pitchFamily="18" charset="0"/>
                <a:cs typeface="Times New Roman" pitchFamily="18" charset="0"/>
              </a:rPr>
              <a:t>Dp</a:t>
            </a:r>
            <a:r>
              <a:rPr lang="en-US" sz="2000" dirty="0" smtClean="0">
                <a:latin typeface="Times New Roman" pitchFamily="18" charset="0"/>
                <a:cs typeface="Times New Roman" pitchFamily="18" charset="0"/>
              </a:rPr>
              <a:t>(Frequent item Hadoop</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runs on Hadoop </a:t>
            </a:r>
            <a:r>
              <a:rPr lang="en-US" sz="2000" dirty="0" smtClean="0">
                <a:latin typeface="Times New Roman" pitchFamily="18" charset="0"/>
                <a:cs typeface="Times New Roman" pitchFamily="18" charset="0"/>
              </a:rPr>
              <a:t>cluster.</a:t>
            </a:r>
          </a:p>
          <a:p>
            <a:pPr marL="342900" indent="-342900" algn="just">
              <a:lnSpc>
                <a:spcPct val="150000"/>
              </a:lnSpc>
              <a:buFont typeface="Wingdings" panose="05000000000000000000" pitchFamily="2" charset="2"/>
              <a:buChar char="v"/>
            </a:pPr>
            <a:r>
              <a:rPr lang="en-US" sz="2000" dirty="0" smtClean="0">
                <a:latin typeface="Times New Roman" pitchFamily="18" charset="0"/>
                <a:cs typeface="Times New Roman" pitchFamily="18" charset="0"/>
              </a:rPr>
              <a:t>Job of map reduce is partitioning of data, it splits the local input data to generate local 1-itemset and it further reduce to specific reduced data. It sorts the data in decreasing order of frequency. </a:t>
            </a:r>
          </a:p>
          <a:p>
            <a:pPr marL="342900" indent="-342900" algn="just">
              <a:lnSpc>
                <a:spcPct val="150000"/>
              </a:lnSpc>
              <a:buFont typeface="Wingdings" panose="05000000000000000000" pitchFamily="2" charset="2"/>
              <a:buChar char="v"/>
            </a:pPr>
            <a:r>
              <a:rPr lang="en-US" sz="2000" dirty="0" smtClean="0">
                <a:latin typeface="Times New Roman" pitchFamily="18" charset="0"/>
                <a:cs typeface="Times New Roman" pitchFamily="18" charset="0"/>
              </a:rPr>
              <a:t>In second step, job of map reduce is FP-Growth based partitions and last job is to aggregate the result from previous stages to generate output. LSH (</a:t>
            </a:r>
            <a:r>
              <a:rPr lang="en-US" sz="2000" dirty="0">
                <a:latin typeface="Times New Roman" panose="02020603050405020304" pitchFamily="18" charset="0"/>
                <a:cs typeface="Times New Roman" panose="02020603050405020304" pitchFamily="18" charset="0"/>
              </a:rPr>
              <a:t>Locality-sensitive hashing</a:t>
            </a:r>
            <a:r>
              <a:rPr lang="en-US" sz="2000" dirty="0" smtClean="0">
                <a:latin typeface="Times New Roman" pitchFamily="18" charset="0"/>
                <a:cs typeface="Times New Roman" pitchFamily="18" charset="0"/>
              </a:rPr>
              <a:t>) based partitioning boosts the performance of system by avoiding large number of comparisons. It uses bucket to keep similar transaction together. </a:t>
            </a:r>
          </a:p>
          <a:p>
            <a:pPr marL="342900" indent="-342900" algn="just">
              <a:lnSpc>
                <a:spcPct val="150000"/>
              </a:lnSpc>
              <a:buFont typeface="Wingdings" panose="05000000000000000000" pitchFamily="2" charset="2"/>
              <a:buChar char="v"/>
            </a:pPr>
            <a:r>
              <a:rPr lang="en-US" sz="2000" dirty="0" smtClean="0">
                <a:latin typeface="Times New Roman" pitchFamily="18" charset="0"/>
                <a:cs typeface="Times New Roman" pitchFamily="18" charset="0"/>
              </a:rPr>
              <a:t>FiDoop-DP places highly similar transactions into a data partition to improve locality without creating an excessive number of redundant transactions.</a:t>
            </a:r>
          </a:p>
        </p:txBody>
      </p:sp>
      <p:sp>
        <p:nvSpPr>
          <p:cNvPr id="6" name="Title 2"/>
          <p:cNvSpPr txBox="1">
            <a:spLocks/>
          </p:cNvSpPr>
          <p:nvPr/>
        </p:nvSpPr>
        <p:spPr>
          <a:xfrm>
            <a:off x="842555" y="0"/>
            <a:ext cx="10820400" cy="1025611"/>
          </a:xfrm>
          <a:prstGeom prst="rect">
            <a:avLst/>
          </a:prstGeom>
        </p:spPr>
        <p:txBody>
          <a:bodyP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b="1" dirty="0" smtClean="0"/>
              <a:t>proposed syste</a:t>
            </a:r>
            <a:r>
              <a:rPr lang="en-US" b="1" dirty="0"/>
              <a:t>m</a:t>
            </a:r>
          </a:p>
        </p:txBody>
      </p:sp>
    </p:spTree>
    <p:extLst>
      <p:ext uri="{BB962C8B-B14F-4D97-AF65-F5344CB8AC3E}">
        <p14:creationId xmlns:p14="http://schemas.microsoft.com/office/powerpoint/2010/main" val="3573038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3259</TotalTime>
  <Words>1772</Words>
  <Application>Microsoft Office PowerPoint</Application>
  <PresentationFormat>Custom</PresentationFormat>
  <Paragraphs>164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Wood Type</vt:lpstr>
      <vt:lpstr>PowerPoint Presentation</vt:lpstr>
      <vt:lpstr>PowerPoint Presentation</vt:lpstr>
      <vt:lpstr>PowerPoint Presentation</vt:lpstr>
      <vt:lpstr>PowerPoint Presentation</vt:lpstr>
      <vt:lpstr>  introduction </vt:lpstr>
      <vt:lpstr>System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System flow </vt:lpstr>
      <vt:lpstr>Class diagram</vt:lpstr>
      <vt:lpstr>Data flow diagram</vt:lpstr>
      <vt:lpstr>Data flow diagram level 1</vt:lpstr>
      <vt:lpstr>Dfd-fiu-tree process</vt:lpstr>
      <vt:lpstr>Dfd-upload transaction data</vt:lpstr>
      <vt:lpstr>Sequence diagram</vt:lpstr>
      <vt:lpstr>Usecase diagram</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Smart Helmet System</dc:title>
  <dc:creator>thejas</dc:creator>
  <cp:lastModifiedBy>jarvis</cp:lastModifiedBy>
  <cp:revision>285</cp:revision>
  <dcterms:created xsi:type="dcterms:W3CDTF">2018-01-19T17:53:03Z</dcterms:created>
  <dcterms:modified xsi:type="dcterms:W3CDTF">2018-06-23T14:47:46Z</dcterms:modified>
</cp:coreProperties>
</file>