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73" r:id="rId5"/>
    <p:sldId id="291" r:id="rId6"/>
    <p:sldId id="292" r:id="rId7"/>
    <p:sldId id="300" r:id="rId8"/>
    <p:sldId id="293" r:id="rId9"/>
    <p:sldId id="294" r:id="rId10"/>
    <p:sldId id="295" r:id="rId11"/>
    <p:sldId id="296" r:id="rId12"/>
    <p:sldId id="299" r:id="rId13"/>
    <p:sldId id="298" r:id="rId14"/>
  </p:sldIdLst>
  <p:sldSz cx="12192000" cy="6858000"/>
  <p:notesSz cx="6858000" cy="9144000"/>
  <p:defaultTextStyle>
    <a:defPPr rtl="0">
      <a:defRPr lang="pt-p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E87A8"/>
    <a:srgbClr val="2C2C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6408" autoAdjust="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PT" dirty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0AFCA4A-831C-49E5-A86C-C07022E34E6C}" type="datetime1">
              <a:rPr lang="pt-PT" smtClean="0"/>
              <a:t>10/10/2019</a:t>
            </a:fld>
            <a:endParaRPr lang="pt-PT" dirty="0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PT" dirty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EF054BB-8F28-4346-8754-0E5644500E18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6222309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PT" noProof="0" dirty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C9C29D-10CF-471B-8E65-2406CA875E98}" type="datetime1">
              <a:rPr lang="pt-PT" smtClean="0"/>
              <a:pPr/>
              <a:t>10/10/2019</a:t>
            </a:fld>
            <a:endParaRPr lang="pt-PT" dirty="0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PT" noProof="0" dirty="0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PT" noProof="0" dirty="0"/>
              <a:t>Clique para editar os Estilos de texto do modelo global</a:t>
            </a:r>
          </a:p>
          <a:p>
            <a:pPr lvl="1" rtl="0"/>
            <a:r>
              <a:rPr lang="pt-PT" noProof="0" dirty="0"/>
              <a:t>Segundo nível</a:t>
            </a:r>
          </a:p>
          <a:p>
            <a:pPr lvl="2" rtl="0"/>
            <a:r>
              <a:rPr lang="pt-PT" noProof="0" dirty="0"/>
              <a:t>Terceiro nível</a:t>
            </a:r>
          </a:p>
          <a:p>
            <a:pPr lvl="3" rtl="0"/>
            <a:r>
              <a:rPr lang="pt-PT" noProof="0" dirty="0"/>
              <a:t>Quarto nível</a:t>
            </a:r>
          </a:p>
          <a:p>
            <a:pPr lvl="4" rtl="0"/>
            <a:r>
              <a:rPr lang="pt-PT" noProof="0" dirty="0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PT" noProof="0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170A596-7141-45E9-836C-E467146705EF}" type="slidenum">
              <a:rPr lang="pt-PT" noProof="0" smtClean="0"/>
              <a:t>‹nº›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7395994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170A596-7141-45E9-836C-E467146705EF}" type="slidenum">
              <a:rPr lang="pt-PT" smtClean="0"/>
              <a:t>1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6687512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170A596-7141-45E9-836C-E467146705EF}" type="slidenum">
              <a:rPr lang="pt-PT" smtClean="0"/>
              <a:t>10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1392039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rtlCol="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pPr rtl="0"/>
            <a:r>
              <a:rPr lang="pt-PT" noProof="0"/>
              <a:t>Clique para editar o estilo de título do Modelo Global</a:t>
            </a:r>
            <a:endParaRPr lang="pt-PT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pt-PT" noProof="0"/>
              <a:t>Clique para editar o estilo de subtítulo do Modelo Global</a:t>
            </a:r>
            <a:endParaRPr lang="pt-PT" noProof="0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F5BDBED-7415-46C8-92A6-4F0DBCCCC393}" type="datetime1">
              <a:rPr lang="pt-PT" noProof="0" smtClean="0"/>
              <a:t>10/10/2019</a:t>
            </a:fld>
            <a:endParaRPr lang="pt-PT" noProof="0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pt-PT" noProof="0" smtClean="0"/>
              <a:t>‹nº›</a:t>
            </a:fld>
            <a:endParaRPr lang="pt-PT" noProof="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 noProof="0"/>
              <a:t>Clique para editar o estilo de título do Modelo Global</a:t>
            </a:r>
            <a:endParaRPr lang="pt-PT" noProof="0" dirty="0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pt-PT" noProof="0"/>
              <a:t>Clique para editar os estilos do texto de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  <a:endParaRPr lang="pt-PT" noProof="0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E5A362B-D423-4995-858E-E58E1BD8E267}" type="datetime1">
              <a:rPr lang="pt-PT" noProof="0" smtClean="0"/>
              <a:t>10/10/2019</a:t>
            </a:fld>
            <a:endParaRPr lang="pt-PT" noProof="0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pt-PT" noProof="0" smtClean="0"/>
              <a:t>‹nº›</a:t>
            </a:fld>
            <a:endParaRPr lang="pt-PT" noProof="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 rtlCol="0"/>
          <a:lstStyle/>
          <a:p>
            <a:pPr rtl="0"/>
            <a:r>
              <a:rPr lang="pt-PT" noProof="0"/>
              <a:t>Clique para editar o estilo de título do Modelo Global</a:t>
            </a:r>
            <a:endParaRPr lang="pt-PT" noProof="0" dirty="0"/>
          </a:p>
        </p:txBody>
      </p:sp>
      <p:sp>
        <p:nvSpPr>
          <p:cNvPr id="3" name="Marcador de Posição do Texto Vertical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 rtlCol="0"/>
          <a:lstStyle/>
          <a:p>
            <a:pPr lvl="0" rtl="0"/>
            <a:r>
              <a:rPr lang="pt-PT" noProof="0"/>
              <a:t>Clique para editar os estilos do texto de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  <a:endParaRPr lang="pt-PT" noProof="0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 rtlCol="0"/>
          <a:lstStyle/>
          <a:p>
            <a:pPr rtl="0"/>
            <a:fld id="{3787D237-88A4-4176-8B4A-3C4B933DAD8D}" type="datetime1">
              <a:rPr lang="pt-PT" noProof="0" smtClean="0"/>
              <a:t>10/10/2019</a:t>
            </a:fld>
            <a:endParaRPr lang="pt-PT" noProof="0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 rtlCol="0"/>
          <a:lstStyle/>
          <a:p>
            <a:pPr rtl="0"/>
            <a:endParaRPr lang="pt-PT" noProof="0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 rtlCol="0"/>
          <a:lstStyle/>
          <a:p>
            <a:pPr rtl="0"/>
            <a:fld id="{4FAB73BC-B049-4115-A692-8D63A059BFB8}" type="slidenum">
              <a:rPr lang="pt-PT" noProof="0" smtClean="0"/>
              <a:t>‹nº›</a:t>
            </a:fld>
            <a:endParaRPr lang="pt-PT" noProof="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 noProof="0"/>
              <a:t>Clique para editar o estilo de título do Modelo Global</a:t>
            </a:r>
            <a:endParaRPr lang="pt-PT" noProof="0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pt-PT" noProof="0"/>
              <a:t>Clique para editar os estilos do texto de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  <a:endParaRPr lang="pt-PT" noProof="0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37203E2-295A-4BF0-BF5D-E8CFA528158D}" type="datetime1">
              <a:rPr lang="pt-PT" noProof="0" smtClean="0"/>
              <a:t>10/10/2019</a:t>
            </a:fld>
            <a:endParaRPr lang="pt-PT" noProof="0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pt-PT" noProof="0" smtClean="0"/>
              <a:t>‹nº›</a:t>
            </a:fld>
            <a:endParaRPr lang="pt-PT" noProof="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rtlCol="0"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t-PT" noProof="0"/>
              <a:t>Clique para editar o estilo de título do Modelo Global</a:t>
            </a:r>
            <a:endParaRPr lang="pt-PT" noProof="0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PT" noProof="0"/>
              <a:t>Clique para editar os estilos do texto de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F2ADF19B-9AD7-4904-8C4A-A1D4EDF5DADC}" type="datetime1">
              <a:rPr lang="pt-PT" noProof="0" smtClean="0"/>
              <a:t>10/10/2019</a:t>
            </a:fld>
            <a:endParaRPr lang="pt-PT" noProof="0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pt-PT" noProof="0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4FAB73BC-B049-4115-A692-8D63A059BFB8}" type="slidenum">
              <a:rPr lang="pt-PT" noProof="0" smtClean="0"/>
              <a:pPr rtl="0"/>
              <a:t>‹nº›</a:t>
            </a:fld>
            <a:endParaRPr lang="pt-PT" noProof="0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 noProof="0"/>
              <a:t>Clique para editar o estilo de título do Modelo Global</a:t>
            </a:r>
            <a:endParaRPr lang="pt-PT" noProof="0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 rtlCol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pt-PT" noProof="0"/>
              <a:t>Clique para editar os estilos do texto de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  <a:endParaRPr lang="pt-PT" noProof="0" dirty="0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 rtlCol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pt-PT" noProof="0"/>
              <a:t>Clique para editar os estilos do texto de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  <a:endParaRPr lang="pt-PT" noProof="0" dirty="0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1F1AE9B-A861-4A4A-8857-CE18B3805F5F}" type="datetime1">
              <a:rPr lang="pt-PT" noProof="0" smtClean="0"/>
              <a:t>10/10/2019</a:t>
            </a:fld>
            <a:endParaRPr lang="pt-PT" noProof="0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pt-PT" noProof="0" smtClean="0"/>
              <a:t>‹nº›</a:t>
            </a:fld>
            <a:endParaRPr lang="pt-PT" noProof="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 noProof="0"/>
              <a:t>Clique para editar o estilo de título do Modelo Global</a:t>
            </a:r>
            <a:endParaRPr lang="pt-PT" noProof="0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rtlCol="0"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Clique para editar os estilos do texto de Modelo Global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 rtlCol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pt-PT" noProof="0"/>
              <a:t>Clique para editar os estilos do texto de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  <a:endParaRPr lang="pt-PT" noProof="0" dirty="0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rtlCol="0"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Clique para editar os estilos do texto de Modelo Global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 rtlCol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pt-PT" noProof="0"/>
              <a:t>Clique para editar os estilos do texto de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  <a:endParaRPr lang="pt-PT" noProof="0" dirty="0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4C49A13-9A0F-4D75-925C-CA40CD4C4FA2}" type="datetime1">
              <a:rPr lang="pt-PT" noProof="0" smtClean="0"/>
              <a:t>10/10/2019</a:t>
            </a:fld>
            <a:endParaRPr lang="pt-PT" noProof="0" dirty="0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 dirty="0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pt-PT" noProof="0" smtClean="0"/>
              <a:t>‹nº›</a:t>
            </a:fld>
            <a:endParaRPr lang="pt-PT" noProof="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 noProof="0"/>
              <a:t>Clique para editar o estilo de título do Modelo Global</a:t>
            </a:r>
            <a:endParaRPr lang="pt-PT" noProof="0" dirty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3774387-C09B-4207-8295-EB79C723439E}" type="datetime1">
              <a:rPr lang="pt-PT" noProof="0" smtClean="0"/>
              <a:t>10/10/2019</a:t>
            </a:fld>
            <a:endParaRPr lang="pt-PT" noProof="0" dirty="0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 dirty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pt-PT" noProof="0" smtClean="0"/>
              <a:t>‹nº›</a:t>
            </a:fld>
            <a:endParaRPr lang="pt-PT" noProof="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3AB3085-E34C-4E75-9857-1720ACFBF582}" type="datetime1">
              <a:rPr lang="pt-PT" noProof="0" smtClean="0"/>
              <a:t>10/10/2019</a:t>
            </a:fld>
            <a:endParaRPr lang="pt-PT" noProof="0" dirty="0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pt-PT" noProof="0" smtClean="0"/>
              <a:t>‹nº›</a:t>
            </a:fld>
            <a:endParaRPr lang="pt-PT" noProof="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 noProof="0"/>
              <a:t>Clique para editar o estilo de título do Modelo Global</a:t>
            </a:r>
            <a:endParaRPr lang="pt-PT" noProof="0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 hasCustomPrompt="1"/>
          </p:nvPr>
        </p:nvSpPr>
        <p:spPr>
          <a:xfrm>
            <a:off x="1207008" y="2120054"/>
            <a:ext cx="6126480" cy="4114800"/>
          </a:xfrm>
        </p:spPr>
        <p:txBody>
          <a:bodyPr rtlCol="0"/>
          <a:lstStyle>
            <a:lvl1pPr rtl="0"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pt-PT" noProof="0" dirty="0"/>
              <a:t>Clique para editar os estilos de texto do Modelo Global</a:t>
            </a:r>
          </a:p>
          <a:p>
            <a:pPr lvl="1" rtl="0"/>
            <a:r>
              <a:rPr lang="pt-PT" noProof="0" dirty="0"/>
              <a:t>Segundo nível</a:t>
            </a:r>
          </a:p>
          <a:p>
            <a:pPr lvl="2" rtl="0"/>
            <a:r>
              <a:rPr lang="pt-PT" noProof="0" dirty="0"/>
              <a:t>Terceiro nível</a:t>
            </a:r>
          </a:p>
          <a:p>
            <a:pPr lvl="3" rtl="0"/>
            <a:r>
              <a:rPr lang="pt-PT" noProof="0" dirty="0"/>
              <a:t>Quarto nível</a:t>
            </a:r>
          </a:p>
          <a:p>
            <a:pPr lvl="4" rtl="0"/>
            <a:r>
              <a:rPr lang="pt-PT" noProof="0" dirty="0"/>
              <a:t>Quinto nível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 rtlCol="0"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PT" noProof="0"/>
              <a:t>Clique para editar os estilos do texto de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81C65DA-C767-4DFF-881B-C4D9CC2B143E}" type="datetime1">
              <a:rPr lang="pt-PT" noProof="0" smtClean="0"/>
              <a:t>10/10/2019</a:t>
            </a:fld>
            <a:endParaRPr lang="pt-PT" noProof="0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pt-PT" noProof="0" smtClean="0"/>
              <a:t>‹nº›</a:t>
            </a:fld>
            <a:endParaRPr lang="pt-PT" noProof="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 noProof="0"/>
              <a:t>Clique para editar o estilo de título do Modelo Global</a:t>
            </a:r>
            <a:endParaRPr lang="pt-PT" noProof="0" dirty="0"/>
          </a:p>
        </p:txBody>
      </p:sp>
      <p:sp>
        <p:nvSpPr>
          <p:cNvPr id="3" name="Marcador de Posição da Imagem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rtlCol="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PT" noProof="0" dirty="0"/>
              <a:t>Clique no ícone para adicionar uma imagem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 rtlCol="0"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PT" noProof="0"/>
              <a:t>Clique para editar os estilos do texto de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DC9D446-29F7-48CF-A7AC-F6D2EACFEA45}" type="datetime1">
              <a:rPr lang="pt-PT" noProof="0" smtClean="0"/>
              <a:t>10/10/2019</a:t>
            </a:fld>
            <a:endParaRPr lang="pt-PT" noProof="0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pt-PT" noProof="0" smtClean="0"/>
              <a:t>‹nº›</a:t>
            </a:fld>
            <a:endParaRPr lang="pt-PT" noProof="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PT" noProof="0" dirty="0"/>
              <a:t>Clique para editar o estilo do título do Modelo Global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PT" noProof="0" dirty="0"/>
              <a:t>Clique para editar os Estilos de texto do modelo global</a:t>
            </a:r>
          </a:p>
          <a:p>
            <a:pPr lvl="1" rtl="0"/>
            <a:r>
              <a:rPr lang="pt-PT" noProof="0" dirty="0"/>
              <a:t>Segundo nível</a:t>
            </a:r>
          </a:p>
          <a:p>
            <a:pPr lvl="2" rtl="0"/>
            <a:r>
              <a:rPr lang="pt-PT" noProof="0" dirty="0"/>
              <a:t>Terceiro nível</a:t>
            </a:r>
          </a:p>
          <a:p>
            <a:pPr lvl="3" rtl="0"/>
            <a:r>
              <a:rPr lang="pt-PT" noProof="0" dirty="0"/>
              <a:t>Quarto nível</a:t>
            </a:r>
          </a:p>
          <a:p>
            <a:pPr lvl="4" rtl="0"/>
            <a:r>
              <a:rPr lang="pt-PT" noProof="0" dirty="0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pPr rtl="0"/>
            <a:fld id="{B0A36732-713D-438C-86D7-2A71CDF39731}" type="datetime1">
              <a:rPr lang="pt-PT" noProof="0" smtClean="0"/>
              <a:t>10/10/2019</a:t>
            </a:fld>
            <a:endParaRPr lang="pt-PT" noProof="0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pPr rtl="0"/>
            <a:endParaRPr lang="pt-PT" noProof="0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pPr rtl="0"/>
            <a:fld id="{4FAB73BC-B049-4115-A692-8D63A059BFB8}" type="slidenum">
              <a:rPr lang="pt-PT" noProof="0" smtClean="0"/>
              <a:pPr rtl="0"/>
              <a:t>‹nº›</a:t>
            </a:fld>
            <a:endParaRPr lang="pt-PT" noProof="0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16758CB7-007C-40DF-A901-600703FB6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730"/>
          <a:stretch/>
        </p:blipFill>
        <p:spPr>
          <a:xfrm>
            <a:off x="-3028" y="10"/>
            <a:ext cx="12191980" cy="6857990"/>
          </a:xfrm>
          <a:prstGeom prst="rect">
            <a:avLst/>
          </a:prstGeom>
        </p:spPr>
      </p:pic>
      <p:sp>
        <p:nvSpPr>
          <p:cNvPr id="19" name="Retângulo 18">
            <a:extLst>
              <a:ext uri="{FF2B5EF4-FFF2-40B4-BE49-F238E27FC236}">
                <a16:creationId xmlns:a16="http://schemas.microsoft.com/office/drawing/2014/main" id="{B459C3A3-8B02-4FAB-91CE-E81E1BA31F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048" y="2059012"/>
            <a:ext cx="12188952" cy="1828800"/>
          </a:xfrm>
          <a:prstGeom prst="rect">
            <a:avLst/>
          </a:prstGeom>
          <a:solidFill>
            <a:schemeClr val="tx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endParaRPr lang="pt-PT" dirty="0">
              <a:solidFill>
                <a:srgbClr val="FFFFFF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DA2022F-1436-49C5-9347-FDDDF4EE89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rtlCol="0">
            <a:normAutofit fontScale="90000"/>
          </a:bodyPr>
          <a:lstStyle/>
          <a:p>
            <a:pPr rtl="0"/>
            <a:r>
              <a:rPr lang="pt-PT" dirty="0">
                <a:solidFill>
                  <a:schemeClr val="bg1"/>
                </a:solidFill>
              </a:rPr>
              <a:t>Perspetiva histórica da evolução das redes celulares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EDB366A7-87C2-43BB-AF03-1AF039EE1D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048" y="3887812"/>
            <a:ext cx="12188952" cy="457200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endParaRPr lang="pt-PT" dirty="0">
              <a:solidFill>
                <a:srgbClr val="FFFFFF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F56C232-3134-4C4E-8119-3B970E1C38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7472" y="3913632"/>
            <a:ext cx="11503152" cy="457200"/>
          </a:xfrm>
        </p:spPr>
        <p:txBody>
          <a:bodyPr rtlCol="0">
            <a:normAutofit/>
          </a:bodyPr>
          <a:lstStyle/>
          <a:p>
            <a:pPr rtl="0"/>
            <a:r>
              <a:rPr lang="pt-PT" dirty="0"/>
              <a:t>Redes Móveis 19/20 - UM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4FF5A85-988C-4441-BAAC-385714CB43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32145" y="4801469"/>
            <a:ext cx="2859272" cy="1627773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3E1D79D2-901A-4ABF-8981-EAF603C6A29E}"/>
              </a:ext>
            </a:extLst>
          </p:cNvPr>
          <p:cNvSpPr txBox="1"/>
          <p:nvPr/>
        </p:nvSpPr>
        <p:spPr>
          <a:xfrm>
            <a:off x="347472" y="4931151"/>
            <a:ext cx="44500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/>
              <a:t>César Ribeiro - a79014</a:t>
            </a:r>
          </a:p>
          <a:p>
            <a:r>
              <a:rPr lang="pt-PT" sz="2000" dirty="0"/>
              <a:t>Paulo Ribeiro - a79845 </a:t>
            </a:r>
          </a:p>
          <a:p>
            <a:r>
              <a:rPr lang="pt-PT" sz="2000" dirty="0"/>
              <a:t>Roberto Cachada – a81012 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E4F21B30-4F2E-4FA8-9745-92322AD7C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pt-PT" noProof="0" smtClean="0"/>
              <a:t>1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18111737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16758CB7-007C-40DF-A901-600703FB6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730"/>
          <a:stretch/>
        </p:blipFill>
        <p:spPr>
          <a:xfrm>
            <a:off x="-3028" y="10"/>
            <a:ext cx="12191980" cy="6857990"/>
          </a:xfrm>
          <a:prstGeom prst="rect">
            <a:avLst/>
          </a:prstGeom>
        </p:spPr>
      </p:pic>
      <p:sp>
        <p:nvSpPr>
          <p:cNvPr id="19" name="Retângulo 18">
            <a:extLst>
              <a:ext uri="{FF2B5EF4-FFF2-40B4-BE49-F238E27FC236}">
                <a16:creationId xmlns:a16="http://schemas.microsoft.com/office/drawing/2014/main" id="{B459C3A3-8B02-4FAB-91CE-E81E1BA31F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048" y="2059012"/>
            <a:ext cx="12188952" cy="1828800"/>
          </a:xfrm>
          <a:prstGeom prst="rect">
            <a:avLst/>
          </a:prstGeom>
          <a:solidFill>
            <a:schemeClr val="tx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endParaRPr lang="pt-PT" dirty="0">
              <a:solidFill>
                <a:srgbClr val="FFFFFF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DA2022F-1436-49C5-9347-FDDDF4EE89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rtlCol="0">
            <a:normAutofit fontScale="90000"/>
          </a:bodyPr>
          <a:lstStyle/>
          <a:p>
            <a:pPr rtl="0"/>
            <a:r>
              <a:rPr lang="pt-PT" dirty="0">
                <a:solidFill>
                  <a:schemeClr val="bg1"/>
                </a:solidFill>
              </a:rPr>
              <a:t>Perspetiva histórica da evolução das redes celulares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EDB366A7-87C2-43BB-AF03-1AF039EE1D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048" y="3887812"/>
            <a:ext cx="12188952" cy="457200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endParaRPr lang="pt-PT" dirty="0">
              <a:solidFill>
                <a:srgbClr val="FFFFFF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F56C232-3134-4C4E-8119-3B970E1C38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7472" y="3913632"/>
            <a:ext cx="11503152" cy="457200"/>
          </a:xfrm>
        </p:spPr>
        <p:txBody>
          <a:bodyPr rtlCol="0">
            <a:normAutofit/>
          </a:bodyPr>
          <a:lstStyle/>
          <a:p>
            <a:pPr rtl="0"/>
            <a:r>
              <a:rPr lang="pt-PT" dirty="0"/>
              <a:t>Redes Móveis 19/20 - UM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4FF5A85-988C-4441-BAAC-385714CB43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32145" y="4801469"/>
            <a:ext cx="2859272" cy="1627773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3E1D79D2-901A-4ABF-8981-EAF603C6A29E}"/>
              </a:ext>
            </a:extLst>
          </p:cNvPr>
          <p:cNvSpPr txBox="1"/>
          <p:nvPr/>
        </p:nvSpPr>
        <p:spPr>
          <a:xfrm>
            <a:off x="347472" y="4931151"/>
            <a:ext cx="44500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/>
              <a:t>César Ribeiro - a79014</a:t>
            </a:r>
          </a:p>
          <a:p>
            <a:r>
              <a:rPr lang="pt-PT" sz="2000" dirty="0"/>
              <a:t>Paulo Ribeiro - a79845 </a:t>
            </a:r>
          </a:p>
          <a:p>
            <a:r>
              <a:rPr lang="pt-PT" sz="2000" dirty="0"/>
              <a:t>Roberto Cachada – a81012 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E4F21B30-4F2E-4FA8-9745-92322AD7C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pt-PT" noProof="0" smtClean="0"/>
              <a:t>10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37456012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608AF6BA-6CFD-4A0B-8E8D-CDCAAEA2C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-1031" y="0"/>
            <a:ext cx="12191980" cy="69087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A6905A6-51C8-4692-808C-ADFB0BBB8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170028"/>
            <a:ext cx="9784080" cy="1508760"/>
          </a:xfrm>
        </p:spPr>
        <p:txBody>
          <a:bodyPr/>
          <a:lstStyle/>
          <a:p>
            <a:pPr algn="ctr"/>
            <a:r>
              <a:rPr lang="pt-PT" dirty="0"/>
              <a:t>Primeiros Telefones</a:t>
            </a:r>
          </a:p>
        </p:txBody>
      </p:sp>
      <p:pic>
        <p:nvPicPr>
          <p:cNvPr id="10" name="Marcador de Posição de Conteúdo 9">
            <a:extLst>
              <a:ext uri="{FF2B5EF4-FFF2-40B4-BE49-F238E27FC236}">
                <a16:creationId xmlns:a16="http://schemas.microsoft.com/office/drawing/2014/main" id="{A019FC52-F810-489A-9363-F6DEFBDFC3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04736" y="4230633"/>
            <a:ext cx="1298561" cy="115834"/>
          </a:xfrm>
          <a:prstGeom prst="rect">
            <a:avLst/>
          </a:prstGeom>
        </p:spPr>
      </p:pic>
      <p:sp>
        <p:nvSpPr>
          <p:cNvPr id="6" name="Seta: Divisa 5">
            <a:extLst>
              <a:ext uri="{FF2B5EF4-FFF2-40B4-BE49-F238E27FC236}">
                <a16:creationId xmlns:a16="http://schemas.microsoft.com/office/drawing/2014/main" id="{5D1F2669-6C97-4863-9796-96872C37916A}"/>
              </a:ext>
            </a:extLst>
          </p:cNvPr>
          <p:cNvSpPr/>
          <p:nvPr/>
        </p:nvSpPr>
        <p:spPr>
          <a:xfrm rot="5400000">
            <a:off x="-3007360" y="3603956"/>
            <a:ext cx="6858000" cy="218440"/>
          </a:xfrm>
          <a:prstGeom prst="chevron">
            <a:avLst/>
          </a:prstGeom>
          <a:solidFill>
            <a:srgbClr val="3E87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371E7DDC-82B0-4F04-AF3B-731013B68E83}"/>
              </a:ext>
            </a:extLst>
          </p:cNvPr>
          <p:cNvSpPr/>
          <p:nvPr/>
        </p:nvSpPr>
        <p:spPr>
          <a:xfrm>
            <a:off x="404736" y="2926595"/>
            <a:ext cx="1297939" cy="114148"/>
          </a:xfrm>
          <a:prstGeom prst="rect">
            <a:avLst/>
          </a:prstGeom>
          <a:solidFill>
            <a:srgbClr val="3E87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58D9777A-B557-483F-B970-DF2C47CF9AC3}"/>
              </a:ext>
            </a:extLst>
          </p:cNvPr>
          <p:cNvSpPr txBox="1"/>
          <p:nvPr/>
        </p:nvSpPr>
        <p:spPr>
          <a:xfrm>
            <a:off x="1685254" y="2680082"/>
            <a:ext cx="86664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b="1" dirty="0">
                <a:solidFill>
                  <a:schemeClr val="bg1"/>
                </a:solidFill>
              </a:rPr>
              <a:t>1861 - </a:t>
            </a:r>
            <a:r>
              <a:rPr lang="pt-PT" sz="2400" b="1" dirty="0">
                <a:solidFill>
                  <a:schemeClr val="bg1"/>
                </a:solidFill>
              </a:rPr>
              <a:t>Telefone construído por Johann </a:t>
            </a:r>
            <a:r>
              <a:rPr lang="pt-PT" sz="2400" b="1" dirty="0" err="1">
                <a:solidFill>
                  <a:schemeClr val="bg1"/>
                </a:solidFill>
              </a:rPr>
              <a:t>Philipp</a:t>
            </a:r>
            <a:r>
              <a:rPr lang="pt-PT" sz="2400" b="1" dirty="0">
                <a:solidFill>
                  <a:schemeClr val="bg1"/>
                </a:solidFill>
              </a:rPr>
              <a:t> Reis</a:t>
            </a:r>
            <a:endParaRPr lang="pt-PT" b="1" dirty="0">
              <a:solidFill>
                <a:schemeClr val="bg1"/>
              </a:solidFill>
            </a:endParaRPr>
          </a:p>
          <a:p>
            <a:endParaRPr lang="pt-PT" sz="2800" b="1" dirty="0">
              <a:solidFill>
                <a:schemeClr val="bg1"/>
              </a:solidFill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FA37445D-ACD8-4447-B8C6-F6DF8A6C970A}"/>
              </a:ext>
            </a:extLst>
          </p:cNvPr>
          <p:cNvSpPr txBox="1"/>
          <p:nvPr/>
        </p:nvSpPr>
        <p:spPr>
          <a:xfrm>
            <a:off x="1685254" y="3967346"/>
            <a:ext cx="92323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b="1" dirty="0">
                <a:solidFill>
                  <a:schemeClr val="bg1"/>
                </a:solidFill>
              </a:rPr>
              <a:t>1876</a:t>
            </a:r>
            <a:r>
              <a:rPr lang="pt-PT" sz="2400" b="1" dirty="0">
                <a:solidFill>
                  <a:schemeClr val="bg1"/>
                </a:solidFill>
              </a:rPr>
              <a:t> - Patente do telefone de Bell é aceite</a:t>
            </a:r>
          </a:p>
        </p:txBody>
      </p:sp>
      <p:sp>
        <p:nvSpPr>
          <p:cNvPr id="11" name="Marcador de Posição do Número do Diapositivo 10">
            <a:extLst>
              <a:ext uri="{FF2B5EF4-FFF2-40B4-BE49-F238E27FC236}">
                <a16:creationId xmlns:a16="http://schemas.microsoft.com/office/drawing/2014/main" id="{005FDC95-043D-452E-BC2E-D3B6CA7E9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pt-PT" noProof="0" smtClean="0">
                <a:solidFill>
                  <a:schemeClr val="bg1"/>
                </a:solidFill>
              </a:rPr>
              <a:t>2</a:t>
            </a:fld>
            <a:endParaRPr lang="pt-PT" noProof="0" dirty="0">
              <a:solidFill>
                <a:schemeClr val="bg1"/>
              </a:solidFill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21F1F50-07D8-4572-85F4-6C850E672B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017" y="5674415"/>
            <a:ext cx="1298561" cy="115834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C08417D6-18A0-4E17-A31E-D50604163A09}"/>
              </a:ext>
            </a:extLst>
          </p:cNvPr>
          <p:cNvSpPr txBox="1"/>
          <p:nvPr/>
        </p:nvSpPr>
        <p:spPr>
          <a:xfrm>
            <a:off x="1719578" y="5417613"/>
            <a:ext cx="97718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b="1" dirty="0">
                <a:solidFill>
                  <a:schemeClr val="bg1"/>
                </a:solidFill>
              </a:rPr>
              <a:t>1876</a:t>
            </a:r>
            <a:r>
              <a:rPr lang="pt-PT" sz="2400" b="1" dirty="0">
                <a:solidFill>
                  <a:schemeClr val="bg1"/>
                </a:solidFill>
              </a:rPr>
              <a:t> - Primeira conversa telefónica (entre Bell e o seu assistente)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D21CA4CB-8C24-4930-93DC-0918B4856F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23890" y="1496076"/>
            <a:ext cx="3055689" cy="3139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09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608AF6BA-6CFD-4A0B-8E8D-CDCAAEA2C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20" y="-50790"/>
            <a:ext cx="12191980" cy="69087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A6905A6-51C8-4692-808C-ADFB0BBB8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111456"/>
            <a:ext cx="9784080" cy="1508760"/>
          </a:xfrm>
        </p:spPr>
        <p:txBody>
          <a:bodyPr/>
          <a:lstStyle/>
          <a:p>
            <a:pPr algn="ctr"/>
            <a:r>
              <a:rPr lang="pt-PT" dirty="0"/>
              <a:t>Gerações Analógicas</a:t>
            </a:r>
          </a:p>
        </p:txBody>
      </p:sp>
      <p:pic>
        <p:nvPicPr>
          <p:cNvPr id="13" name="Marcador de Posição de Conteúdo 12">
            <a:extLst>
              <a:ext uri="{FF2B5EF4-FFF2-40B4-BE49-F238E27FC236}">
                <a16:creationId xmlns:a16="http://schemas.microsoft.com/office/drawing/2014/main" id="{3226EC01-8450-49A4-AB83-01A118F943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898676" y="2173467"/>
            <a:ext cx="4079964" cy="3936808"/>
          </a:xfrm>
          <a:prstGeom prst="rect">
            <a:avLst/>
          </a:prstGeom>
        </p:spPr>
      </p:pic>
      <p:sp>
        <p:nvSpPr>
          <p:cNvPr id="5" name="Seta: Para Baixo 4">
            <a:extLst>
              <a:ext uri="{FF2B5EF4-FFF2-40B4-BE49-F238E27FC236}">
                <a16:creationId xmlns:a16="http://schemas.microsoft.com/office/drawing/2014/main" id="{37E1F975-F0A5-4B56-8192-63FB6AF26039}"/>
              </a:ext>
            </a:extLst>
          </p:cNvPr>
          <p:cNvSpPr/>
          <p:nvPr/>
        </p:nvSpPr>
        <p:spPr>
          <a:xfrm>
            <a:off x="213360" y="-142230"/>
            <a:ext cx="416560" cy="7305030"/>
          </a:xfrm>
          <a:prstGeom prst="downArrow">
            <a:avLst/>
          </a:prstGeom>
          <a:solidFill>
            <a:srgbClr val="3E87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022F1AD-CCC2-42F8-879C-ACBD070EC8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640" y="1940560"/>
            <a:ext cx="1298561" cy="115834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4C12AFB0-A5F8-4856-97B8-E1D74C1B2C54}"/>
              </a:ext>
            </a:extLst>
          </p:cNvPr>
          <p:cNvSpPr txBox="1"/>
          <p:nvPr/>
        </p:nvSpPr>
        <p:spPr>
          <a:xfrm>
            <a:off x="1720201" y="1736867"/>
            <a:ext cx="6035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b="1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0</a:t>
            </a:r>
            <a:r>
              <a:rPr lang="pt-PT" sz="2800" b="1" dirty="0">
                <a:solidFill>
                  <a:schemeClr val="bg1"/>
                </a:solidFill>
              </a:rPr>
              <a:t>G - </a:t>
            </a:r>
            <a:r>
              <a:rPr lang="pt-PT" sz="2400" b="1" dirty="0">
                <a:solidFill>
                  <a:schemeClr val="bg1"/>
                </a:solidFill>
              </a:rPr>
              <a:t>“Geração zero”, antes da rede celular</a:t>
            </a:r>
            <a:endParaRPr lang="pt-PT" b="1" dirty="0">
              <a:solidFill>
                <a:schemeClr val="bg1"/>
              </a:solidFill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816DAF14-7281-41AB-9340-F891290D8F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640" y="3483298"/>
            <a:ext cx="1298561" cy="115834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74484D59-01F9-46D7-86E5-71901E0FB7C6}"/>
              </a:ext>
            </a:extLst>
          </p:cNvPr>
          <p:cNvSpPr txBox="1"/>
          <p:nvPr/>
        </p:nvSpPr>
        <p:spPr>
          <a:xfrm>
            <a:off x="1720201" y="3248675"/>
            <a:ext cx="103397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b="1" dirty="0">
                <a:solidFill>
                  <a:schemeClr val="bg1"/>
                </a:solidFill>
              </a:rPr>
              <a:t>1946</a:t>
            </a:r>
            <a:r>
              <a:rPr lang="pt-PT" sz="2400" b="1" dirty="0">
                <a:solidFill>
                  <a:schemeClr val="bg1"/>
                </a:solidFill>
              </a:rPr>
              <a:t> - Mobile </a:t>
            </a:r>
            <a:r>
              <a:rPr lang="pt-PT" sz="2400" b="1" dirty="0" err="1">
                <a:solidFill>
                  <a:schemeClr val="bg1"/>
                </a:solidFill>
              </a:rPr>
              <a:t>Telephone</a:t>
            </a:r>
            <a:r>
              <a:rPr lang="pt-PT" sz="2400" b="1" dirty="0">
                <a:solidFill>
                  <a:schemeClr val="bg1"/>
                </a:solidFill>
              </a:rPr>
              <a:t> </a:t>
            </a:r>
            <a:r>
              <a:rPr lang="pt-PT" sz="2400" b="1" dirty="0" err="1">
                <a:solidFill>
                  <a:schemeClr val="bg1"/>
                </a:solidFill>
              </a:rPr>
              <a:t>Service</a:t>
            </a:r>
            <a:endParaRPr lang="pt-PT" sz="2400" b="1" dirty="0">
              <a:solidFill>
                <a:schemeClr val="bg1"/>
              </a:solidFill>
            </a:endParaRPr>
          </a:p>
        </p:txBody>
      </p:sp>
      <p:sp>
        <p:nvSpPr>
          <p:cNvPr id="10" name="Marcador de Posição do Número do Diapositivo 9">
            <a:extLst>
              <a:ext uri="{FF2B5EF4-FFF2-40B4-BE49-F238E27FC236}">
                <a16:creationId xmlns:a16="http://schemas.microsoft.com/office/drawing/2014/main" id="{237E9D72-1CBC-42D1-BD4E-91EB2E9E4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58927" y="6422854"/>
            <a:ext cx="946264" cy="365125"/>
          </a:xfrm>
        </p:spPr>
        <p:txBody>
          <a:bodyPr/>
          <a:lstStyle/>
          <a:p>
            <a:pPr rtl="0"/>
            <a:fld id="{4FAB73BC-B049-4115-A692-8D63A059BFB8}" type="slidenum">
              <a:rPr lang="pt-PT" noProof="0" smtClean="0">
                <a:solidFill>
                  <a:schemeClr val="bg1"/>
                </a:solidFill>
              </a:rPr>
              <a:t>3</a:t>
            </a:fld>
            <a:endParaRPr lang="pt-PT" noProof="0" dirty="0">
              <a:solidFill>
                <a:schemeClr val="bg1"/>
              </a:solidFill>
            </a:endParaRP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E54DFA3F-018E-4058-890A-484EE7CD8B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640" y="4850609"/>
            <a:ext cx="1298561" cy="115834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A0DEF27E-A0A7-4FA5-BDBC-BECBBD374B49}"/>
              </a:ext>
            </a:extLst>
          </p:cNvPr>
          <p:cNvSpPr txBox="1"/>
          <p:nvPr/>
        </p:nvSpPr>
        <p:spPr>
          <a:xfrm>
            <a:off x="1720201" y="4588999"/>
            <a:ext cx="6104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b="1" dirty="0">
                <a:solidFill>
                  <a:schemeClr val="bg1"/>
                </a:solidFill>
              </a:rPr>
              <a:t>1964 - </a:t>
            </a:r>
            <a:r>
              <a:rPr lang="pt-PT" sz="2400" b="1" dirty="0" err="1">
                <a:solidFill>
                  <a:schemeClr val="bg1"/>
                </a:solidFill>
              </a:rPr>
              <a:t>Improved</a:t>
            </a:r>
            <a:r>
              <a:rPr lang="pt-PT" sz="2400" b="1" dirty="0">
                <a:solidFill>
                  <a:schemeClr val="bg1"/>
                </a:solidFill>
              </a:rPr>
              <a:t> Mobile </a:t>
            </a:r>
            <a:r>
              <a:rPr lang="pt-PT" sz="2400" b="1" dirty="0" err="1">
                <a:solidFill>
                  <a:schemeClr val="bg1"/>
                </a:solidFill>
              </a:rPr>
              <a:t>Telephone</a:t>
            </a:r>
            <a:r>
              <a:rPr lang="pt-PT" sz="2400" b="1" dirty="0">
                <a:solidFill>
                  <a:schemeClr val="bg1"/>
                </a:solidFill>
              </a:rPr>
              <a:t> </a:t>
            </a:r>
            <a:r>
              <a:rPr lang="pt-PT" sz="2400" b="1" dirty="0" err="1">
                <a:solidFill>
                  <a:schemeClr val="bg1"/>
                </a:solidFill>
              </a:rPr>
              <a:t>Service</a:t>
            </a:r>
            <a:endParaRPr lang="pt-PT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0190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608AF6BA-6CFD-4A0B-8E8D-CDCAAEA2C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20" y="0"/>
            <a:ext cx="12191980" cy="69087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A6905A6-51C8-4692-808C-ADFB0BBB8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111456"/>
            <a:ext cx="9784080" cy="1508760"/>
          </a:xfrm>
        </p:spPr>
        <p:txBody>
          <a:bodyPr/>
          <a:lstStyle/>
          <a:p>
            <a:pPr algn="ctr"/>
            <a:r>
              <a:rPr lang="pt-PT" dirty="0"/>
              <a:t>Gerações Analógicas</a:t>
            </a:r>
          </a:p>
        </p:txBody>
      </p:sp>
      <p:pic>
        <p:nvPicPr>
          <p:cNvPr id="11" name="Marcador de Posição de Conteúdo 10">
            <a:extLst>
              <a:ext uri="{FF2B5EF4-FFF2-40B4-BE49-F238E27FC236}">
                <a16:creationId xmlns:a16="http://schemas.microsoft.com/office/drawing/2014/main" id="{AD0507C7-D9E4-49EB-A964-933010013E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21640" y="4884889"/>
            <a:ext cx="1298561" cy="115834"/>
          </a:xfrm>
          <a:prstGeom prst="rect">
            <a:avLst/>
          </a:prstGeom>
        </p:spPr>
      </p:pic>
      <p:sp>
        <p:nvSpPr>
          <p:cNvPr id="5" name="Seta: Para Baixo 4">
            <a:extLst>
              <a:ext uri="{FF2B5EF4-FFF2-40B4-BE49-F238E27FC236}">
                <a16:creationId xmlns:a16="http://schemas.microsoft.com/office/drawing/2014/main" id="{37E1F975-F0A5-4B56-8192-63FB6AF26039}"/>
              </a:ext>
            </a:extLst>
          </p:cNvPr>
          <p:cNvSpPr/>
          <p:nvPr/>
        </p:nvSpPr>
        <p:spPr>
          <a:xfrm>
            <a:off x="213360" y="-142230"/>
            <a:ext cx="416560" cy="7305030"/>
          </a:xfrm>
          <a:prstGeom prst="downArrow">
            <a:avLst/>
          </a:prstGeom>
          <a:solidFill>
            <a:srgbClr val="3E87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022F1AD-CCC2-42F8-879C-ACBD070EC8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640" y="1940560"/>
            <a:ext cx="1298561" cy="115834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4C12AFB0-A5F8-4856-97B8-E1D74C1B2C54}"/>
              </a:ext>
            </a:extLst>
          </p:cNvPr>
          <p:cNvSpPr txBox="1"/>
          <p:nvPr/>
        </p:nvSpPr>
        <p:spPr>
          <a:xfrm>
            <a:off x="1720201" y="3221688"/>
            <a:ext cx="6035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b="1" dirty="0">
                <a:solidFill>
                  <a:schemeClr val="bg1"/>
                </a:solidFill>
              </a:rPr>
              <a:t>1981 - </a:t>
            </a:r>
            <a:r>
              <a:rPr lang="pt-PT" sz="2400" b="1" dirty="0" err="1">
                <a:solidFill>
                  <a:schemeClr val="bg1"/>
                </a:solidFill>
              </a:rPr>
              <a:t>Nordic</a:t>
            </a:r>
            <a:r>
              <a:rPr lang="pt-PT" sz="2400" b="1" dirty="0">
                <a:solidFill>
                  <a:schemeClr val="bg1"/>
                </a:solidFill>
              </a:rPr>
              <a:t> Mobile </a:t>
            </a:r>
            <a:r>
              <a:rPr lang="pt-PT" sz="2400" b="1" dirty="0" err="1">
                <a:solidFill>
                  <a:schemeClr val="bg1"/>
                </a:solidFill>
              </a:rPr>
              <a:t>Telephone</a:t>
            </a:r>
            <a:r>
              <a:rPr lang="pt-PT" sz="2400" b="1" dirty="0">
                <a:solidFill>
                  <a:schemeClr val="bg1"/>
                </a:solidFill>
              </a:rPr>
              <a:t> (NMT)</a:t>
            </a:r>
            <a:endParaRPr lang="pt-PT" sz="2800" b="1" dirty="0">
              <a:solidFill>
                <a:schemeClr val="bg1"/>
              </a:solidFill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816DAF14-7281-41AB-9340-F891290D8F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640" y="3483298"/>
            <a:ext cx="1298561" cy="115834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74484D59-01F9-46D7-86E5-71901E0FB7C6}"/>
              </a:ext>
            </a:extLst>
          </p:cNvPr>
          <p:cNvSpPr txBox="1"/>
          <p:nvPr/>
        </p:nvSpPr>
        <p:spPr>
          <a:xfrm>
            <a:off x="1720201" y="1674321"/>
            <a:ext cx="103397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b="1" dirty="0">
                <a:solidFill>
                  <a:schemeClr val="bg1"/>
                </a:solidFill>
              </a:rPr>
              <a:t>1G - </a:t>
            </a:r>
            <a:r>
              <a:rPr lang="pt-PT" sz="2400" b="1" dirty="0">
                <a:solidFill>
                  <a:schemeClr val="bg1"/>
                </a:solidFill>
              </a:rPr>
              <a:t>Introduzida nos anos 80, os sinais de rádio continuam a ser analógicos</a:t>
            </a:r>
            <a:endParaRPr lang="pt-PT" b="1" dirty="0">
              <a:solidFill>
                <a:schemeClr val="bg1"/>
              </a:solidFill>
            </a:endParaRPr>
          </a:p>
        </p:txBody>
      </p:sp>
      <p:sp>
        <p:nvSpPr>
          <p:cNvPr id="10" name="Marcador de Posição do Número do Diapositivo 9">
            <a:extLst>
              <a:ext uri="{FF2B5EF4-FFF2-40B4-BE49-F238E27FC236}">
                <a16:creationId xmlns:a16="http://schemas.microsoft.com/office/drawing/2014/main" id="{237E9D72-1CBC-42D1-BD4E-91EB2E9E4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58927" y="6422854"/>
            <a:ext cx="946264" cy="365125"/>
          </a:xfrm>
        </p:spPr>
        <p:txBody>
          <a:bodyPr/>
          <a:lstStyle/>
          <a:p>
            <a:pPr rtl="0"/>
            <a:fld id="{4FAB73BC-B049-4115-A692-8D63A059BFB8}" type="slidenum">
              <a:rPr lang="pt-PT" noProof="0" smtClean="0">
                <a:solidFill>
                  <a:schemeClr val="bg1"/>
                </a:solidFill>
              </a:rPr>
              <a:t>4</a:t>
            </a:fld>
            <a:endParaRPr lang="pt-PT" noProof="0" dirty="0">
              <a:solidFill>
                <a:schemeClr val="bg1"/>
              </a:solidFill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8BAB7983-935E-49D9-B348-758FEDC7A323}"/>
              </a:ext>
            </a:extLst>
          </p:cNvPr>
          <p:cNvSpPr txBox="1"/>
          <p:nvPr/>
        </p:nvSpPr>
        <p:spPr>
          <a:xfrm>
            <a:off x="1720201" y="4623279"/>
            <a:ext cx="79471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b="1" dirty="0">
                <a:solidFill>
                  <a:schemeClr val="bg1"/>
                </a:solidFill>
              </a:rPr>
              <a:t>1983 -</a:t>
            </a:r>
            <a:r>
              <a:rPr lang="pt-PT" sz="2400" b="1" dirty="0">
                <a:solidFill>
                  <a:schemeClr val="bg1"/>
                </a:solidFill>
              </a:rPr>
              <a:t> </a:t>
            </a:r>
            <a:r>
              <a:rPr lang="pt-PT" sz="2400" b="1" dirty="0" err="1">
                <a:solidFill>
                  <a:schemeClr val="bg1"/>
                </a:solidFill>
              </a:rPr>
              <a:t>Advanced</a:t>
            </a:r>
            <a:r>
              <a:rPr lang="pt-PT" sz="2400" b="1" dirty="0">
                <a:solidFill>
                  <a:schemeClr val="bg1"/>
                </a:solidFill>
              </a:rPr>
              <a:t> Mobile </a:t>
            </a:r>
            <a:r>
              <a:rPr lang="pt-PT" sz="2400" b="1" dirty="0" err="1">
                <a:solidFill>
                  <a:schemeClr val="bg1"/>
                </a:solidFill>
              </a:rPr>
              <a:t>Phone</a:t>
            </a:r>
            <a:r>
              <a:rPr lang="pt-PT" sz="2400" b="1" dirty="0">
                <a:solidFill>
                  <a:schemeClr val="bg1"/>
                </a:solidFill>
              </a:rPr>
              <a:t> </a:t>
            </a:r>
            <a:r>
              <a:rPr lang="pt-PT" sz="2400" b="1" dirty="0" err="1">
                <a:solidFill>
                  <a:schemeClr val="bg1"/>
                </a:solidFill>
              </a:rPr>
              <a:t>System</a:t>
            </a:r>
            <a:r>
              <a:rPr lang="pt-PT" sz="2400" b="1" dirty="0">
                <a:solidFill>
                  <a:schemeClr val="bg1"/>
                </a:solidFill>
              </a:rPr>
              <a:t> (AMPS)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347BF81B-3A78-4258-9657-DB4013F4A5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0285" y="2496313"/>
            <a:ext cx="2944906" cy="3926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793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608AF6BA-6CFD-4A0B-8E8D-CDCAAEA2C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20" y="-50790"/>
            <a:ext cx="12191980" cy="69087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A6905A6-51C8-4692-808C-ADFB0BBB8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111456"/>
            <a:ext cx="9784080" cy="1508760"/>
          </a:xfrm>
        </p:spPr>
        <p:txBody>
          <a:bodyPr/>
          <a:lstStyle/>
          <a:p>
            <a:pPr algn="ctr"/>
            <a:r>
              <a:rPr lang="pt-PT" dirty="0"/>
              <a:t>Geração Digital</a:t>
            </a:r>
          </a:p>
        </p:txBody>
      </p:sp>
      <p:pic>
        <p:nvPicPr>
          <p:cNvPr id="6" name="Marcador de Posição de Conteúdo 5">
            <a:extLst>
              <a:ext uri="{FF2B5EF4-FFF2-40B4-BE49-F238E27FC236}">
                <a16:creationId xmlns:a16="http://schemas.microsoft.com/office/drawing/2014/main" id="{3DB208B0-FB88-4C18-B1C8-598FD383D6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21640" y="2045203"/>
            <a:ext cx="1298561" cy="115834"/>
          </a:xfrm>
          <a:prstGeom prst="rect">
            <a:avLst/>
          </a:prstGeom>
        </p:spPr>
      </p:pic>
      <p:sp>
        <p:nvSpPr>
          <p:cNvPr id="5" name="Seta: Para Baixo 4">
            <a:extLst>
              <a:ext uri="{FF2B5EF4-FFF2-40B4-BE49-F238E27FC236}">
                <a16:creationId xmlns:a16="http://schemas.microsoft.com/office/drawing/2014/main" id="{37E1F975-F0A5-4B56-8192-63FB6AF26039}"/>
              </a:ext>
            </a:extLst>
          </p:cNvPr>
          <p:cNvSpPr/>
          <p:nvPr/>
        </p:nvSpPr>
        <p:spPr>
          <a:xfrm>
            <a:off x="213360" y="-142230"/>
            <a:ext cx="416560" cy="7305030"/>
          </a:xfrm>
          <a:prstGeom prst="downArrow">
            <a:avLst/>
          </a:prstGeom>
          <a:solidFill>
            <a:srgbClr val="3E87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A945E6A6-3FAB-4C8F-BEFB-C99B7935081A}"/>
              </a:ext>
            </a:extLst>
          </p:cNvPr>
          <p:cNvSpPr txBox="1"/>
          <p:nvPr/>
        </p:nvSpPr>
        <p:spPr>
          <a:xfrm>
            <a:off x="1737360" y="1841510"/>
            <a:ext cx="467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b="1" dirty="0">
                <a:solidFill>
                  <a:schemeClr val="bg1"/>
                </a:solidFill>
              </a:rPr>
              <a:t>2G – Anos 90</a:t>
            </a:r>
          </a:p>
        </p:txBody>
      </p:sp>
      <p:sp>
        <p:nvSpPr>
          <p:cNvPr id="8" name="Marcador de Posição do Número do Diapositivo 7">
            <a:extLst>
              <a:ext uri="{FF2B5EF4-FFF2-40B4-BE49-F238E27FC236}">
                <a16:creationId xmlns:a16="http://schemas.microsoft.com/office/drawing/2014/main" id="{838DE4AF-6F9F-4AD8-83A7-EEE70531B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pt-PT" noProof="0" smtClean="0">
                <a:solidFill>
                  <a:schemeClr val="bg1"/>
                </a:solidFill>
              </a:rPr>
              <a:t>5</a:t>
            </a:fld>
            <a:endParaRPr lang="pt-PT" noProof="0" dirty="0">
              <a:solidFill>
                <a:schemeClr val="bg1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E731E2B-F56E-431A-AB87-B3BC7F4CCB4E}"/>
              </a:ext>
            </a:extLst>
          </p:cNvPr>
          <p:cNvSpPr txBox="1"/>
          <p:nvPr/>
        </p:nvSpPr>
        <p:spPr>
          <a:xfrm>
            <a:off x="1330454" y="2767280"/>
            <a:ext cx="952901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b="1" dirty="0">
                <a:solidFill>
                  <a:schemeClr val="tx2">
                    <a:lumMod val="10000"/>
                  </a:schemeClr>
                </a:solidFill>
              </a:rPr>
              <a:t>2G(GSM) –  40 </a:t>
            </a:r>
            <a:r>
              <a:rPr lang="pt-PT" sz="2400" b="1" dirty="0" err="1">
                <a:solidFill>
                  <a:schemeClr val="tx2">
                    <a:lumMod val="10000"/>
                  </a:schemeClr>
                </a:solidFill>
              </a:rPr>
              <a:t>Kbps</a:t>
            </a:r>
            <a:r>
              <a:rPr lang="pt-PT" sz="2400" b="1" dirty="0">
                <a:solidFill>
                  <a:schemeClr val="tx2">
                    <a:lumMod val="10000"/>
                  </a:schemeClr>
                </a:solidFill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000" b="1" dirty="0">
              <a:solidFill>
                <a:schemeClr val="tx2">
                  <a:lumMod val="1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b="1" dirty="0">
                <a:solidFill>
                  <a:schemeClr val="tx2">
                    <a:lumMod val="10000"/>
                  </a:schemeClr>
                </a:solidFill>
              </a:rPr>
              <a:t>2.5G(GPRS) – 115 </a:t>
            </a:r>
            <a:r>
              <a:rPr lang="pt-PT" sz="2400" b="1" dirty="0" err="1">
                <a:solidFill>
                  <a:schemeClr val="tx2">
                    <a:lumMod val="10000"/>
                  </a:schemeClr>
                </a:solidFill>
              </a:rPr>
              <a:t>Kbps</a:t>
            </a:r>
            <a:endParaRPr lang="pt-PT" sz="2400" b="1" dirty="0">
              <a:solidFill>
                <a:schemeClr val="tx2">
                  <a:lumMod val="1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000" b="1" dirty="0">
              <a:solidFill>
                <a:schemeClr val="tx2">
                  <a:lumMod val="1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b="1" dirty="0">
                <a:solidFill>
                  <a:schemeClr val="tx2">
                    <a:lumMod val="10000"/>
                  </a:schemeClr>
                </a:solidFill>
              </a:rPr>
              <a:t>2.75G(EDGE) – 384 </a:t>
            </a:r>
            <a:r>
              <a:rPr lang="pt-PT" sz="2400" b="1" dirty="0" err="1">
                <a:solidFill>
                  <a:schemeClr val="tx2">
                    <a:lumMod val="10000"/>
                  </a:schemeClr>
                </a:solidFill>
              </a:rPr>
              <a:t>Kbps</a:t>
            </a:r>
            <a:r>
              <a:rPr lang="pt-PT" sz="2400" b="1" dirty="0">
                <a:solidFill>
                  <a:schemeClr val="tx2">
                    <a:lumMod val="10000"/>
                  </a:schemeClr>
                </a:solidFill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000" b="1" dirty="0">
              <a:solidFill>
                <a:schemeClr val="tx2">
                  <a:lumMod val="1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b="1" dirty="0">
                <a:solidFill>
                  <a:schemeClr val="tx2">
                    <a:lumMod val="10000"/>
                  </a:schemeClr>
                </a:solidFill>
              </a:rPr>
              <a:t>Qualidade de som superior em relação ao 1G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000" b="1" dirty="0">
              <a:solidFill>
                <a:schemeClr val="tx2">
                  <a:lumMod val="1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b="1" dirty="0">
                <a:solidFill>
                  <a:schemeClr val="tx2">
                    <a:lumMod val="10000"/>
                  </a:schemeClr>
                </a:solidFill>
              </a:rPr>
              <a:t>Mensagens de texto(SMS) e multimédia (MMS)</a:t>
            </a:r>
            <a:endParaRPr lang="pt-PT" sz="2400" b="1" dirty="0"/>
          </a:p>
          <a:p>
            <a:endParaRPr lang="pt-PT" sz="2000" b="1" dirty="0">
              <a:solidFill>
                <a:schemeClr val="tx2">
                  <a:lumMod val="10000"/>
                </a:schemeClr>
              </a:solidFill>
            </a:endParaRPr>
          </a:p>
          <a:p>
            <a:endParaRPr lang="pt-PT" sz="2000" b="1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8152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608AF6BA-6CFD-4A0B-8E8D-CDCAAEA2C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20" y="-50790"/>
            <a:ext cx="12191980" cy="69087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A6905A6-51C8-4692-808C-ADFB0BBB8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111456"/>
            <a:ext cx="9784080" cy="1508760"/>
          </a:xfrm>
        </p:spPr>
        <p:txBody>
          <a:bodyPr/>
          <a:lstStyle/>
          <a:p>
            <a:pPr algn="ctr"/>
            <a:r>
              <a:rPr lang="pt-PT" dirty="0"/>
              <a:t>Geração Digital</a:t>
            </a:r>
          </a:p>
        </p:txBody>
      </p:sp>
      <p:sp>
        <p:nvSpPr>
          <p:cNvPr id="5" name="Seta: Para Baixo 4">
            <a:extLst>
              <a:ext uri="{FF2B5EF4-FFF2-40B4-BE49-F238E27FC236}">
                <a16:creationId xmlns:a16="http://schemas.microsoft.com/office/drawing/2014/main" id="{37E1F975-F0A5-4B56-8192-63FB6AF26039}"/>
              </a:ext>
            </a:extLst>
          </p:cNvPr>
          <p:cNvSpPr/>
          <p:nvPr/>
        </p:nvSpPr>
        <p:spPr>
          <a:xfrm>
            <a:off x="213360" y="-142230"/>
            <a:ext cx="416560" cy="7305030"/>
          </a:xfrm>
          <a:prstGeom prst="downArrow">
            <a:avLst/>
          </a:prstGeom>
          <a:solidFill>
            <a:srgbClr val="3E87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06EAADA-8A17-4A2E-9736-94D6B3E64B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640" y="2011680"/>
            <a:ext cx="1298561" cy="121931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0FAD53FD-A580-418E-B75D-546C30742C27}"/>
              </a:ext>
            </a:extLst>
          </p:cNvPr>
          <p:cNvSpPr txBox="1"/>
          <p:nvPr/>
        </p:nvSpPr>
        <p:spPr>
          <a:xfrm>
            <a:off x="1720201" y="1782462"/>
            <a:ext cx="95889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b="1" dirty="0">
                <a:solidFill>
                  <a:schemeClr val="bg1"/>
                </a:solidFill>
              </a:rPr>
              <a:t>3G - Primeiras introduções comerciais em 2001</a:t>
            </a:r>
          </a:p>
        </p:txBody>
      </p:sp>
      <p:sp>
        <p:nvSpPr>
          <p:cNvPr id="8" name="Marcador de Posição do Número do Diapositivo 7">
            <a:extLst>
              <a:ext uri="{FF2B5EF4-FFF2-40B4-BE49-F238E27FC236}">
                <a16:creationId xmlns:a16="http://schemas.microsoft.com/office/drawing/2014/main" id="{BC9297AA-CFC2-480E-8F3A-2B62761F9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58927" y="6422854"/>
            <a:ext cx="946264" cy="365125"/>
          </a:xfrm>
        </p:spPr>
        <p:txBody>
          <a:bodyPr/>
          <a:lstStyle/>
          <a:p>
            <a:pPr rtl="0"/>
            <a:fld id="{4FAB73BC-B049-4115-A692-8D63A059BFB8}" type="slidenum">
              <a:rPr lang="pt-PT" noProof="0" smtClean="0">
                <a:solidFill>
                  <a:schemeClr val="bg1"/>
                </a:solidFill>
              </a:rPr>
              <a:t>6</a:t>
            </a:fld>
            <a:endParaRPr lang="pt-PT" noProof="0" dirty="0">
              <a:solidFill>
                <a:schemeClr val="bg1"/>
              </a:solidFill>
            </a:endParaRPr>
          </a:p>
        </p:txBody>
      </p:sp>
      <p:sp>
        <p:nvSpPr>
          <p:cNvPr id="9" name="Marcador de Posição de Conteúdo 8">
            <a:extLst>
              <a:ext uri="{FF2B5EF4-FFF2-40B4-BE49-F238E27FC236}">
                <a16:creationId xmlns:a16="http://schemas.microsoft.com/office/drawing/2014/main" id="{37333D41-EBCC-4A13-829D-C3152036C5E2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203236" y="2548386"/>
            <a:ext cx="9783763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pt-PT" sz="2400" b="1" dirty="0">
                <a:solidFill>
                  <a:schemeClr val="tx2">
                    <a:lumMod val="10000"/>
                  </a:schemeClr>
                </a:solidFill>
              </a:rPr>
              <a:t>3G(UMTS) – 2 Mbps</a:t>
            </a:r>
          </a:p>
          <a:p>
            <a:pPr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pt-PT" sz="2400" b="1" dirty="0">
                <a:solidFill>
                  <a:schemeClr val="tx2">
                    <a:lumMod val="10000"/>
                  </a:schemeClr>
                </a:solidFill>
              </a:rPr>
              <a:t>3.5G(HSPDA) – 14 Mbps</a:t>
            </a:r>
          </a:p>
          <a:p>
            <a:pPr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pt-PT" sz="2400" b="1" dirty="0">
                <a:solidFill>
                  <a:schemeClr val="tx2">
                    <a:lumMod val="10000"/>
                  </a:schemeClr>
                </a:solidFill>
              </a:rPr>
              <a:t>3.75G(HSPA+) – 168 Mbps</a:t>
            </a:r>
          </a:p>
          <a:p>
            <a:pPr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pt-PT" sz="2400" b="1" dirty="0">
                <a:solidFill>
                  <a:schemeClr val="tx2">
                    <a:lumMod val="10000"/>
                  </a:schemeClr>
                </a:solidFill>
              </a:rPr>
              <a:t>3.95G(LTE) – 300 Mbps</a:t>
            </a:r>
          </a:p>
          <a:p>
            <a:pPr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pt-PT" sz="2400" b="1" dirty="0">
                <a:solidFill>
                  <a:schemeClr val="tx2">
                    <a:lumMod val="10000"/>
                  </a:schemeClr>
                </a:solidFill>
              </a:rPr>
              <a:t>Introdução da internet nos dispositivos móveis</a:t>
            </a:r>
          </a:p>
          <a:p>
            <a:pPr>
              <a:lnSpc>
                <a:spcPct val="100000"/>
              </a:lnSpc>
              <a:buClrTx/>
              <a:buFont typeface="Arial" panose="020B0604020202020204" pitchFamily="34" charset="0"/>
              <a:buChar char="•"/>
            </a:pPr>
            <a:endParaRPr lang="pt-PT" sz="2400" b="1" dirty="0">
              <a:solidFill>
                <a:schemeClr val="tx2">
                  <a:lumMod val="10000"/>
                </a:schemeClr>
              </a:solidFill>
            </a:endParaRPr>
          </a:p>
          <a:p>
            <a:endParaRPr lang="pt-PT" sz="2000" b="1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0327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608AF6BA-6CFD-4A0B-8E8D-CDCAAEA2C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20" y="-50790"/>
            <a:ext cx="12191980" cy="69087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A6905A6-51C8-4692-808C-ADFB0BBB8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111456"/>
            <a:ext cx="9784080" cy="1508760"/>
          </a:xfrm>
        </p:spPr>
        <p:txBody>
          <a:bodyPr/>
          <a:lstStyle/>
          <a:p>
            <a:pPr algn="ctr"/>
            <a:r>
              <a:rPr lang="pt-PT" dirty="0"/>
              <a:t>Geração Digital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79BDA0C-296A-4D52-B1F8-EC3B2CB67F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pt-PT" dirty="0">
                <a:solidFill>
                  <a:schemeClr val="bg1"/>
                </a:solidFill>
              </a:rPr>
              <a:t>É a versão do protocolo mais em uso </a:t>
            </a:r>
            <a:r>
              <a:rPr lang="pt-PT" dirty="0" err="1">
                <a:solidFill>
                  <a:schemeClr val="bg1"/>
                </a:solidFill>
              </a:rPr>
              <a:t>actualmente</a:t>
            </a:r>
            <a:endParaRPr lang="pt-PT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pt-PT" dirty="0">
                <a:solidFill>
                  <a:schemeClr val="bg1"/>
                </a:solidFill>
              </a:rPr>
              <a:t>Velocidades máximas teóricas de 1Gbps</a:t>
            </a:r>
          </a:p>
          <a:p>
            <a:pPr marL="0" indent="0">
              <a:buNone/>
            </a:pPr>
            <a:r>
              <a:rPr lang="pt-PT" dirty="0">
                <a:solidFill>
                  <a:schemeClr val="bg1"/>
                </a:solidFill>
              </a:rPr>
              <a:t>Compatibilidade com IPV6</a:t>
            </a:r>
          </a:p>
          <a:p>
            <a:pPr marL="0" indent="0">
              <a:buNone/>
            </a:pPr>
            <a:r>
              <a:rPr lang="pt-PT" dirty="0">
                <a:solidFill>
                  <a:schemeClr val="bg1"/>
                </a:solidFill>
              </a:rPr>
              <a:t>MIMO (</a:t>
            </a:r>
            <a:r>
              <a:rPr lang="pt-PT" dirty="0" err="1">
                <a:solidFill>
                  <a:schemeClr val="bg1"/>
                </a:solidFill>
              </a:rPr>
              <a:t>Multiple</a:t>
            </a:r>
            <a:r>
              <a:rPr lang="pt-PT" dirty="0">
                <a:solidFill>
                  <a:schemeClr val="bg1"/>
                </a:solidFill>
              </a:rPr>
              <a:t> Input </a:t>
            </a:r>
            <a:r>
              <a:rPr lang="pt-PT" dirty="0" err="1">
                <a:solidFill>
                  <a:schemeClr val="bg1"/>
                </a:solidFill>
              </a:rPr>
              <a:t>Multiple</a:t>
            </a:r>
            <a:r>
              <a:rPr lang="pt-PT" dirty="0">
                <a:solidFill>
                  <a:schemeClr val="bg1"/>
                </a:solidFill>
              </a:rPr>
              <a:t> Output)</a:t>
            </a:r>
          </a:p>
          <a:p>
            <a:pPr marL="0" indent="0">
              <a:buNone/>
            </a:pPr>
            <a:r>
              <a:rPr lang="pt-PT" dirty="0">
                <a:solidFill>
                  <a:schemeClr val="bg1"/>
                </a:solidFill>
              </a:rPr>
              <a:t>Problemas com compatibilidade de bandas – viajantes internacionais devem verificar se o seu dispositivo é capaz de reconhecer as frequências utilizadas no país de destino.</a:t>
            </a:r>
          </a:p>
        </p:txBody>
      </p:sp>
      <p:sp>
        <p:nvSpPr>
          <p:cNvPr id="5" name="Seta: Para Baixo 4">
            <a:extLst>
              <a:ext uri="{FF2B5EF4-FFF2-40B4-BE49-F238E27FC236}">
                <a16:creationId xmlns:a16="http://schemas.microsoft.com/office/drawing/2014/main" id="{37E1F975-F0A5-4B56-8192-63FB6AF26039}"/>
              </a:ext>
            </a:extLst>
          </p:cNvPr>
          <p:cNvSpPr/>
          <p:nvPr/>
        </p:nvSpPr>
        <p:spPr>
          <a:xfrm>
            <a:off x="213360" y="-142230"/>
            <a:ext cx="416560" cy="7305030"/>
          </a:xfrm>
          <a:prstGeom prst="downArrow">
            <a:avLst/>
          </a:prstGeom>
          <a:solidFill>
            <a:srgbClr val="3E87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2C53575-B0B9-4DE5-BCF7-B73DC201CC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640" y="1910075"/>
            <a:ext cx="1298561" cy="121931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AA02CFB4-CD3E-40D7-968D-B1518A700F64}"/>
              </a:ext>
            </a:extLst>
          </p:cNvPr>
          <p:cNvSpPr txBox="1"/>
          <p:nvPr/>
        </p:nvSpPr>
        <p:spPr>
          <a:xfrm>
            <a:off x="1720201" y="1648465"/>
            <a:ext cx="5801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b="1" dirty="0">
                <a:solidFill>
                  <a:schemeClr val="bg1"/>
                </a:solidFill>
              </a:rPr>
              <a:t>4G – </a:t>
            </a:r>
            <a:r>
              <a:rPr lang="pt-PT" sz="2400" b="1" dirty="0">
                <a:solidFill>
                  <a:schemeClr val="bg1"/>
                </a:solidFill>
              </a:rPr>
              <a:t>2009 em Oslo e Estocolmo</a:t>
            </a:r>
            <a:endParaRPr lang="pt-PT" sz="2800" b="1" dirty="0">
              <a:solidFill>
                <a:schemeClr val="bg1"/>
              </a:solidFill>
            </a:endParaRPr>
          </a:p>
        </p:txBody>
      </p:sp>
      <p:sp>
        <p:nvSpPr>
          <p:cNvPr id="8" name="Marcador de Posição do Número do Diapositivo 7">
            <a:extLst>
              <a:ext uri="{FF2B5EF4-FFF2-40B4-BE49-F238E27FC236}">
                <a16:creationId xmlns:a16="http://schemas.microsoft.com/office/drawing/2014/main" id="{BCED2DB7-35D0-43F0-8E9E-B2A537A31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pt-PT" noProof="0" smtClean="0">
                <a:solidFill>
                  <a:schemeClr val="bg1"/>
                </a:solidFill>
              </a:rPr>
              <a:t>7</a:t>
            </a:fld>
            <a:endParaRPr lang="pt-PT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24470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608AF6BA-6CFD-4A0B-8E8D-CDCAAEA2C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20" y="-50790"/>
            <a:ext cx="12191980" cy="69087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A6905A6-51C8-4692-808C-ADFB0BBB8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111456"/>
            <a:ext cx="9784080" cy="1508760"/>
          </a:xfrm>
        </p:spPr>
        <p:txBody>
          <a:bodyPr/>
          <a:lstStyle/>
          <a:p>
            <a:pPr algn="ctr"/>
            <a:r>
              <a:rPr lang="pt-PT" dirty="0"/>
              <a:t>Geração Digital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79BDA0C-296A-4D52-B1F8-EC3B2CB67F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pt-PT" dirty="0">
                <a:solidFill>
                  <a:schemeClr val="bg1"/>
                </a:solidFill>
              </a:rPr>
              <a:t>Ainda na sua infância, mas já está comercialmente disponível nos EUA e alguns países europeus e asiáticos</a:t>
            </a:r>
          </a:p>
          <a:p>
            <a:pPr marL="0" indent="0">
              <a:buNone/>
            </a:pPr>
            <a:r>
              <a:rPr lang="pt-PT" dirty="0">
                <a:solidFill>
                  <a:schemeClr val="bg1"/>
                </a:solidFill>
              </a:rPr>
              <a:t>Desenhado para satisfazer as necessidades de redes de baixa latência para </a:t>
            </a:r>
            <a:r>
              <a:rPr lang="pt-PT" dirty="0" err="1">
                <a:solidFill>
                  <a:schemeClr val="bg1"/>
                </a:solidFill>
              </a:rPr>
              <a:t>actividades</a:t>
            </a:r>
            <a:r>
              <a:rPr lang="pt-PT" dirty="0">
                <a:solidFill>
                  <a:schemeClr val="bg1"/>
                </a:solidFill>
              </a:rPr>
              <a:t> remotas.</a:t>
            </a:r>
          </a:p>
          <a:p>
            <a:pPr marL="0" indent="0">
              <a:buNone/>
            </a:pPr>
            <a:r>
              <a:rPr lang="pt-PT" dirty="0">
                <a:solidFill>
                  <a:schemeClr val="bg1"/>
                </a:solidFill>
              </a:rPr>
              <a:t>Capacidades de ligação na ordem dos </a:t>
            </a:r>
            <a:r>
              <a:rPr lang="pt-PT" dirty="0" err="1">
                <a:solidFill>
                  <a:schemeClr val="bg1"/>
                </a:solidFill>
              </a:rPr>
              <a:t>Gbps</a:t>
            </a:r>
            <a:endParaRPr lang="pt-PT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pt-PT" dirty="0">
              <a:solidFill>
                <a:schemeClr val="bg1"/>
              </a:solidFill>
            </a:endParaRPr>
          </a:p>
        </p:txBody>
      </p:sp>
      <p:sp>
        <p:nvSpPr>
          <p:cNvPr id="5" name="Seta: Para Baixo 4">
            <a:extLst>
              <a:ext uri="{FF2B5EF4-FFF2-40B4-BE49-F238E27FC236}">
                <a16:creationId xmlns:a16="http://schemas.microsoft.com/office/drawing/2014/main" id="{37E1F975-F0A5-4B56-8192-63FB6AF26039}"/>
              </a:ext>
            </a:extLst>
          </p:cNvPr>
          <p:cNvSpPr/>
          <p:nvPr/>
        </p:nvSpPr>
        <p:spPr>
          <a:xfrm>
            <a:off x="213360" y="-264150"/>
            <a:ext cx="416560" cy="6482070"/>
          </a:xfrm>
          <a:prstGeom prst="downArrow">
            <a:avLst/>
          </a:prstGeom>
          <a:solidFill>
            <a:srgbClr val="3E87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4DB8197-4D8D-4658-9FFA-A9FFE39705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640" y="1950714"/>
            <a:ext cx="1298561" cy="121931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9B3F07B5-B544-48CC-BF9B-18554D16B39E}"/>
              </a:ext>
            </a:extLst>
          </p:cNvPr>
          <p:cNvSpPr txBox="1"/>
          <p:nvPr/>
        </p:nvSpPr>
        <p:spPr>
          <a:xfrm>
            <a:off x="1720201" y="1689104"/>
            <a:ext cx="8036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b="1" dirty="0">
                <a:solidFill>
                  <a:schemeClr val="bg1"/>
                </a:solidFill>
              </a:rPr>
              <a:t>5G –</a:t>
            </a:r>
            <a:r>
              <a:rPr lang="pt-PT" sz="2400" b="1" dirty="0">
                <a:solidFill>
                  <a:schemeClr val="bg1"/>
                </a:solidFill>
              </a:rPr>
              <a:t> Introdução comercial em 2019</a:t>
            </a:r>
          </a:p>
        </p:txBody>
      </p:sp>
      <p:sp>
        <p:nvSpPr>
          <p:cNvPr id="8" name="Marcador de Posição do Número do Diapositivo 7">
            <a:extLst>
              <a:ext uri="{FF2B5EF4-FFF2-40B4-BE49-F238E27FC236}">
                <a16:creationId xmlns:a16="http://schemas.microsoft.com/office/drawing/2014/main" id="{A58DA13D-4733-4A93-BC5E-E7F4A3C98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58927" y="6422854"/>
            <a:ext cx="946264" cy="365125"/>
          </a:xfrm>
        </p:spPr>
        <p:txBody>
          <a:bodyPr/>
          <a:lstStyle/>
          <a:p>
            <a:pPr rtl="0"/>
            <a:fld id="{4FAB73BC-B049-4115-A692-8D63A059BFB8}" type="slidenum">
              <a:rPr lang="pt-PT" noProof="0" smtClean="0">
                <a:solidFill>
                  <a:schemeClr val="bg1"/>
                </a:solidFill>
              </a:rPr>
              <a:t>8</a:t>
            </a:fld>
            <a:endParaRPr lang="pt-PT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04781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608AF6BA-6CFD-4A0B-8E8D-CDCAAEA2C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20" y="-50790"/>
            <a:ext cx="12191980" cy="69087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A6905A6-51C8-4692-808C-ADFB0BBB8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111456"/>
            <a:ext cx="9784080" cy="1508760"/>
          </a:xfrm>
        </p:spPr>
        <p:txBody>
          <a:bodyPr/>
          <a:lstStyle/>
          <a:p>
            <a:pPr algn="ctr"/>
            <a:r>
              <a:rPr lang="pt-PT" dirty="0"/>
              <a:t>Futuro</a:t>
            </a:r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CA691B12-9119-48D8-8215-5832ADB7C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pt-PT" noProof="0" smtClean="0">
                <a:solidFill>
                  <a:schemeClr val="bg1"/>
                </a:solidFill>
              </a:rPr>
              <a:t>9</a:t>
            </a:fld>
            <a:endParaRPr lang="pt-PT" noProof="0" dirty="0">
              <a:solidFill>
                <a:schemeClr val="bg1"/>
              </a:solidFill>
            </a:endParaRPr>
          </a:p>
        </p:txBody>
      </p:sp>
      <p:sp>
        <p:nvSpPr>
          <p:cNvPr id="6" name="Seta: Para Baixo 4">
            <a:extLst>
              <a:ext uri="{FF2B5EF4-FFF2-40B4-BE49-F238E27FC236}">
                <a16:creationId xmlns:a16="http://schemas.microsoft.com/office/drawing/2014/main" id="{DF28F83C-2F15-44FC-B8E3-058AE6655620}"/>
              </a:ext>
            </a:extLst>
          </p:cNvPr>
          <p:cNvSpPr/>
          <p:nvPr/>
        </p:nvSpPr>
        <p:spPr>
          <a:xfrm>
            <a:off x="208632" y="2754001"/>
            <a:ext cx="416560" cy="3509135"/>
          </a:xfrm>
          <a:prstGeom prst="down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6C03D1-937D-4C2F-9C38-4083A0005B57}"/>
              </a:ext>
            </a:extLst>
          </p:cNvPr>
          <p:cNvSpPr txBox="1"/>
          <p:nvPr/>
        </p:nvSpPr>
        <p:spPr>
          <a:xfrm>
            <a:off x="293615" y="192947"/>
            <a:ext cx="184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PT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E17C53F-E887-44FF-8E28-7C01293C06F5}"/>
              </a:ext>
            </a:extLst>
          </p:cNvPr>
          <p:cNvSpPr/>
          <p:nvPr/>
        </p:nvSpPr>
        <p:spPr>
          <a:xfrm>
            <a:off x="329359" y="178508"/>
            <a:ext cx="179829" cy="17440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DBB82F-9E7F-47FD-8CBB-727E11243A7E}"/>
              </a:ext>
            </a:extLst>
          </p:cNvPr>
          <p:cNvSpPr/>
          <p:nvPr/>
        </p:nvSpPr>
        <p:spPr>
          <a:xfrm>
            <a:off x="324632" y="548194"/>
            <a:ext cx="184557" cy="369332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254EB6-1FE9-48B9-93E4-1F0F02F18563}"/>
              </a:ext>
            </a:extLst>
          </p:cNvPr>
          <p:cNvSpPr/>
          <p:nvPr/>
        </p:nvSpPr>
        <p:spPr>
          <a:xfrm>
            <a:off x="324632" y="1102826"/>
            <a:ext cx="184557" cy="55531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0AAC572-948D-427D-AE3D-503059C5B717}"/>
              </a:ext>
            </a:extLst>
          </p:cNvPr>
          <p:cNvSpPr/>
          <p:nvPr/>
        </p:nvSpPr>
        <p:spPr>
          <a:xfrm>
            <a:off x="324632" y="1843439"/>
            <a:ext cx="184556" cy="74223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pic>
        <p:nvPicPr>
          <p:cNvPr id="8" name="Marcador de Posição de Conteúdo 7" descr="Uma imagem com carro, camião, homem, sentado&#10;&#10;Descrição gerada automaticamente">
            <a:extLst>
              <a:ext uri="{FF2B5EF4-FFF2-40B4-BE49-F238E27FC236}">
                <a16:creationId xmlns:a16="http://schemas.microsoft.com/office/drawing/2014/main" id="{AB149CA2-56A7-4EA6-9250-838A0088CA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2240" y="2417348"/>
            <a:ext cx="3339191" cy="186912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4FDB252-9618-4ABE-A48F-D5965F9EAC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1182" y="1363375"/>
            <a:ext cx="4053784" cy="213483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5C1F2D4-1AFB-4D68-9882-E14D97453B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10572" y="1380109"/>
            <a:ext cx="2036520" cy="225089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7388DF6-A8DA-4738-A730-93E88B2FCE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81431" y="4426978"/>
            <a:ext cx="4633573" cy="105091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49DA3B8-5062-4008-B712-8E7DBAFF085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86994" y="3903239"/>
            <a:ext cx="2745065" cy="1574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106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istado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06392_TF89910445" id="{D9DE6B80-36E7-4015-8052-45462E61C4A6}" vid="{9A1CCDEC-12D8-4BF3-AECB-FA15B733063C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44E3864-550F-4194-BC9D-CCA442A52D0D}">
  <ds:schemaRefs>
    <ds:schemaRef ds:uri="http://schemas.microsoft.com/office/2006/metadata/properties"/>
    <ds:schemaRef ds:uri="http://www.w3.org/XML/1998/namespace"/>
    <ds:schemaRef ds:uri="http://purl.org/dc/elements/1.1/"/>
    <ds:schemaRef ds:uri="http://purl.org/dc/dcmitype/"/>
    <ds:schemaRef ds:uri="http://schemas.microsoft.com/office/2006/documentManagement/types"/>
    <ds:schemaRef ds:uri="http://purl.org/dc/terms/"/>
    <ds:schemaRef ds:uri="16c05727-aa75-4e4a-9b5f-8a80a1165891"/>
    <ds:schemaRef ds:uri="71af3243-3dd4-4a8d-8c0d-dd76da1f02a5"/>
    <ds:schemaRef ds:uri="http://schemas.microsoft.com/office/infopath/2007/PartnerControls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79934CB3-A97C-40D1-8D7D-5211E1C57C0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F871927-9856-4138-B7A7-125C4AA7EFD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Design Listado</Template>
  <TotalTime>0</TotalTime>
  <Words>345</Words>
  <Application>Microsoft Office PowerPoint</Application>
  <PresentationFormat>Ecrã Panorâmico</PresentationFormat>
  <Paragraphs>67</Paragraphs>
  <Slides>10</Slides>
  <Notes>2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10</vt:i4>
      </vt:variant>
    </vt:vector>
  </HeadingPairs>
  <TitlesOfParts>
    <vt:vector size="16" baseType="lpstr">
      <vt:lpstr>Arial Unicode MS</vt:lpstr>
      <vt:lpstr>Arial</vt:lpstr>
      <vt:lpstr>Calibri</vt:lpstr>
      <vt:lpstr>Corbel</vt:lpstr>
      <vt:lpstr>Wingdings</vt:lpstr>
      <vt:lpstr>Listado</vt:lpstr>
      <vt:lpstr>Perspetiva histórica da evolução das redes celulares</vt:lpstr>
      <vt:lpstr>Primeiros Telefones</vt:lpstr>
      <vt:lpstr>Gerações Analógicas</vt:lpstr>
      <vt:lpstr>Gerações Analógicas</vt:lpstr>
      <vt:lpstr>Geração Digital</vt:lpstr>
      <vt:lpstr>Geração Digital</vt:lpstr>
      <vt:lpstr>Geração Digital</vt:lpstr>
      <vt:lpstr>Geração Digital</vt:lpstr>
      <vt:lpstr>Futuro</vt:lpstr>
      <vt:lpstr>Perspetiva histórica da evolução das redes celulares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2019-10-09T15:10:09Z</dcterms:created>
  <dcterms:modified xsi:type="dcterms:W3CDTF">2019-10-10T20:47:59Z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