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5"/>
  </p:notesMasterIdLst>
  <p:sldIdLst>
    <p:sldId id="256" r:id="rId2"/>
    <p:sldId id="263" r:id="rId3"/>
    <p:sldId id="266" r:id="rId4"/>
    <p:sldId id="259" r:id="rId5"/>
    <p:sldId id="264" r:id="rId6"/>
    <p:sldId id="265" r:id="rId7"/>
    <p:sldId id="258" r:id="rId8"/>
    <p:sldId id="260" r:id="rId9"/>
    <p:sldId id="267" r:id="rId10"/>
    <p:sldId id="257" r:id="rId11"/>
    <p:sldId id="268" r:id="rId12"/>
    <p:sldId id="261" r:id="rId13"/>
    <p:sldId id="262" r:id="rId1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74" d="100"/>
          <a:sy n="74"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0E12572-19B3-4782-BB50-5B2449C2EB1E}" type="slidenum">
              <a:rPr lang="en-US"/>
              <a:pPr/>
              <a:t>‹Nº›</a:t>
            </a:fld>
            <a:endParaRPr lang="en-US"/>
          </a:p>
        </p:txBody>
      </p:sp>
    </p:spTree>
    <p:extLst>
      <p:ext uri="{BB962C8B-B14F-4D97-AF65-F5344CB8AC3E}">
        <p14:creationId xmlns:p14="http://schemas.microsoft.com/office/powerpoint/2010/main" val="5074779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D42A4-BBF9-473F-A4DE-E7DF257E56B1}" type="slidenum">
              <a:rPr lang="en-US"/>
              <a:pPr/>
              <a:t>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AR"/>
          </a:p>
        </p:txBody>
      </p:sp>
    </p:spTree>
    <p:extLst>
      <p:ext uri="{BB962C8B-B14F-4D97-AF65-F5344CB8AC3E}">
        <p14:creationId xmlns:p14="http://schemas.microsoft.com/office/powerpoint/2010/main" val="236804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s-ES" noProof="0" smtClean="0"/>
              <a:t>Haga clic para modificar el estilo de título del patrón</a:t>
            </a:r>
            <a:endParaRPr lang="en-US" noProof="0" smtClean="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s-ES" noProof="0" smtClean="0"/>
              <a:t>Haga clic para modificar el estilo de subtítulo del patrón</a:t>
            </a:r>
            <a:endParaRPr lang="en-US" noProof="0" smtClean="0"/>
          </a:p>
        </p:txBody>
      </p:sp>
      <p:sp>
        <p:nvSpPr>
          <p:cNvPr id="16388" name="Rectangle 4"/>
          <p:cNvSpPr>
            <a:spLocks noGrp="1" noChangeArrowheads="1"/>
          </p:cNvSpPr>
          <p:nvPr>
            <p:ph type="dt" sz="half" idx="2"/>
          </p:nvPr>
        </p:nvSpPr>
        <p:spPr/>
        <p:txBody>
          <a:bodyPr/>
          <a:lstStyle>
            <a:lvl1pPr>
              <a:defRPr/>
            </a:lvl1pPr>
          </a:lstStyle>
          <a:p>
            <a:endParaRPr lang="en-US"/>
          </a:p>
        </p:txBody>
      </p:sp>
      <p:sp>
        <p:nvSpPr>
          <p:cNvPr id="16389" name="Rectangle 5"/>
          <p:cNvSpPr>
            <a:spLocks noGrp="1" noChangeArrowheads="1"/>
          </p:cNvSpPr>
          <p:nvPr>
            <p:ph type="ftr" sz="quarter" idx="3"/>
          </p:nvPr>
        </p:nvSpPr>
        <p:spPr/>
        <p:txBody>
          <a:bodyPr/>
          <a:lstStyle>
            <a:lvl1pPr>
              <a:defRPr/>
            </a:lvl1pPr>
          </a:lstStyle>
          <a:p>
            <a:r>
              <a:rPr lang="en-US" smtClean="0"/>
              <a:t>Taller de Proyectos I</a:t>
            </a:r>
            <a:endParaRPr lang="en-US"/>
          </a:p>
        </p:txBody>
      </p:sp>
      <p:sp>
        <p:nvSpPr>
          <p:cNvPr id="16390" name="Rectangle 6"/>
          <p:cNvSpPr>
            <a:spLocks noGrp="1" noChangeArrowheads="1"/>
          </p:cNvSpPr>
          <p:nvPr>
            <p:ph type="sldNum" sz="quarter" idx="4"/>
          </p:nvPr>
        </p:nvSpPr>
        <p:spPr/>
        <p:txBody>
          <a:bodyPr/>
          <a:lstStyle>
            <a:lvl1pPr>
              <a:defRPr/>
            </a:lvl1pPr>
          </a:lstStyle>
          <a:p>
            <a:fld id="{9DF3666F-26FF-4775-976F-92B6E9ED7EC7}" type="slidenum">
              <a:rPr lang="en-US"/>
              <a:pPr/>
              <a:t>‹Nº›</a:t>
            </a:fld>
            <a:endParaRPr lang="en-US"/>
          </a:p>
        </p:txBody>
      </p:sp>
      <p:sp>
        <p:nvSpPr>
          <p:cNvPr id="16392" name="Rectangle 8" descr="Gold bar"/>
          <p:cNvSpPr>
            <a:spLocks noChangeArrowheads="1"/>
          </p:cNvSpPr>
          <p:nvPr/>
        </p:nvSpPr>
        <p:spPr bwMode="auto">
          <a:xfrm>
            <a:off x="228600" y="2889250"/>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393" name="Rectangle 9" descr="Orange bar"/>
          <p:cNvSpPr>
            <a:spLocks noChangeArrowheads="1"/>
          </p:cNvSpPr>
          <p:nvPr/>
        </p:nvSpPr>
        <p:spPr bwMode="auto">
          <a:xfrm>
            <a:off x="3098800" y="2889250"/>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394" name="Rectangle 10" descr="Slate bar"/>
          <p:cNvSpPr>
            <a:spLocks noChangeArrowheads="1"/>
          </p:cNvSpPr>
          <p:nvPr/>
        </p:nvSpPr>
        <p:spPr bwMode="auto">
          <a:xfrm>
            <a:off x="5969000" y="2889250"/>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14203308-6E2F-4A67-9EED-F07FEAAEEF76}" type="slidenum">
              <a:rPr lang="en-US"/>
              <a:pPr/>
              <a:t>‹Nº›</a:t>
            </a:fld>
            <a:endParaRPr lang="en-US"/>
          </a:p>
        </p:txBody>
      </p:sp>
    </p:spTree>
    <p:extLst>
      <p:ext uri="{BB962C8B-B14F-4D97-AF65-F5344CB8AC3E}">
        <p14:creationId xmlns:p14="http://schemas.microsoft.com/office/powerpoint/2010/main" val="378297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F95ECA44-F757-4A62-807D-68B4703F33F3}" type="slidenum">
              <a:rPr lang="en-US"/>
              <a:pPr/>
              <a:t>‹Nº›</a:t>
            </a:fld>
            <a:endParaRPr lang="en-US"/>
          </a:p>
        </p:txBody>
      </p:sp>
    </p:spTree>
    <p:extLst>
      <p:ext uri="{BB962C8B-B14F-4D97-AF65-F5344CB8AC3E}">
        <p14:creationId xmlns:p14="http://schemas.microsoft.com/office/powerpoint/2010/main" val="70926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600200"/>
            <a:ext cx="4038600" cy="21891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648200" y="3941763"/>
            <a:ext cx="4038600" cy="21891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fecha"/>
          <p:cNvSpPr>
            <a:spLocks noGrp="1"/>
          </p:cNvSpPr>
          <p:nvPr>
            <p:ph type="dt" sz="half" idx="10"/>
          </p:nvPr>
        </p:nvSpPr>
        <p:spPr>
          <a:xfrm>
            <a:off x="457200" y="6248400"/>
            <a:ext cx="2133600" cy="457200"/>
          </a:xfrm>
        </p:spPr>
        <p:txBody>
          <a:bodyPr/>
          <a:lstStyle>
            <a:lvl1pPr>
              <a:defRPr/>
            </a:lvl1pPr>
          </a:lstStyle>
          <a:p>
            <a:endParaRPr lang="en-US"/>
          </a:p>
        </p:txBody>
      </p:sp>
      <p:sp>
        <p:nvSpPr>
          <p:cNvPr id="7" name="6 Marcador de pie de página"/>
          <p:cNvSpPr>
            <a:spLocks noGrp="1"/>
          </p:cNvSpPr>
          <p:nvPr>
            <p:ph type="ftr" sz="quarter" idx="11"/>
          </p:nvPr>
        </p:nvSpPr>
        <p:spPr>
          <a:xfrm>
            <a:off x="3124200" y="6248400"/>
            <a:ext cx="2895600" cy="457200"/>
          </a:xfrm>
        </p:spPr>
        <p:txBody>
          <a:bodyPr/>
          <a:lstStyle>
            <a:lvl1pPr>
              <a:defRPr/>
            </a:lvl1pPr>
          </a:lstStyle>
          <a:p>
            <a:r>
              <a:rPr lang="en-US" smtClean="0"/>
              <a:t>Taller de Proyectos I</a:t>
            </a:r>
            <a:endParaRPr lang="en-US"/>
          </a:p>
        </p:txBody>
      </p:sp>
      <p:sp>
        <p:nvSpPr>
          <p:cNvPr id="8" name="7 Marcador de número de diapositiva"/>
          <p:cNvSpPr>
            <a:spLocks noGrp="1"/>
          </p:cNvSpPr>
          <p:nvPr>
            <p:ph type="sldNum" sz="quarter" idx="12"/>
          </p:nvPr>
        </p:nvSpPr>
        <p:spPr>
          <a:xfrm>
            <a:off x="6553200" y="6248400"/>
            <a:ext cx="2133600" cy="457200"/>
          </a:xfrm>
        </p:spPr>
        <p:txBody>
          <a:bodyPr/>
          <a:lstStyle>
            <a:lvl1pPr>
              <a:defRPr/>
            </a:lvl1pPr>
          </a:lstStyle>
          <a:p>
            <a:fld id="{E624F1B5-5A67-4E07-AA2A-B6649630D156}" type="slidenum">
              <a:rPr lang="en-US"/>
              <a:pPr/>
              <a:t>‹Nº›</a:t>
            </a:fld>
            <a:endParaRPr lang="en-US"/>
          </a:p>
        </p:txBody>
      </p:sp>
    </p:spTree>
    <p:extLst>
      <p:ext uri="{BB962C8B-B14F-4D97-AF65-F5344CB8AC3E}">
        <p14:creationId xmlns:p14="http://schemas.microsoft.com/office/powerpoint/2010/main" val="383085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600200"/>
            <a:ext cx="4038600" cy="45307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imágenes prediseñadas"/>
          <p:cNvSpPr>
            <a:spLocks noGrp="1"/>
          </p:cNvSpPr>
          <p:nvPr>
            <p:ph type="clipArt" sz="half" idx="2"/>
          </p:nvPr>
        </p:nvSpPr>
        <p:spPr>
          <a:xfrm>
            <a:off x="4648200" y="1600200"/>
            <a:ext cx="4038600" cy="4530725"/>
          </a:xfrm>
        </p:spPr>
        <p:txBody>
          <a:bodyPr/>
          <a:lstStyle/>
          <a:p>
            <a:r>
              <a:rPr lang="es-ES" smtClean="0"/>
              <a:t>Haga clic en el icono para agregar una imagen prediseñada</a:t>
            </a:r>
            <a:endParaRPr lang="es-AR"/>
          </a:p>
        </p:txBody>
      </p:sp>
      <p:sp>
        <p:nvSpPr>
          <p:cNvPr id="5" name="4 Marcador de fecha"/>
          <p:cNvSpPr>
            <a:spLocks noGrp="1"/>
          </p:cNvSpPr>
          <p:nvPr>
            <p:ph type="dt" sz="half" idx="10"/>
          </p:nvPr>
        </p:nvSpPr>
        <p:spPr>
          <a:xfrm>
            <a:off x="457200" y="6248400"/>
            <a:ext cx="2133600" cy="457200"/>
          </a:xfrm>
        </p:spPr>
        <p:txBody>
          <a:bodyPr/>
          <a:lstStyle>
            <a:lvl1pPr>
              <a:defRPr/>
            </a:lvl1pPr>
          </a:lstStyle>
          <a:p>
            <a:endParaRPr lang="en-US"/>
          </a:p>
        </p:txBody>
      </p:sp>
      <p:sp>
        <p:nvSpPr>
          <p:cNvPr id="6" name="5 Marcador de pie de página"/>
          <p:cNvSpPr>
            <a:spLocks noGrp="1"/>
          </p:cNvSpPr>
          <p:nvPr>
            <p:ph type="ftr" sz="quarter" idx="11"/>
          </p:nvPr>
        </p:nvSpPr>
        <p:spPr>
          <a:xfrm>
            <a:off x="3124200" y="6248400"/>
            <a:ext cx="2895600" cy="457200"/>
          </a:xfrm>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a:xfrm>
            <a:off x="6553200" y="6248400"/>
            <a:ext cx="2133600" cy="457200"/>
          </a:xfrm>
        </p:spPr>
        <p:txBody>
          <a:bodyPr/>
          <a:lstStyle>
            <a:lvl1pPr>
              <a:defRPr/>
            </a:lvl1pPr>
          </a:lstStyle>
          <a:p>
            <a:fld id="{383F844B-2660-4709-A85E-456241FED0B5}" type="slidenum">
              <a:rPr lang="en-US"/>
              <a:pPr/>
              <a:t>‹Nº›</a:t>
            </a:fld>
            <a:endParaRPr lang="en-US"/>
          </a:p>
        </p:txBody>
      </p:sp>
    </p:spTree>
    <p:extLst>
      <p:ext uri="{BB962C8B-B14F-4D97-AF65-F5344CB8AC3E}">
        <p14:creationId xmlns:p14="http://schemas.microsoft.com/office/powerpoint/2010/main" val="22617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823782C5-97A1-4E23-BB22-01E712F6F1A7}" type="slidenum">
              <a:rPr lang="en-US"/>
              <a:pPr/>
              <a:t>‹Nº›</a:t>
            </a:fld>
            <a:endParaRPr lang="en-US"/>
          </a:p>
        </p:txBody>
      </p:sp>
    </p:spTree>
    <p:extLst>
      <p:ext uri="{BB962C8B-B14F-4D97-AF65-F5344CB8AC3E}">
        <p14:creationId xmlns:p14="http://schemas.microsoft.com/office/powerpoint/2010/main" val="412068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6" name="5 Marcador de número de diapositiva"/>
          <p:cNvSpPr>
            <a:spLocks noGrp="1"/>
          </p:cNvSpPr>
          <p:nvPr>
            <p:ph type="sldNum" sz="quarter" idx="12"/>
          </p:nvPr>
        </p:nvSpPr>
        <p:spPr/>
        <p:txBody>
          <a:bodyPr/>
          <a:lstStyle>
            <a:lvl1pPr>
              <a:defRPr/>
            </a:lvl1pPr>
          </a:lstStyle>
          <a:p>
            <a:fld id="{C6DB3ADC-BA94-47CA-BCC7-C1D96412BEE1}" type="slidenum">
              <a:rPr lang="en-US"/>
              <a:pPr/>
              <a:t>‹Nº›</a:t>
            </a:fld>
            <a:endParaRPr lang="en-US"/>
          </a:p>
        </p:txBody>
      </p:sp>
    </p:spTree>
    <p:extLst>
      <p:ext uri="{BB962C8B-B14F-4D97-AF65-F5344CB8AC3E}">
        <p14:creationId xmlns:p14="http://schemas.microsoft.com/office/powerpoint/2010/main" val="185239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p:txBody>
          <a:bodyPr/>
          <a:lstStyle>
            <a:lvl1pPr>
              <a:defRPr/>
            </a:lvl1pPr>
          </a:lstStyle>
          <a:p>
            <a:fld id="{81F90929-BA17-4326-AEE8-89E5D0875859}" type="slidenum">
              <a:rPr lang="en-US"/>
              <a:pPr/>
              <a:t>‹Nº›</a:t>
            </a:fld>
            <a:endParaRPr lang="en-US"/>
          </a:p>
        </p:txBody>
      </p:sp>
    </p:spTree>
    <p:extLst>
      <p:ext uri="{BB962C8B-B14F-4D97-AF65-F5344CB8AC3E}">
        <p14:creationId xmlns:p14="http://schemas.microsoft.com/office/powerpoint/2010/main" val="418290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9" name="8 Marcador de número de diapositiva"/>
          <p:cNvSpPr>
            <a:spLocks noGrp="1"/>
          </p:cNvSpPr>
          <p:nvPr>
            <p:ph type="sldNum" sz="quarter" idx="12"/>
          </p:nvPr>
        </p:nvSpPr>
        <p:spPr/>
        <p:txBody>
          <a:bodyPr/>
          <a:lstStyle>
            <a:lvl1pPr>
              <a:defRPr/>
            </a:lvl1pPr>
          </a:lstStyle>
          <a:p>
            <a:fld id="{6261BE0E-0D0E-4F98-A313-2B159051654D}" type="slidenum">
              <a:rPr lang="en-US"/>
              <a:pPr/>
              <a:t>‹Nº›</a:t>
            </a:fld>
            <a:endParaRPr lang="en-US"/>
          </a:p>
        </p:txBody>
      </p:sp>
    </p:spTree>
    <p:extLst>
      <p:ext uri="{BB962C8B-B14F-4D97-AF65-F5344CB8AC3E}">
        <p14:creationId xmlns:p14="http://schemas.microsoft.com/office/powerpoint/2010/main" val="419178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5" name="4 Marcador de número de diapositiva"/>
          <p:cNvSpPr>
            <a:spLocks noGrp="1"/>
          </p:cNvSpPr>
          <p:nvPr>
            <p:ph type="sldNum" sz="quarter" idx="12"/>
          </p:nvPr>
        </p:nvSpPr>
        <p:spPr/>
        <p:txBody>
          <a:bodyPr/>
          <a:lstStyle>
            <a:lvl1pPr>
              <a:defRPr/>
            </a:lvl1pPr>
          </a:lstStyle>
          <a:p>
            <a:fld id="{A783AD1A-C3E2-4974-832D-3653152E652C}" type="slidenum">
              <a:rPr lang="en-US"/>
              <a:pPr/>
              <a:t>‹Nº›</a:t>
            </a:fld>
            <a:endParaRPr lang="en-US"/>
          </a:p>
        </p:txBody>
      </p:sp>
    </p:spTree>
    <p:extLst>
      <p:ext uri="{BB962C8B-B14F-4D97-AF65-F5344CB8AC3E}">
        <p14:creationId xmlns:p14="http://schemas.microsoft.com/office/powerpoint/2010/main" val="154861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4" name="3 Marcador de número de diapositiva"/>
          <p:cNvSpPr>
            <a:spLocks noGrp="1"/>
          </p:cNvSpPr>
          <p:nvPr>
            <p:ph type="sldNum" sz="quarter" idx="12"/>
          </p:nvPr>
        </p:nvSpPr>
        <p:spPr/>
        <p:txBody>
          <a:bodyPr/>
          <a:lstStyle>
            <a:lvl1pPr>
              <a:defRPr/>
            </a:lvl1pPr>
          </a:lstStyle>
          <a:p>
            <a:fld id="{934B6640-811A-4136-A032-ED5215C90646}" type="slidenum">
              <a:rPr lang="en-US"/>
              <a:pPr/>
              <a:t>‹Nº›</a:t>
            </a:fld>
            <a:endParaRPr lang="en-US"/>
          </a:p>
        </p:txBody>
      </p:sp>
    </p:spTree>
    <p:extLst>
      <p:ext uri="{BB962C8B-B14F-4D97-AF65-F5344CB8AC3E}">
        <p14:creationId xmlns:p14="http://schemas.microsoft.com/office/powerpoint/2010/main" val="24657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p:txBody>
          <a:bodyPr/>
          <a:lstStyle>
            <a:lvl1pPr>
              <a:defRPr/>
            </a:lvl1pPr>
          </a:lstStyle>
          <a:p>
            <a:fld id="{A7943313-109B-472B-B6C4-5B61D6CE3CDB}" type="slidenum">
              <a:rPr lang="en-US"/>
              <a:pPr/>
              <a:t>‹Nº›</a:t>
            </a:fld>
            <a:endParaRPr lang="en-US"/>
          </a:p>
        </p:txBody>
      </p:sp>
    </p:spTree>
    <p:extLst>
      <p:ext uri="{BB962C8B-B14F-4D97-AF65-F5344CB8AC3E}">
        <p14:creationId xmlns:p14="http://schemas.microsoft.com/office/powerpoint/2010/main" val="7603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r>
              <a:rPr lang="en-US" smtClean="0"/>
              <a:t>Taller de Proyectos I</a:t>
            </a:r>
            <a:endParaRPr lang="en-US"/>
          </a:p>
        </p:txBody>
      </p:sp>
      <p:sp>
        <p:nvSpPr>
          <p:cNvPr id="7" name="6 Marcador de número de diapositiva"/>
          <p:cNvSpPr>
            <a:spLocks noGrp="1"/>
          </p:cNvSpPr>
          <p:nvPr>
            <p:ph type="sldNum" sz="quarter" idx="12"/>
          </p:nvPr>
        </p:nvSpPr>
        <p:spPr/>
        <p:txBody>
          <a:bodyPr/>
          <a:lstStyle>
            <a:lvl1pPr>
              <a:defRPr/>
            </a:lvl1pPr>
          </a:lstStyle>
          <a:p>
            <a:fld id="{2D9594C9-5D90-41C5-940E-75AE908D0109}" type="slidenum">
              <a:rPr lang="en-US"/>
              <a:pPr/>
              <a:t>‹Nº›</a:t>
            </a:fld>
            <a:endParaRPr lang="en-US"/>
          </a:p>
        </p:txBody>
      </p:sp>
    </p:spTree>
    <p:extLst>
      <p:ext uri="{BB962C8B-B14F-4D97-AF65-F5344CB8AC3E}">
        <p14:creationId xmlns:p14="http://schemas.microsoft.com/office/powerpoint/2010/main" val="25974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Haga clic para modificar el estilo de título del patrón</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en-US" smtClean="0"/>
              <a:t>Taller de Proyectos I</a:t>
            </a:r>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8D5BD7E-BBA2-460B-84D8-6BA1F703031A}" type="slidenum">
              <a:rPr lang="en-US"/>
              <a:pPr/>
              <a:t>‹Nº›</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AR" sz="2400">
              <a:latin typeface="Times New Roman" pitchFamily="18"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AR"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s-AR"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ES" sz="3200" dirty="0" smtClean="0">
                <a:latin typeface="+mn-lt"/>
              </a:rPr>
              <a:t>Ingeniería en Computación</a:t>
            </a:r>
            <a:br>
              <a:rPr lang="es-ES" sz="3200" dirty="0" smtClean="0">
                <a:latin typeface="+mn-lt"/>
              </a:rPr>
            </a:br>
            <a:r>
              <a:rPr lang="es-ES" sz="3200" dirty="0" smtClean="0">
                <a:latin typeface="+mn-lt"/>
              </a:rPr>
              <a:t/>
            </a:r>
            <a:br>
              <a:rPr lang="es-ES" sz="3200" dirty="0" smtClean="0">
                <a:latin typeface="+mn-lt"/>
              </a:rPr>
            </a:br>
            <a:r>
              <a:rPr lang="es-ES" sz="3200" i="1" u="sng" dirty="0" smtClean="0">
                <a:latin typeface="+mn-lt"/>
              </a:rPr>
              <a:t>Taller de Proyecto </a:t>
            </a:r>
            <a:r>
              <a:rPr lang="es-ES" sz="3200" b="1" i="1" u="sng" dirty="0" smtClean="0">
                <a:latin typeface="+mn-lt"/>
              </a:rPr>
              <a:t>I</a:t>
            </a:r>
            <a:r>
              <a:rPr lang="es-ES" sz="3200" i="1" u="sng" dirty="0" smtClean="0">
                <a:latin typeface="+mn-lt"/>
              </a:rPr>
              <a:t> </a:t>
            </a:r>
            <a:r>
              <a:rPr lang="es-ES" sz="2000" dirty="0" smtClean="0">
                <a:latin typeface="+mn-lt"/>
              </a:rPr>
              <a:t>[</a:t>
            </a:r>
            <a:r>
              <a:rPr lang="es-ES" sz="2000" dirty="0" smtClean="0">
                <a:solidFill>
                  <a:schemeClr val="tx2"/>
                </a:solidFill>
              </a:rPr>
              <a:t>E0306]</a:t>
            </a:r>
            <a:endParaRPr lang="es-ES" sz="2000" dirty="0">
              <a:latin typeface="+mn-lt"/>
            </a:endParaRPr>
          </a:p>
        </p:txBody>
      </p:sp>
      <p:sp>
        <p:nvSpPr>
          <p:cNvPr id="2051" name="Rectangle 3"/>
          <p:cNvSpPr>
            <a:spLocks noGrp="1" noChangeArrowheads="1"/>
          </p:cNvSpPr>
          <p:nvPr>
            <p:ph type="subTitle" idx="1"/>
          </p:nvPr>
        </p:nvSpPr>
        <p:spPr>
          <a:xfrm>
            <a:off x="1403648" y="3140968"/>
            <a:ext cx="6400800" cy="3359866"/>
          </a:xfrm>
        </p:spPr>
        <p:txBody>
          <a:bodyPr/>
          <a:lstStyle/>
          <a:p>
            <a:pPr algn="l"/>
            <a:r>
              <a:rPr lang="es-ES" sz="2000" dirty="0" smtClean="0"/>
              <a:t>Presentación Informe Inicial</a:t>
            </a:r>
          </a:p>
          <a:p>
            <a:pPr algn="l"/>
            <a:r>
              <a:rPr lang="es-ES" sz="2000" dirty="0" smtClean="0"/>
              <a:t>Título: </a:t>
            </a:r>
            <a:r>
              <a:rPr lang="es-ES" sz="2000" i="1" dirty="0" smtClean="0"/>
              <a:t>Controlador de cartel de </a:t>
            </a:r>
            <a:r>
              <a:rPr lang="es-ES" sz="2000" i="1" dirty="0" err="1" smtClean="0"/>
              <a:t>LEDs</a:t>
            </a:r>
            <a:endParaRPr lang="es-ES" sz="2000" i="1" dirty="0" smtClean="0"/>
          </a:p>
          <a:p>
            <a:pPr algn="l"/>
            <a:r>
              <a:rPr lang="es-ES" sz="2000" dirty="0" smtClean="0"/>
              <a:t>Fecha: 1/OCT/2015</a:t>
            </a:r>
          </a:p>
          <a:p>
            <a:pPr algn="l"/>
            <a:r>
              <a:rPr lang="es-ES" sz="2000" dirty="0" smtClean="0"/>
              <a:t>Grupo: 8</a:t>
            </a:r>
            <a:endParaRPr lang="es-ES" sz="2000" i="1" dirty="0" smtClean="0">
              <a:solidFill>
                <a:schemeClr val="bg1">
                  <a:lumMod val="75000"/>
                </a:schemeClr>
              </a:solidFill>
            </a:endParaRPr>
          </a:p>
          <a:p>
            <a:pPr algn="l"/>
            <a:r>
              <a:rPr lang="es-ES" sz="2000" dirty="0" smtClean="0"/>
              <a:t>                Integrantes</a:t>
            </a:r>
            <a:r>
              <a:rPr lang="es-ES" sz="2000" dirty="0" smtClean="0"/>
              <a:t>:</a:t>
            </a:r>
            <a:endParaRPr lang="es-ES" sz="2000" dirty="0" smtClean="0"/>
          </a:p>
        </p:txBody>
      </p:sp>
      <p:sp>
        <p:nvSpPr>
          <p:cNvPr id="2" name="CuadroTexto 1"/>
          <p:cNvSpPr txBox="1"/>
          <p:nvPr/>
        </p:nvSpPr>
        <p:spPr>
          <a:xfrm>
            <a:off x="4224622" y="4900396"/>
            <a:ext cx="3607078" cy="1661993"/>
          </a:xfrm>
          <a:prstGeom prst="rect">
            <a:avLst/>
          </a:prstGeom>
          <a:noFill/>
        </p:spPr>
        <p:txBody>
          <a:bodyPr wrap="none" rtlCol="0">
            <a:spAutoFit/>
          </a:bodyPr>
          <a:lstStyle/>
          <a:p>
            <a:r>
              <a:rPr lang="es-ES" sz="2100" dirty="0"/>
              <a:t>1.- López Acuña, Axel</a:t>
            </a:r>
          </a:p>
          <a:p>
            <a:r>
              <a:rPr lang="es-ES" sz="2100" dirty="0"/>
              <a:t>2.- </a:t>
            </a:r>
            <a:r>
              <a:rPr lang="es-ES" sz="2100" dirty="0" err="1"/>
              <a:t>Jourdon</a:t>
            </a:r>
            <a:r>
              <a:rPr lang="es-ES" sz="2100" dirty="0"/>
              <a:t>, Julián</a:t>
            </a:r>
          </a:p>
          <a:p>
            <a:r>
              <a:rPr lang="es-ES" sz="2100" dirty="0"/>
              <a:t>3.- </a:t>
            </a:r>
            <a:r>
              <a:rPr lang="es-ES" sz="2100" dirty="0" err="1"/>
              <a:t>Maica</a:t>
            </a:r>
            <a:r>
              <a:rPr lang="es-ES" sz="2100" dirty="0"/>
              <a:t>, Juan Manuel</a:t>
            </a:r>
          </a:p>
          <a:p>
            <a:r>
              <a:rPr lang="es-ES" sz="2100" dirty="0"/>
              <a:t>4.- </a:t>
            </a:r>
            <a:r>
              <a:rPr lang="es-ES" sz="2100" dirty="0" err="1"/>
              <a:t>Scorza</a:t>
            </a:r>
            <a:r>
              <a:rPr lang="es-ES" sz="2100" dirty="0"/>
              <a:t>, Facundo Ricardo</a:t>
            </a:r>
          </a:p>
          <a:p>
            <a:endParaRPr lang="es-E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s-ES" dirty="0" smtClean="0"/>
              <a:t>Diagrama de Bloques</a:t>
            </a:r>
            <a:endParaRPr lang="es-ES" dirty="0"/>
          </a:p>
        </p:txBody>
      </p:sp>
      <p:sp>
        <p:nvSpPr>
          <p:cNvPr id="2" name="1 Rectángulo"/>
          <p:cNvSpPr/>
          <p:nvPr/>
        </p:nvSpPr>
        <p:spPr bwMode="auto">
          <a:xfrm>
            <a:off x="785786" y="3571876"/>
            <a:ext cx="1656184" cy="4286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_tradnl" b="1" dirty="0" smtClean="0">
                <a:solidFill>
                  <a:schemeClr val="bg1"/>
                </a:solidFill>
              </a:rPr>
              <a:t>Puertos E/S</a:t>
            </a:r>
            <a:endParaRPr kumimoji="0" lang="es-AR" sz="1800" b="1" i="0" u="none" strike="noStrike" cap="none" normalizeH="0" baseline="0" dirty="0" smtClean="0">
              <a:ln>
                <a:noFill/>
              </a:ln>
              <a:solidFill>
                <a:schemeClr val="bg1"/>
              </a:solidFill>
              <a:effectLst/>
              <a:latin typeface="Arial" pitchFamily="34" charset="0"/>
            </a:endParaRPr>
          </a:p>
        </p:txBody>
      </p:sp>
      <p:sp>
        <p:nvSpPr>
          <p:cNvPr id="3" name="2 Flecha derecha"/>
          <p:cNvSpPr/>
          <p:nvPr/>
        </p:nvSpPr>
        <p:spPr bwMode="auto">
          <a:xfrm>
            <a:off x="2428860" y="3643314"/>
            <a:ext cx="714380" cy="2857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 name="3 Elipse"/>
          <p:cNvSpPr/>
          <p:nvPr/>
        </p:nvSpPr>
        <p:spPr bwMode="auto">
          <a:xfrm>
            <a:off x="3214678" y="2143116"/>
            <a:ext cx="2143140" cy="57150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_tradnl" sz="1800" b="1" i="0" u="none" strike="noStrike" cap="none" normalizeH="0" baseline="0" dirty="0" smtClean="0">
                <a:ln>
                  <a:noFill/>
                </a:ln>
                <a:solidFill>
                  <a:schemeClr val="bg1"/>
                </a:solidFill>
                <a:effectLst/>
                <a:latin typeface="Arial" pitchFamily="34" charset="0"/>
              </a:rPr>
              <a:t>Controlador</a:t>
            </a:r>
            <a:endParaRPr kumimoji="0" lang="es-AR" sz="1800" b="1" i="0" u="none" strike="noStrike" cap="none" normalizeH="0" baseline="0" dirty="0" smtClean="0">
              <a:ln>
                <a:noFill/>
              </a:ln>
              <a:solidFill>
                <a:schemeClr val="bg1"/>
              </a:solidFill>
              <a:effectLst/>
              <a:latin typeface="Arial" pitchFamily="34" charset="0"/>
            </a:endParaRPr>
          </a:p>
        </p:txBody>
      </p:sp>
      <p:cxnSp>
        <p:nvCxnSpPr>
          <p:cNvPr id="8" name="7 Conector recto de flecha"/>
          <p:cNvCxnSpPr/>
          <p:nvPr/>
        </p:nvCxnSpPr>
        <p:spPr bwMode="auto">
          <a:xfrm rot="5400000">
            <a:off x="2250714" y="2567348"/>
            <a:ext cx="1111236" cy="10406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8 Rectángulo"/>
          <p:cNvSpPr/>
          <p:nvPr/>
        </p:nvSpPr>
        <p:spPr bwMode="auto">
          <a:xfrm>
            <a:off x="3143240" y="3504186"/>
            <a:ext cx="2032278" cy="639194"/>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ES_tradnl" b="1" dirty="0" smtClean="0">
                <a:solidFill>
                  <a:schemeClr val="bg1"/>
                </a:solidFill>
              </a:rPr>
              <a:t>Registro de</a:t>
            </a:r>
          </a:p>
          <a:p>
            <a:pPr algn="ctr"/>
            <a:r>
              <a:rPr lang="es-ES_tradnl" b="1" dirty="0" smtClean="0">
                <a:solidFill>
                  <a:schemeClr val="bg1"/>
                </a:solidFill>
              </a:rPr>
              <a:t>desplazamiento</a:t>
            </a:r>
          </a:p>
        </p:txBody>
      </p:sp>
      <p:sp>
        <p:nvSpPr>
          <p:cNvPr id="13" name="12 Rectángulo"/>
          <p:cNvSpPr/>
          <p:nvPr/>
        </p:nvSpPr>
        <p:spPr bwMode="auto">
          <a:xfrm>
            <a:off x="6215074" y="3500438"/>
            <a:ext cx="1368152" cy="64294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ES_tradnl" b="1" dirty="0" smtClean="0">
                <a:solidFill>
                  <a:schemeClr val="bg1"/>
                </a:solidFill>
              </a:rPr>
              <a:t>Matriz de </a:t>
            </a:r>
            <a:r>
              <a:rPr lang="es-ES_tradnl" b="1" dirty="0" err="1" smtClean="0">
                <a:solidFill>
                  <a:schemeClr val="bg1"/>
                </a:solidFill>
              </a:rPr>
              <a:t>LEDs</a:t>
            </a:r>
            <a:r>
              <a:rPr lang="es-ES_tradnl" b="1" dirty="0" smtClean="0">
                <a:solidFill>
                  <a:schemeClr val="bg1"/>
                </a:solidFill>
              </a:rPr>
              <a:t> 8x8</a:t>
            </a:r>
          </a:p>
        </p:txBody>
      </p:sp>
      <p:sp>
        <p:nvSpPr>
          <p:cNvPr id="12" name="1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14" name="13 Marcador de número de diapositiva"/>
          <p:cNvSpPr>
            <a:spLocks noGrp="1"/>
          </p:cNvSpPr>
          <p:nvPr>
            <p:ph type="sldNum" sz="quarter" idx="12"/>
          </p:nvPr>
        </p:nvSpPr>
        <p:spPr/>
        <p:txBody>
          <a:bodyPr/>
          <a:lstStyle/>
          <a:p>
            <a:fld id="{383F844B-2660-4709-A85E-456241FED0B5}" type="slidenum">
              <a:rPr lang="en-US" smtClean="0"/>
              <a:pPr/>
              <a:t>10</a:t>
            </a:fld>
            <a:endParaRPr lang="en-US"/>
          </a:p>
        </p:txBody>
      </p:sp>
      <p:sp>
        <p:nvSpPr>
          <p:cNvPr id="17" name="16 Rectángulo"/>
          <p:cNvSpPr/>
          <p:nvPr/>
        </p:nvSpPr>
        <p:spPr bwMode="auto">
          <a:xfrm>
            <a:off x="3143240" y="4857760"/>
            <a:ext cx="2032278" cy="639194"/>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s-ES_tradnl" b="1" dirty="0" smtClean="0">
                <a:solidFill>
                  <a:schemeClr val="bg1"/>
                </a:solidFill>
              </a:rPr>
              <a:t>Registro de</a:t>
            </a:r>
          </a:p>
          <a:p>
            <a:pPr algn="ctr"/>
            <a:r>
              <a:rPr lang="es-ES_tradnl" b="1" dirty="0" smtClean="0">
                <a:solidFill>
                  <a:schemeClr val="bg1"/>
                </a:solidFill>
              </a:rPr>
              <a:t>desplazamiento</a:t>
            </a:r>
          </a:p>
        </p:txBody>
      </p:sp>
      <p:sp>
        <p:nvSpPr>
          <p:cNvPr id="19" name="18 Flecha derecha"/>
          <p:cNvSpPr/>
          <p:nvPr/>
        </p:nvSpPr>
        <p:spPr bwMode="auto">
          <a:xfrm>
            <a:off x="5143504" y="3714752"/>
            <a:ext cx="1071570" cy="2857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21" name="20 Flecha doblada hacia arriba"/>
          <p:cNvSpPr/>
          <p:nvPr/>
        </p:nvSpPr>
        <p:spPr bwMode="auto">
          <a:xfrm rot="5400000">
            <a:off x="1678761" y="3893347"/>
            <a:ext cx="1357322" cy="1571636"/>
          </a:xfrm>
          <a:prstGeom prst="bentUpArrow">
            <a:avLst>
              <a:gd name="adj1" fmla="val 10361"/>
              <a:gd name="adj2" fmla="val 12047"/>
              <a:gd name="adj3" fmla="val 3083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cxnSp>
        <p:nvCxnSpPr>
          <p:cNvPr id="27" name="26 Conector recto"/>
          <p:cNvCxnSpPr/>
          <p:nvPr/>
        </p:nvCxnSpPr>
        <p:spPr bwMode="auto">
          <a:xfrm>
            <a:off x="500034" y="3071810"/>
            <a:ext cx="7858180" cy="1588"/>
          </a:xfrm>
          <a:prstGeom prst="line">
            <a:avLst/>
          </a:prstGeom>
          <a:solidFill>
            <a:schemeClr val="accent1"/>
          </a:solidFill>
          <a:ln w="9525" cap="flat" cmpd="sng" algn="ctr">
            <a:solidFill>
              <a:srgbClr val="0070C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27 Flecha doblada hacia arriba"/>
          <p:cNvSpPr/>
          <p:nvPr/>
        </p:nvSpPr>
        <p:spPr bwMode="auto">
          <a:xfrm>
            <a:off x="5143504" y="4143380"/>
            <a:ext cx="1964545" cy="1178727"/>
          </a:xfrm>
          <a:prstGeom prst="bentUpArrow">
            <a:avLst>
              <a:gd name="adj1" fmla="val 10361"/>
              <a:gd name="adj2" fmla="val 12047"/>
              <a:gd name="adj3" fmla="val 3083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29" name="28 CuadroTexto"/>
          <p:cNvSpPr txBox="1"/>
          <p:nvPr/>
        </p:nvSpPr>
        <p:spPr>
          <a:xfrm>
            <a:off x="7000892" y="2600262"/>
            <a:ext cx="1643074" cy="461665"/>
          </a:xfrm>
          <a:prstGeom prst="rect">
            <a:avLst/>
          </a:prstGeom>
          <a:noFill/>
        </p:spPr>
        <p:txBody>
          <a:bodyPr wrap="square" rtlCol="0">
            <a:spAutoFit/>
          </a:bodyPr>
          <a:lstStyle/>
          <a:p>
            <a:r>
              <a:rPr lang="es-ES_tradnl" sz="2400" dirty="0" smtClean="0">
                <a:solidFill>
                  <a:srgbClr val="0070C0"/>
                </a:solidFill>
              </a:rPr>
              <a:t>Software</a:t>
            </a:r>
            <a:endParaRPr lang="es-AR" sz="2400" dirty="0">
              <a:solidFill>
                <a:srgbClr val="0070C0"/>
              </a:solidFill>
            </a:endParaRPr>
          </a:p>
        </p:txBody>
      </p:sp>
      <p:sp>
        <p:nvSpPr>
          <p:cNvPr id="30" name="29 CuadroTexto"/>
          <p:cNvSpPr txBox="1"/>
          <p:nvPr/>
        </p:nvSpPr>
        <p:spPr>
          <a:xfrm>
            <a:off x="7000892" y="3071810"/>
            <a:ext cx="1714512" cy="461665"/>
          </a:xfrm>
          <a:prstGeom prst="rect">
            <a:avLst/>
          </a:prstGeom>
          <a:noFill/>
        </p:spPr>
        <p:txBody>
          <a:bodyPr wrap="square" rtlCol="0">
            <a:spAutoFit/>
          </a:bodyPr>
          <a:lstStyle/>
          <a:p>
            <a:r>
              <a:rPr lang="es-ES_tradnl" sz="2400" dirty="0" smtClean="0">
                <a:solidFill>
                  <a:srgbClr val="0070C0"/>
                </a:solidFill>
              </a:rPr>
              <a:t>Hardware</a:t>
            </a:r>
            <a:endParaRPr lang="es-AR" sz="2400" dirty="0">
              <a:solidFill>
                <a:srgbClr val="0070C0"/>
              </a:solidFill>
            </a:endParaRPr>
          </a:p>
        </p:txBody>
      </p:sp>
      <p:cxnSp>
        <p:nvCxnSpPr>
          <p:cNvPr id="32" name="31 Conector recto"/>
          <p:cNvCxnSpPr/>
          <p:nvPr/>
        </p:nvCxnSpPr>
        <p:spPr bwMode="auto">
          <a:xfrm rot="5400000">
            <a:off x="1285852" y="4572008"/>
            <a:ext cx="3000396" cy="1588"/>
          </a:xfrm>
          <a:prstGeom prst="line">
            <a:avLst/>
          </a:prstGeom>
          <a:solidFill>
            <a:schemeClr val="accent1"/>
          </a:solidFill>
          <a:ln w="9525" cap="flat" cmpd="sng" algn="ctr">
            <a:solidFill>
              <a:srgbClr val="00B05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32 Conector recto"/>
          <p:cNvCxnSpPr/>
          <p:nvPr/>
        </p:nvCxnSpPr>
        <p:spPr bwMode="auto">
          <a:xfrm rot="5400000">
            <a:off x="4287042" y="4571214"/>
            <a:ext cx="3000396" cy="1588"/>
          </a:xfrm>
          <a:prstGeom prst="line">
            <a:avLst/>
          </a:prstGeom>
          <a:solidFill>
            <a:schemeClr val="accent1"/>
          </a:solidFill>
          <a:ln w="9525" cap="flat" cmpd="sng" algn="ctr">
            <a:solidFill>
              <a:srgbClr val="00B05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33 CuadroTexto"/>
          <p:cNvSpPr txBox="1"/>
          <p:nvPr/>
        </p:nvSpPr>
        <p:spPr>
          <a:xfrm>
            <a:off x="1428728" y="5715016"/>
            <a:ext cx="714380" cy="338554"/>
          </a:xfrm>
          <a:prstGeom prst="rect">
            <a:avLst/>
          </a:prstGeom>
          <a:noFill/>
        </p:spPr>
        <p:txBody>
          <a:bodyPr wrap="square" rtlCol="0">
            <a:spAutoFit/>
          </a:bodyPr>
          <a:lstStyle/>
          <a:p>
            <a:pPr algn="ctr"/>
            <a:r>
              <a:rPr lang="es-ES_tradnl" sz="1600" dirty="0" smtClean="0">
                <a:solidFill>
                  <a:srgbClr val="00B050"/>
                </a:solidFill>
              </a:rPr>
              <a:t>CIAA</a:t>
            </a:r>
            <a:endParaRPr lang="es-AR" sz="1600" dirty="0">
              <a:solidFill>
                <a:srgbClr val="00B050"/>
              </a:solidFill>
            </a:endParaRPr>
          </a:p>
        </p:txBody>
      </p:sp>
      <p:sp>
        <p:nvSpPr>
          <p:cNvPr id="35" name="34 CuadroTexto"/>
          <p:cNvSpPr txBox="1"/>
          <p:nvPr/>
        </p:nvSpPr>
        <p:spPr>
          <a:xfrm>
            <a:off x="3857620" y="5715016"/>
            <a:ext cx="1000132" cy="338554"/>
          </a:xfrm>
          <a:prstGeom prst="rect">
            <a:avLst/>
          </a:prstGeom>
          <a:noFill/>
        </p:spPr>
        <p:txBody>
          <a:bodyPr wrap="square" rtlCol="0">
            <a:spAutoFit/>
          </a:bodyPr>
          <a:lstStyle/>
          <a:p>
            <a:pPr algn="ctr"/>
            <a:r>
              <a:rPr lang="es-ES_tradnl" sz="1600" dirty="0" smtClean="0">
                <a:solidFill>
                  <a:srgbClr val="00B050"/>
                </a:solidFill>
              </a:rPr>
              <a:t>Poncho</a:t>
            </a:r>
            <a:endParaRPr lang="es-AR" sz="1600" dirty="0">
              <a:solidFill>
                <a:srgbClr val="00B050"/>
              </a:solidFill>
            </a:endParaRPr>
          </a:p>
        </p:txBody>
      </p:sp>
      <p:sp>
        <p:nvSpPr>
          <p:cNvPr id="36" name="35 CuadroTexto"/>
          <p:cNvSpPr txBox="1"/>
          <p:nvPr/>
        </p:nvSpPr>
        <p:spPr>
          <a:xfrm>
            <a:off x="6429388" y="5715016"/>
            <a:ext cx="1000132" cy="338554"/>
          </a:xfrm>
          <a:prstGeom prst="rect">
            <a:avLst/>
          </a:prstGeom>
          <a:noFill/>
        </p:spPr>
        <p:txBody>
          <a:bodyPr wrap="square" rtlCol="0">
            <a:spAutoFit/>
          </a:bodyPr>
          <a:lstStyle/>
          <a:p>
            <a:pPr algn="ctr"/>
            <a:r>
              <a:rPr lang="es-ES_tradnl" sz="1600" dirty="0" smtClean="0">
                <a:solidFill>
                  <a:srgbClr val="00B050"/>
                </a:solidFill>
              </a:rPr>
              <a:t>Exterior</a:t>
            </a:r>
            <a:endParaRPr lang="es-AR" sz="1600" dirty="0">
              <a:solidFill>
                <a:srgbClr val="00B050"/>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214290"/>
            <a:ext cx="8229600" cy="1139825"/>
          </a:xfrm>
        </p:spPr>
        <p:txBody>
          <a:bodyPr/>
          <a:lstStyle/>
          <a:p>
            <a:r>
              <a:rPr lang="es-ES" sz="4000" dirty="0" smtClean="0"/>
              <a:t>Diagrama de Bloques </a:t>
            </a:r>
            <a:r>
              <a:rPr lang="es-ES" sz="4000" dirty="0" err="1" smtClean="0"/>
              <a:t>Poncho+Exterior</a:t>
            </a:r>
            <a:endParaRPr lang="es-ES" sz="4000" dirty="0"/>
          </a:p>
        </p:txBody>
      </p:sp>
      <p:sp>
        <p:nvSpPr>
          <p:cNvPr id="9" name="8 Rectángulo"/>
          <p:cNvSpPr/>
          <p:nvPr/>
        </p:nvSpPr>
        <p:spPr bwMode="auto">
          <a:xfrm>
            <a:off x="1857356" y="2643182"/>
            <a:ext cx="428628" cy="924946"/>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12" name="1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14" name="13 Marcador de número de diapositiva"/>
          <p:cNvSpPr>
            <a:spLocks noGrp="1"/>
          </p:cNvSpPr>
          <p:nvPr>
            <p:ph type="sldNum" sz="quarter" idx="12"/>
          </p:nvPr>
        </p:nvSpPr>
        <p:spPr/>
        <p:txBody>
          <a:bodyPr/>
          <a:lstStyle/>
          <a:p>
            <a:fld id="{383F844B-2660-4709-A85E-456241FED0B5}" type="slidenum">
              <a:rPr lang="en-US" smtClean="0"/>
              <a:pPr/>
              <a:t>11</a:t>
            </a:fld>
            <a:endParaRPr lang="en-US" dirty="0"/>
          </a:p>
        </p:txBody>
      </p:sp>
      <p:sp>
        <p:nvSpPr>
          <p:cNvPr id="17" name="16 Rectángulo"/>
          <p:cNvSpPr/>
          <p:nvPr/>
        </p:nvSpPr>
        <p:spPr bwMode="auto">
          <a:xfrm>
            <a:off x="3500430" y="4429132"/>
            <a:ext cx="1000132" cy="357190"/>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21" name="20 Flecha doblada hacia arriba"/>
          <p:cNvSpPr/>
          <p:nvPr/>
        </p:nvSpPr>
        <p:spPr bwMode="auto">
          <a:xfrm rot="5400000">
            <a:off x="1535884" y="2821780"/>
            <a:ext cx="1143009" cy="2643206"/>
          </a:xfrm>
          <a:prstGeom prst="bentUpArrow">
            <a:avLst>
              <a:gd name="adj1" fmla="val 6779"/>
              <a:gd name="adj2" fmla="val 6674"/>
              <a:gd name="adj3" fmla="val 1769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30" name="29 CuadroTexto"/>
          <p:cNvSpPr txBox="1"/>
          <p:nvPr/>
        </p:nvSpPr>
        <p:spPr>
          <a:xfrm>
            <a:off x="214282" y="3000372"/>
            <a:ext cx="928694" cy="584775"/>
          </a:xfrm>
          <a:prstGeom prst="rect">
            <a:avLst/>
          </a:prstGeom>
          <a:noFill/>
        </p:spPr>
        <p:txBody>
          <a:bodyPr wrap="square" rtlCol="0">
            <a:spAutoFit/>
          </a:bodyPr>
          <a:lstStyle/>
          <a:p>
            <a:pPr algn="ctr"/>
            <a:r>
              <a:rPr lang="es-ES_tradnl" sz="1600" dirty="0" smtClean="0">
                <a:solidFill>
                  <a:srgbClr val="0070C0"/>
                </a:solidFill>
              </a:rPr>
              <a:t>Puertos </a:t>
            </a:r>
          </a:p>
          <a:p>
            <a:pPr algn="ctr"/>
            <a:r>
              <a:rPr lang="es-ES_tradnl" sz="1600" dirty="0" smtClean="0">
                <a:solidFill>
                  <a:srgbClr val="0070C0"/>
                </a:solidFill>
              </a:rPr>
              <a:t>CIAA</a:t>
            </a:r>
            <a:endParaRPr lang="es-AR" sz="1600" dirty="0">
              <a:solidFill>
                <a:srgbClr val="0070C0"/>
              </a:solidFill>
            </a:endParaRPr>
          </a:p>
        </p:txBody>
      </p:sp>
      <p:sp>
        <p:nvSpPr>
          <p:cNvPr id="24" name="23 Rectángulo"/>
          <p:cNvSpPr/>
          <p:nvPr/>
        </p:nvSpPr>
        <p:spPr bwMode="auto">
          <a:xfrm>
            <a:off x="5357818" y="4429132"/>
            <a:ext cx="1000132" cy="357190"/>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25" name="24 Rectángulo"/>
          <p:cNvSpPr/>
          <p:nvPr/>
        </p:nvSpPr>
        <p:spPr bwMode="auto">
          <a:xfrm>
            <a:off x="7358082" y="4429132"/>
            <a:ext cx="1000132" cy="357190"/>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1" name="30 Rectángulo"/>
          <p:cNvSpPr/>
          <p:nvPr/>
        </p:nvSpPr>
        <p:spPr bwMode="auto">
          <a:xfrm>
            <a:off x="3428992" y="2571744"/>
            <a:ext cx="1143008" cy="100013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7" name="36 Rectángulo"/>
          <p:cNvSpPr/>
          <p:nvPr/>
        </p:nvSpPr>
        <p:spPr bwMode="auto">
          <a:xfrm>
            <a:off x="5357818" y="2571744"/>
            <a:ext cx="1143008" cy="100013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8" name="37 Rectángulo"/>
          <p:cNvSpPr/>
          <p:nvPr/>
        </p:nvSpPr>
        <p:spPr bwMode="auto">
          <a:xfrm>
            <a:off x="7215206" y="2571744"/>
            <a:ext cx="1143008" cy="1000132"/>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39" name="38 Flecha derecha"/>
          <p:cNvSpPr/>
          <p:nvPr/>
        </p:nvSpPr>
        <p:spPr bwMode="auto">
          <a:xfrm>
            <a:off x="4572000" y="4572008"/>
            <a:ext cx="642942" cy="14287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0" name="39 Flecha derecha"/>
          <p:cNvSpPr/>
          <p:nvPr/>
        </p:nvSpPr>
        <p:spPr bwMode="auto">
          <a:xfrm>
            <a:off x="6500826" y="4572008"/>
            <a:ext cx="642942" cy="14287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1" name="40 Flecha derecha"/>
          <p:cNvSpPr/>
          <p:nvPr/>
        </p:nvSpPr>
        <p:spPr bwMode="auto">
          <a:xfrm rot="16200000">
            <a:off x="3643306" y="3643314"/>
            <a:ext cx="642942" cy="78581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2" name="41 Flecha derecha"/>
          <p:cNvSpPr/>
          <p:nvPr/>
        </p:nvSpPr>
        <p:spPr bwMode="auto">
          <a:xfrm rot="16200000">
            <a:off x="5500694" y="3643314"/>
            <a:ext cx="642942" cy="78581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3" name="42 Flecha derecha"/>
          <p:cNvSpPr/>
          <p:nvPr/>
        </p:nvSpPr>
        <p:spPr bwMode="auto">
          <a:xfrm rot="16200000">
            <a:off x="7500958" y="3571876"/>
            <a:ext cx="642942" cy="92869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6" name="45 Flecha derecha"/>
          <p:cNvSpPr/>
          <p:nvPr/>
        </p:nvSpPr>
        <p:spPr bwMode="auto">
          <a:xfrm>
            <a:off x="1000100" y="3429000"/>
            <a:ext cx="642942" cy="14287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49" name="48 Flecha derecha"/>
          <p:cNvSpPr/>
          <p:nvPr/>
        </p:nvSpPr>
        <p:spPr bwMode="auto">
          <a:xfrm rot="5400000">
            <a:off x="5715008" y="2000240"/>
            <a:ext cx="357190" cy="64294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0" name="49 Flecha derecha"/>
          <p:cNvSpPr/>
          <p:nvPr/>
        </p:nvSpPr>
        <p:spPr bwMode="auto">
          <a:xfrm rot="5400000">
            <a:off x="7643834" y="2000240"/>
            <a:ext cx="357190" cy="64294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5" name="54 Rectángulo"/>
          <p:cNvSpPr/>
          <p:nvPr/>
        </p:nvSpPr>
        <p:spPr bwMode="auto">
          <a:xfrm rot="16200000">
            <a:off x="1821637" y="2178835"/>
            <a:ext cx="500066" cy="14287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7" name="56 Rectángulo"/>
          <p:cNvSpPr/>
          <p:nvPr/>
        </p:nvSpPr>
        <p:spPr bwMode="auto">
          <a:xfrm>
            <a:off x="2143108" y="2000240"/>
            <a:ext cx="5857916" cy="14287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8" name="57 Flecha derecha"/>
          <p:cNvSpPr/>
          <p:nvPr/>
        </p:nvSpPr>
        <p:spPr bwMode="auto">
          <a:xfrm rot="5400000">
            <a:off x="3857620" y="2000240"/>
            <a:ext cx="357190" cy="64294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latin typeface="Arial" pitchFamily="34" charset="0"/>
            </a:endParaRPr>
          </a:p>
        </p:txBody>
      </p:sp>
      <p:sp>
        <p:nvSpPr>
          <p:cNvPr id="59" name="58 CuadroTexto"/>
          <p:cNvSpPr txBox="1"/>
          <p:nvPr/>
        </p:nvSpPr>
        <p:spPr>
          <a:xfrm>
            <a:off x="1357290" y="5429264"/>
            <a:ext cx="4000528" cy="646331"/>
          </a:xfrm>
          <a:prstGeom prst="rect">
            <a:avLst/>
          </a:prstGeom>
          <a:noFill/>
        </p:spPr>
        <p:txBody>
          <a:bodyPr wrap="square" rtlCol="0">
            <a:spAutoFit/>
          </a:bodyPr>
          <a:lstStyle/>
          <a:p>
            <a:r>
              <a:rPr lang="es-ES_tradnl" dirty="0" smtClean="0"/>
              <a:t>Matriz de </a:t>
            </a:r>
            <a:r>
              <a:rPr lang="es-ES_tradnl" dirty="0" err="1" smtClean="0"/>
              <a:t>LEDs</a:t>
            </a:r>
            <a:r>
              <a:rPr lang="es-ES_tradnl" dirty="0" smtClean="0"/>
              <a:t> 8x8</a:t>
            </a:r>
          </a:p>
          <a:p>
            <a:r>
              <a:rPr lang="es-ES_tradnl" dirty="0" smtClean="0"/>
              <a:t>Registro de desplazamiento de 8 bits</a:t>
            </a:r>
            <a:endParaRPr lang="es-AR" dirty="0"/>
          </a:p>
        </p:txBody>
      </p:sp>
      <p:sp>
        <p:nvSpPr>
          <p:cNvPr id="60" name="59 Rectángulo"/>
          <p:cNvSpPr/>
          <p:nvPr/>
        </p:nvSpPr>
        <p:spPr bwMode="auto">
          <a:xfrm>
            <a:off x="1071538" y="5500702"/>
            <a:ext cx="285752" cy="214314"/>
          </a:xfrm>
          <a:prstGeom prst="rect">
            <a:avLst/>
          </a:prstGeom>
          <a:solidFill>
            <a:srgbClr val="0070C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
        <p:nvSpPr>
          <p:cNvPr id="61" name="60 Rectángulo"/>
          <p:cNvSpPr/>
          <p:nvPr/>
        </p:nvSpPr>
        <p:spPr bwMode="auto">
          <a:xfrm>
            <a:off x="1071538" y="5786454"/>
            <a:ext cx="285752" cy="214314"/>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s-ES_tradnl" b="1" dirty="0" smtClean="0">
              <a:solidFill>
                <a:schemeClr val="bg1"/>
              </a:solidFil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s-ES" sz="3200" dirty="0" smtClean="0"/>
              <a:t>Explicación funcional del Hardware y Software</a:t>
            </a:r>
            <a:endParaRPr lang="es-ES" sz="3200"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383F844B-2660-4709-A85E-456241FED0B5}" type="slidenum">
              <a:rPr lang="en-US" smtClean="0"/>
              <a:pPr/>
              <a:t>12</a:t>
            </a:fld>
            <a:endParaRPr lang="en-US"/>
          </a:p>
        </p:txBody>
      </p:sp>
      <p:sp>
        <p:nvSpPr>
          <p:cNvPr id="5" name="4 Rectángulo"/>
          <p:cNvSpPr/>
          <p:nvPr/>
        </p:nvSpPr>
        <p:spPr>
          <a:xfrm>
            <a:off x="571472" y="1484784"/>
            <a:ext cx="8215370" cy="4973669"/>
          </a:xfrm>
          <a:prstGeom prst="rect">
            <a:avLst/>
          </a:prstGeom>
        </p:spPr>
        <p:txBody>
          <a:bodyPr wrap="square">
            <a:spAutoFit/>
          </a:bodyPr>
          <a:lstStyle/>
          <a:p>
            <a:pPr marL="342900" lvl="0" indent="-342900" eaLnBrk="1" hangingPunct="1">
              <a:spcBef>
                <a:spcPct val="20000"/>
              </a:spcBef>
              <a:buClr>
                <a:srgbClr val="FFCC00"/>
              </a:buClr>
              <a:buSzPct val="75000"/>
              <a:buFont typeface="Wingdings" pitchFamily="2" charset="2"/>
              <a:buChar char="p"/>
            </a:pPr>
            <a:r>
              <a:rPr lang="es-AR" sz="2500" kern="0" dirty="0" smtClean="0">
                <a:solidFill>
                  <a:srgbClr val="000000"/>
                </a:solidFill>
                <a:latin typeface="Arial"/>
              </a:rPr>
              <a:t>Debemos desarrollar un módulo de software independiente para asociar cada uno de los caracteres con la combinación de </a:t>
            </a:r>
            <a:r>
              <a:rPr lang="es-AR" sz="2500" kern="0" dirty="0" err="1" smtClean="0">
                <a:solidFill>
                  <a:srgbClr val="000000"/>
                </a:solidFill>
                <a:latin typeface="Arial"/>
              </a:rPr>
              <a:t>LEDs</a:t>
            </a:r>
            <a:r>
              <a:rPr lang="es-AR" sz="2500" kern="0" dirty="0" smtClean="0">
                <a:solidFill>
                  <a:srgbClr val="000000"/>
                </a:solidFill>
                <a:latin typeface="Arial"/>
              </a:rPr>
              <a:t> adecuada que debe encenderse para mostrarlo en el cartel. Dicho módulo también debe poseer la lógica necesaria para desplazar los caracteres a través del cartel en forma horizontal (de derecha a izquierda).</a:t>
            </a:r>
          </a:p>
          <a:p>
            <a:pPr marL="342900" lvl="0" indent="-342900" eaLnBrk="1" hangingPunct="1">
              <a:spcBef>
                <a:spcPct val="20000"/>
              </a:spcBef>
              <a:buClr>
                <a:srgbClr val="FFCC00"/>
              </a:buClr>
              <a:buSzPct val="75000"/>
              <a:buFont typeface="Wingdings" pitchFamily="2" charset="2"/>
              <a:buChar char="p"/>
            </a:pPr>
            <a:r>
              <a:rPr lang="es-AR" sz="2500" kern="0" dirty="0" smtClean="0">
                <a:solidFill>
                  <a:srgbClr val="000000"/>
                </a:solidFill>
                <a:latin typeface="Arial"/>
              </a:rPr>
              <a:t>Asimismo, implementaremos un controlador (software) para escribir datos en los puertos de E/S que utilizaremos para manejar los registros de desplazamiento que habilitarán el encendido de los distintos </a:t>
            </a:r>
            <a:r>
              <a:rPr lang="es-AR" sz="2500" kern="0" dirty="0" err="1" smtClean="0">
                <a:solidFill>
                  <a:srgbClr val="000000"/>
                </a:solidFill>
                <a:latin typeface="Arial"/>
              </a:rPr>
              <a:t>LEDs</a:t>
            </a:r>
            <a:r>
              <a:rPr lang="es-AR" sz="2500" kern="0" dirty="0" smtClean="0">
                <a:solidFill>
                  <a:srgbClr val="000000"/>
                </a:solidFill>
                <a:latin typeface="Arial"/>
              </a:rPr>
              <a:t> de la matriz.</a:t>
            </a:r>
          </a:p>
        </p:txBody>
      </p:sp>
    </p:spTree>
    <p:extLst>
      <p:ext uri="{BB962C8B-B14F-4D97-AF65-F5344CB8AC3E}">
        <p14:creationId xmlns:p14="http://schemas.microsoft.com/office/powerpoint/2010/main" val="140143538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Cronograma de Trabajo:</a:t>
            </a:r>
            <a:endParaRPr lang="es-AR" dirty="0"/>
          </a:p>
        </p:txBody>
      </p:sp>
      <p:sp>
        <p:nvSpPr>
          <p:cNvPr id="5" name="4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6" name="5 Marcador de número de diapositiva"/>
          <p:cNvSpPr>
            <a:spLocks noGrp="1"/>
          </p:cNvSpPr>
          <p:nvPr>
            <p:ph type="sldNum" sz="quarter" idx="12"/>
          </p:nvPr>
        </p:nvSpPr>
        <p:spPr/>
        <p:txBody>
          <a:bodyPr/>
          <a:lstStyle/>
          <a:p>
            <a:fld id="{383F844B-2660-4709-A85E-456241FED0B5}" type="slidenum">
              <a:rPr lang="en-US" smtClean="0"/>
              <a:pPr/>
              <a:t>13</a:t>
            </a:fld>
            <a:endParaRPr lang="en-US"/>
          </a:p>
        </p:txBody>
      </p:sp>
      <p:graphicFrame>
        <p:nvGraphicFramePr>
          <p:cNvPr id="7" name="6 Tabla"/>
          <p:cNvGraphicFramePr>
            <a:graphicFrameLocks noGrp="1"/>
          </p:cNvGraphicFramePr>
          <p:nvPr>
            <p:extLst>
              <p:ext uri="{D42A27DB-BD31-4B8C-83A1-F6EECF244321}">
                <p14:modId xmlns:p14="http://schemas.microsoft.com/office/powerpoint/2010/main" val="3432993908"/>
              </p:ext>
            </p:extLst>
          </p:nvPr>
        </p:nvGraphicFramePr>
        <p:xfrm>
          <a:off x="1619672" y="1643050"/>
          <a:ext cx="6524228" cy="4465320"/>
        </p:xfrm>
        <a:graphic>
          <a:graphicData uri="http://schemas.openxmlformats.org/drawingml/2006/table">
            <a:tbl>
              <a:tblPr firstRow="1" bandRow="1">
                <a:tableStyleId>{5C22544A-7EE6-4342-B048-85BDC9FD1C3A}</a:tableStyleId>
              </a:tblPr>
              <a:tblGrid>
                <a:gridCol w="1373938"/>
                <a:gridCol w="3397512"/>
                <a:gridCol w="876389"/>
                <a:gridCol w="876389"/>
              </a:tblGrid>
              <a:tr h="370840">
                <a:tc>
                  <a:txBody>
                    <a:bodyPr/>
                    <a:lstStyle/>
                    <a:p>
                      <a:endParaRPr lang="es-AR" dirty="0"/>
                    </a:p>
                  </a:txBody>
                  <a:tcPr/>
                </a:tc>
                <a:tc>
                  <a:txBody>
                    <a:bodyPr/>
                    <a:lstStyle/>
                    <a:p>
                      <a:r>
                        <a:rPr lang="es-ES_tradnl" sz="1400" dirty="0" smtClean="0"/>
                        <a:t>Descripción</a:t>
                      </a:r>
                      <a:endParaRPr lang="es-AR" sz="1400" dirty="0"/>
                    </a:p>
                  </a:txBody>
                  <a:tcPr anchor="ctr"/>
                </a:tc>
                <a:tc>
                  <a:txBody>
                    <a:bodyPr/>
                    <a:lstStyle/>
                    <a:p>
                      <a:pPr algn="ctr"/>
                      <a:r>
                        <a:rPr lang="es-ES_tradnl" sz="1400" dirty="0" smtClean="0"/>
                        <a:t>Fecha</a:t>
                      </a:r>
                      <a:r>
                        <a:rPr lang="es-ES_tradnl" sz="1400" baseline="0" dirty="0" smtClean="0"/>
                        <a:t> inicio</a:t>
                      </a:r>
                      <a:r>
                        <a:rPr lang="es-ES_tradnl" sz="1400" dirty="0" smtClean="0"/>
                        <a:t> </a:t>
                      </a:r>
                      <a:endParaRPr lang="es-AR" sz="1400" dirty="0"/>
                    </a:p>
                  </a:txBody>
                  <a:tcPr/>
                </a:tc>
                <a:tc>
                  <a:txBody>
                    <a:bodyPr/>
                    <a:lstStyle/>
                    <a:p>
                      <a:pPr algn="ctr"/>
                      <a:r>
                        <a:rPr lang="es-ES_tradnl" sz="1400" dirty="0" smtClean="0"/>
                        <a:t>Fecha fin </a:t>
                      </a:r>
                      <a:endParaRPr lang="es-AR" sz="1400" dirty="0"/>
                    </a:p>
                  </a:txBody>
                  <a:tcPr/>
                </a:tc>
              </a:tr>
              <a:tr h="370840">
                <a:tc>
                  <a:txBody>
                    <a:bodyPr/>
                    <a:lstStyle/>
                    <a:p>
                      <a:r>
                        <a:rPr lang="es-ES_tradnl" sz="1800" dirty="0" smtClean="0"/>
                        <a:t>Tarea 1</a:t>
                      </a:r>
                      <a:endParaRPr lang="es-AR" sz="1800" dirty="0"/>
                    </a:p>
                  </a:txBody>
                  <a:tcPr/>
                </a:tc>
                <a:tc>
                  <a:txBody>
                    <a:bodyPr/>
                    <a:lstStyle/>
                    <a:p>
                      <a:r>
                        <a:rPr lang="es-ES_tradnl" dirty="0" smtClean="0"/>
                        <a:t>Presentación del proyecto</a:t>
                      </a:r>
                      <a:endParaRPr lang="es-AR" dirty="0"/>
                    </a:p>
                  </a:txBody>
                  <a:tcPr/>
                </a:tc>
                <a:tc>
                  <a:txBody>
                    <a:bodyPr/>
                    <a:lstStyle/>
                    <a:p>
                      <a:pPr algn="ctr"/>
                      <a:r>
                        <a:rPr lang="es-ES_tradnl" sz="1800" baseline="0" dirty="0" smtClean="0"/>
                        <a:t>28/9</a:t>
                      </a:r>
                      <a:endParaRPr lang="es-AR" sz="1800" dirty="0"/>
                    </a:p>
                  </a:txBody>
                  <a:tcPr anchor="ctr"/>
                </a:tc>
                <a:tc>
                  <a:txBody>
                    <a:bodyPr/>
                    <a:lstStyle/>
                    <a:p>
                      <a:pPr algn="ctr"/>
                      <a:r>
                        <a:rPr lang="es-ES_tradnl" sz="1800" dirty="0" smtClean="0"/>
                        <a:t>5/10</a:t>
                      </a:r>
                      <a:endParaRPr lang="es-AR" sz="1800" dirty="0"/>
                    </a:p>
                  </a:txBody>
                  <a:tcPr anchor="ctr"/>
                </a:tc>
              </a:tr>
              <a:tr h="370840">
                <a:tc>
                  <a:txBody>
                    <a:bodyPr/>
                    <a:lstStyle/>
                    <a:p>
                      <a:r>
                        <a:rPr lang="es-ES_tradnl" sz="1800" dirty="0" smtClean="0"/>
                        <a:t>Tarea 2</a:t>
                      </a:r>
                      <a:endParaRPr lang="es-AR" sz="1800" dirty="0"/>
                    </a:p>
                  </a:txBody>
                  <a:tcPr/>
                </a:tc>
                <a:tc>
                  <a:txBody>
                    <a:bodyPr/>
                    <a:lstStyle/>
                    <a:p>
                      <a:r>
                        <a:rPr lang="es-ES_tradnl" dirty="0" smtClean="0"/>
                        <a:t>Diseño del esquema de interconexión entre los componentes de hardware</a:t>
                      </a:r>
                      <a:endParaRPr lang="es-AR" dirty="0"/>
                    </a:p>
                  </a:txBody>
                  <a:tcPr/>
                </a:tc>
                <a:tc>
                  <a:txBody>
                    <a:bodyPr/>
                    <a:lstStyle/>
                    <a:p>
                      <a:pPr algn="ctr"/>
                      <a:r>
                        <a:rPr lang="es-ES_tradnl" sz="1800" dirty="0" smtClean="0"/>
                        <a:t>5/10</a:t>
                      </a:r>
                      <a:endParaRPr lang="es-AR" sz="1800" dirty="0"/>
                    </a:p>
                  </a:txBody>
                  <a:tcPr anchor="ctr"/>
                </a:tc>
                <a:tc>
                  <a:txBody>
                    <a:bodyPr/>
                    <a:lstStyle/>
                    <a:p>
                      <a:pPr algn="ctr"/>
                      <a:r>
                        <a:rPr lang="es-ES_tradnl" sz="1800" dirty="0" smtClean="0"/>
                        <a:t>12/10</a:t>
                      </a:r>
                      <a:endParaRPr lang="es-AR" sz="1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dirty="0" smtClean="0"/>
                        <a:t>Tarea 3</a:t>
                      </a:r>
                      <a:endParaRPr lang="es-AR" sz="1800" dirty="0" smtClean="0"/>
                    </a:p>
                  </a:txBody>
                  <a:tcPr/>
                </a:tc>
                <a:tc>
                  <a:txBody>
                    <a:bodyPr/>
                    <a:lstStyle/>
                    <a:p>
                      <a:r>
                        <a:rPr lang="es-ES_tradnl" dirty="0" smtClean="0"/>
                        <a:t>Adquisición</a:t>
                      </a:r>
                      <a:r>
                        <a:rPr lang="es-ES_tradnl" baseline="0" dirty="0" smtClean="0"/>
                        <a:t> y prueba de los componentes</a:t>
                      </a:r>
                      <a:endParaRPr lang="es-AR" dirty="0"/>
                    </a:p>
                  </a:txBody>
                  <a:tcPr/>
                </a:tc>
                <a:tc>
                  <a:txBody>
                    <a:bodyPr/>
                    <a:lstStyle/>
                    <a:p>
                      <a:pPr algn="ctr"/>
                      <a:r>
                        <a:rPr lang="es-ES_tradnl" sz="1800" dirty="0" smtClean="0"/>
                        <a:t>12/10</a:t>
                      </a:r>
                      <a:endParaRPr lang="es-AR" sz="1800" dirty="0"/>
                    </a:p>
                  </a:txBody>
                  <a:tcPr anchor="ctr"/>
                </a:tc>
                <a:tc>
                  <a:txBody>
                    <a:bodyPr/>
                    <a:lstStyle/>
                    <a:p>
                      <a:pPr algn="ctr"/>
                      <a:r>
                        <a:rPr lang="es-ES_tradnl" sz="1800" dirty="0" smtClean="0"/>
                        <a:t>19/10</a:t>
                      </a:r>
                      <a:endParaRPr lang="es-AR" sz="1800"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dirty="0" smtClean="0"/>
                        <a:t>Tarea 4</a:t>
                      </a:r>
                      <a:endParaRPr lang="es-AR" sz="1800" dirty="0" smtClean="0"/>
                    </a:p>
                  </a:txBody>
                  <a:tcPr/>
                </a:tc>
                <a:tc>
                  <a:txBody>
                    <a:bodyPr/>
                    <a:lstStyle/>
                    <a:p>
                      <a:r>
                        <a:rPr lang="es-ES_tradnl" dirty="0" smtClean="0"/>
                        <a:t>Armado del poncho y</a:t>
                      </a:r>
                      <a:r>
                        <a:rPr lang="es-ES_tradnl" baseline="0" dirty="0" smtClean="0"/>
                        <a:t> conexión con la matriz de </a:t>
                      </a:r>
                      <a:r>
                        <a:rPr lang="es-ES_tradnl" baseline="0" dirty="0" err="1" smtClean="0"/>
                        <a:t>LEDs</a:t>
                      </a:r>
                      <a:endParaRPr lang="es-AR" dirty="0"/>
                    </a:p>
                  </a:txBody>
                  <a:tcPr/>
                </a:tc>
                <a:tc>
                  <a:txBody>
                    <a:bodyPr/>
                    <a:lstStyle/>
                    <a:p>
                      <a:pPr algn="ctr"/>
                      <a:r>
                        <a:rPr lang="es-ES_tradnl" sz="1800" dirty="0" smtClean="0"/>
                        <a:t>19/10</a:t>
                      </a:r>
                      <a:endParaRPr lang="es-AR" sz="1800" dirty="0"/>
                    </a:p>
                  </a:txBody>
                  <a:tcPr anchor="ctr"/>
                </a:tc>
                <a:tc>
                  <a:txBody>
                    <a:bodyPr/>
                    <a:lstStyle/>
                    <a:p>
                      <a:pPr algn="ctr"/>
                      <a:r>
                        <a:rPr lang="es-ES_tradnl" sz="1800" dirty="0" smtClean="0"/>
                        <a:t>2/11</a:t>
                      </a:r>
                      <a:endParaRPr lang="es-AR" sz="1800" dirty="0"/>
                    </a:p>
                  </a:txBody>
                  <a:tcPr anchor="ctr"/>
                </a:tc>
              </a:tr>
              <a:tr h="370840">
                <a:tc>
                  <a:txBody>
                    <a:bodyPr/>
                    <a:lstStyle/>
                    <a:p>
                      <a:r>
                        <a:rPr lang="es-ES_tradnl" sz="1800" dirty="0" smtClean="0"/>
                        <a:t>Tarea</a:t>
                      </a:r>
                      <a:r>
                        <a:rPr lang="es-ES_tradnl" sz="1800" baseline="0" dirty="0" smtClean="0"/>
                        <a:t> 5</a:t>
                      </a:r>
                      <a:endParaRPr lang="es-AR" sz="1800" dirty="0"/>
                    </a:p>
                  </a:txBody>
                  <a:tcPr/>
                </a:tc>
                <a:tc>
                  <a:txBody>
                    <a:bodyPr/>
                    <a:lstStyle/>
                    <a:p>
                      <a:r>
                        <a:rPr lang="es-ES_tradnl" dirty="0" smtClean="0"/>
                        <a:t>Diseño</a:t>
                      </a:r>
                      <a:r>
                        <a:rPr lang="es-ES_tradnl" baseline="0" dirty="0" smtClean="0"/>
                        <a:t> del software</a:t>
                      </a:r>
                      <a:endParaRPr lang="es-AR" dirty="0"/>
                    </a:p>
                  </a:txBody>
                  <a:tcPr/>
                </a:tc>
                <a:tc>
                  <a:txBody>
                    <a:bodyPr/>
                    <a:lstStyle/>
                    <a:p>
                      <a:pPr algn="ctr"/>
                      <a:r>
                        <a:rPr lang="es-ES_tradnl" sz="1800" dirty="0" smtClean="0"/>
                        <a:t>2/11</a:t>
                      </a:r>
                      <a:endParaRPr lang="es-AR" sz="1800" dirty="0"/>
                    </a:p>
                  </a:txBody>
                  <a:tcPr anchor="ctr"/>
                </a:tc>
                <a:tc>
                  <a:txBody>
                    <a:bodyPr/>
                    <a:lstStyle/>
                    <a:p>
                      <a:pPr algn="ctr"/>
                      <a:r>
                        <a:rPr lang="es-ES_tradnl" sz="1800" dirty="0" smtClean="0"/>
                        <a:t>9/11</a:t>
                      </a:r>
                      <a:endParaRPr lang="es-AR" sz="1800" dirty="0"/>
                    </a:p>
                  </a:txBody>
                  <a:tcPr anchor="ctr"/>
                </a:tc>
              </a:tr>
              <a:tr h="370840">
                <a:tc>
                  <a:txBody>
                    <a:bodyPr/>
                    <a:lstStyle/>
                    <a:p>
                      <a:r>
                        <a:rPr lang="es-ES_tradnl" sz="1800" dirty="0" smtClean="0"/>
                        <a:t>Tarea</a:t>
                      </a:r>
                      <a:r>
                        <a:rPr lang="es-ES_tradnl" sz="1800" baseline="0" dirty="0" smtClean="0"/>
                        <a:t> 6</a:t>
                      </a:r>
                      <a:endParaRPr lang="es-AR" sz="1800" dirty="0"/>
                    </a:p>
                  </a:txBody>
                  <a:tcPr/>
                </a:tc>
                <a:tc>
                  <a:txBody>
                    <a:bodyPr/>
                    <a:lstStyle/>
                    <a:p>
                      <a:r>
                        <a:rPr lang="es-ES_tradnl" dirty="0" smtClean="0"/>
                        <a:t>Implementación</a:t>
                      </a:r>
                      <a:r>
                        <a:rPr lang="es-ES_tradnl" baseline="0" dirty="0" smtClean="0"/>
                        <a:t> del software</a:t>
                      </a:r>
                      <a:endParaRPr lang="es-AR" dirty="0"/>
                    </a:p>
                  </a:txBody>
                  <a:tcPr/>
                </a:tc>
                <a:tc>
                  <a:txBody>
                    <a:bodyPr/>
                    <a:lstStyle/>
                    <a:p>
                      <a:pPr algn="ctr"/>
                      <a:r>
                        <a:rPr lang="es-ES_tradnl" sz="1800" dirty="0" smtClean="0"/>
                        <a:t>9/11</a:t>
                      </a:r>
                      <a:endParaRPr lang="es-AR" sz="1800" dirty="0"/>
                    </a:p>
                  </a:txBody>
                  <a:tcPr anchor="ctr"/>
                </a:tc>
                <a:tc>
                  <a:txBody>
                    <a:bodyPr/>
                    <a:lstStyle/>
                    <a:p>
                      <a:pPr algn="ctr"/>
                      <a:r>
                        <a:rPr lang="es-ES_tradnl" sz="1800" dirty="0" smtClean="0"/>
                        <a:t>23/11</a:t>
                      </a:r>
                      <a:endParaRPr lang="es-AR" sz="1800" dirty="0"/>
                    </a:p>
                  </a:txBody>
                  <a:tcPr anchor="ctr"/>
                </a:tc>
              </a:tr>
              <a:tr h="370840">
                <a:tc>
                  <a:txBody>
                    <a:bodyPr/>
                    <a:lstStyle/>
                    <a:p>
                      <a:r>
                        <a:rPr lang="es-ES_tradnl" sz="1800" dirty="0" smtClean="0"/>
                        <a:t>Tarea 7</a:t>
                      </a:r>
                      <a:endParaRPr lang="es-AR" sz="1800" dirty="0"/>
                    </a:p>
                  </a:txBody>
                  <a:tcPr/>
                </a:tc>
                <a:tc>
                  <a:txBody>
                    <a:bodyPr/>
                    <a:lstStyle/>
                    <a:p>
                      <a:r>
                        <a:rPr lang="es-ES_tradnl" dirty="0" smtClean="0"/>
                        <a:t>Integración y prueba entre hardware y software</a:t>
                      </a:r>
                      <a:endParaRPr lang="es-AR" dirty="0"/>
                    </a:p>
                  </a:txBody>
                  <a:tcPr/>
                </a:tc>
                <a:tc>
                  <a:txBody>
                    <a:bodyPr/>
                    <a:lstStyle/>
                    <a:p>
                      <a:pPr algn="ctr"/>
                      <a:r>
                        <a:rPr lang="es-ES_tradnl" sz="1800" dirty="0" smtClean="0"/>
                        <a:t>23/11</a:t>
                      </a:r>
                      <a:endParaRPr lang="es-AR" sz="1800" dirty="0"/>
                    </a:p>
                  </a:txBody>
                  <a:tcPr anchor="ctr"/>
                </a:tc>
                <a:tc>
                  <a:txBody>
                    <a:bodyPr/>
                    <a:lstStyle/>
                    <a:p>
                      <a:pPr algn="ctr"/>
                      <a:r>
                        <a:rPr lang="es-ES_tradnl" sz="1800" dirty="0" smtClean="0"/>
                        <a:t>7/12</a:t>
                      </a:r>
                      <a:endParaRPr lang="es-AR" sz="1800" dirty="0"/>
                    </a:p>
                  </a:txBody>
                  <a:tcPr anchor="ctr"/>
                </a:tc>
              </a:tr>
            </a:tbl>
          </a:graphicData>
        </a:graphic>
      </p:graphicFrame>
    </p:spTree>
    <p:extLst>
      <p:ext uri="{BB962C8B-B14F-4D97-AF65-F5344CB8AC3E}">
        <p14:creationId xmlns:p14="http://schemas.microsoft.com/office/powerpoint/2010/main" val="314129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Presentación:</a:t>
            </a:r>
            <a:endParaRPr lang="es-AR" dirty="0"/>
          </a:p>
        </p:txBody>
      </p:sp>
      <p:sp>
        <p:nvSpPr>
          <p:cNvPr id="3" name="2 Marcador de contenido"/>
          <p:cNvSpPr>
            <a:spLocks noGrp="1"/>
          </p:cNvSpPr>
          <p:nvPr>
            <p:ph idx="1"/>
          </p:nvPr>
        </p:nvSpPr>
        <p:spPr/>
        <p:txBody>
          <a:bodyPr/>
          <a:lstStyle/>
          <a:p>
            <a:r>
              <a:rPr lang="es-ES_tradnl" dirty="0" smtClean="0"/>
              <a:t>1.- Propuesta.</a:t>
            </a:r>
          </a:p>
          <a:p>
            <a:r>
              <a:rPr lang="es-ES_tradnl" dirty="0" smtClean="0"/>
              <a:t>2.- Descripción del proyecto</a:t>
            </a:r>
          </a:p>
          <a:p>
            <a:r>
              <a:rPr lang="es-ES_tradnl" dirty="0" smtClean="0"/>
              <a:t>3.- Dispositivos a utilizar</a:t>
            </a:r>
          </a:p>
          <a:p>
            <a:r>
              <a:rPr lang="es-ES_tradnl" dirty="0" smtClean="0"/>
              <a:t>4.- Diagrama en Bloques del Sistema</a:t>
            </a:r>
          </a:p>
          <a:p>
            <a:r>
              <a:rPr lang="es-ES_tradnl" dirty="0" smtClean="0"/>
              <a:t>5.- </a:t>
            </a:r>
            <a:r>
              <a:rPr lang="es-ES" dirty="0" smtClean="0"/>
              <a:t>Explicación funcional</a:t>
            </a:r>
          </a:p>
          <a:p>
            <a:r>
              <a:rPr lang="es-ES" dirty="0"/>
              <a:t>6</a:t>
            </a:r>
            <a:r>
              <a:rPr lang="es-ES" dirty="0" smtClean="0"/>
              <a:t>.- Cronograma</a:t>
            </a:r>
            <a:endParaRPr lang="es-AR" dirty="0"/>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2</a:t>
            </a:fld>
            <a:endParaRPr lang="en-US"/>
          </a:p>
        </p:txBody>
      </p:sp>
    </p:spTree>
    <p:extLst>
      <p:ext uri="{BB962C8B-B14F-4D97-AF65-F5344CB8AC3E}">
        <p14:creationId xmlns:p14="http://schemas.microsoft.com/office/powerpoint/2010/main" val="264943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Propuesta</a:t>
            </a:r>
            <a:endParaRPr lang="es-AR" dirty="0"/>
          </a:p>
        </p:txBody>
      </p:sp>
      <p:sp>
        <p:nvSpPr>
          <p:cNvPr id="3" name="2 Marcador de contenido"/>
          <p:cNvSpPr>
            <a:spLocks noGrp="1"/>
          </p:cNvSpPr>
          <p:nvPr>
            <p:ph idx="1"/>
          </p:nvPr>
        </p:nvSpPr>
        <p:spPr/>
        <p:txBody>
          <a:bodyPr/>
          <a:lstStyle/>
          <a:p>
            <a:r>
              <a:rPr lang="es-AR" dirty="0" smtClean="0"/>
              <a:t>Desarrollar un controlador para un cartel LED con capacidad de manejar una matriz de 8x24 puntos, teniendo en cuenta que este proyecto puede ser escalable para una matriz de mayores dimensiones sin realizar modificaciones sustanciales, al menos en el software. </a:t>
            </a:r>
            <a:endParaRPr lang="es-AR" dirty="0"/>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dirty="0" smtClean="0"/>
              <a:t>Motivación</a:t>
            </a:r>
            <a:endParaRPr lang="es-ES" dirty="0"/>
          </a:p>
        </p:txBody>
      </p:sp>
      <p:sp>
        <p:nvSpPr>
          <p:cNvPr id="19459" name="Rectangle 3"/>
          <p:cNvSpPr>
            <a:spLocks noGrp="1" noChangeArrowheads="1"/>
          </p:cNvSpPr>
          <p:nvPr>
            <p:ph type="body" idx="1"/>
          </p:nvPr>
        </p:nvSpPr>
        <p:spPr>
          <a:xfrm>
            <a:off x="457200" y="1571612"/>
            <a:ext cx="8229600" cy="4530725"/>
          </a:xfrm>
        </p:spPr>
        <p:txBody>
          <a:bodyPr/>
          <a:lstStyle/>
          <a:p>
            <a:r>
              <a:rPr lang="es-AR" sz="2600" dirty="0" smtClean="0"/>
              <a:t>Incursionar en el área del desarrollo abierto, ya que creemos que el proyecto CIAA va a ser muy utilizado en el futuro de la industria nacional.</a:t>
            </a:r>
          </a:p>
          <a:p>
            <a:r>
              <a:rPr lang="es-AR" sz="2600" dirty="0" smtClean="0"/>
              <a:t>Generar conocimiento que pueda ser compartido y que sea útil para la comunidad de la CIAA.</a:t>
            </a:r>
          </a:p>
          <a:p>
            <a:r>
              <a:rPr lang="es-AR" sz="2600" dirty="0" smtClean="0"/>
              <a:t>Creemos que este proyecto en particular puede ser útil para pequeñas y medianas industrias ya que se lo puede utilizar para diversas aplicaciones de interfaz operador-maquina (</a:t>
            </a:r>
            <a:r>
              <a:rPr lang="es-AR" sz="2600" dirty="0" err="1" smtClean="0"/>
              <a:t>ej</a:t>
            </a:r>
            <a:r>
              <a:rPr lang="es-AR" sz="2600" dirty="0" smtClean="0"/>
              <a:t>: mostrar mediciones,  estado del proceso,  mensajes de propósito general, etc.)</a:t>
            </a:r>
          </a:p>
          <a:p>
            <a:endParaRPr lang="es-ES" dirty="0" smtClean="0"/>
          </a:p>
          <a:p>
            <a:endParaRPr lang="es-ES" dirty="0"/>
          </a:p>
          <a:p>
            <a:r>
              <a:rPr lang="es-ES" dirty="0" smtClean="0"/>
              <a:t>Objetivos primarios</a:t>
            </a:r>
          </a:p>
          <a:p>
            <a:r>
              <a:rPr lang="es-ES" dirty="0" smtClean="0"/>
              <a:t>Objetivos secundarios</a:t>
            </a:r>
            <a:endParaRPr lang="es-ES"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823782C5-97A1-4E23-BB22-01E712F6F1A7}" type="slidenum">
              <a:rPr lang="en-US" smtClean="0"/>
              <a:pPr/>
              <a:t>4</a:t>
            </a:fld>
            <a:endParaRPr lang="en-US"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Objetivos primarios</a:t>
            </a:r>
            <a:endParaRPr lang="es-AR" dirty="0"/>
          </a:p>
        </p:txBody>
      </p:sp>
      <p:sp>
        <p:nvSpPr>
          <p:cNvPr id="3" name="2 Marcador de contenido"/>
          <p:cNvSpPr>
            <a:spLocks noGrp="1"/>
          </p:cNvSpPr>
          <p:nvPr>
            <p:ph idx="1"/>
          </p:nvPr>
        </p:nvSpPr>
        <p:spPr/>
        <p:txBody>
          <a:bodyPr/>
          <a:lstStyle/>
          <a:p>
            <a:r>
              <a:rPr lang="es-ES_tradnl" dirty="0" smtClean="0"/>
              <a:t>Poder presentar en el cartel luminoso uno o varios mensajes predefinidos por el programador, es decir, nosotros, los cuales podrán desplazarse a través del cartel horizontalmente, de derecha a izquierda, conforme pasa el tiempo. Estos mensajes cambiarían periódicamente.</a:t>
            </a:r>
            <a:endParaRPr lang="es-AR" dirty="0"/>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 secundarios</a:t>
            </a:r>
            <a:endParaRPr lang="es-AR" dirty="0"/>
          </a:p>
        </p:txBody>
      </p:sp>
      <p:sp>
        <p:nvSpPr>
          <p:cNvPr id="3" name="2 Marcador de contenido"/>
          <p:cNvSpPr>
            <a:spLocks noGrp="1"/>
          </p:cNvSpPr>
          <p:nvPr>
            <p:ph idx="1"/>
          </p:nvPr>
        </p:nvSpPr>
        <p:spPr/>
        <p:txBody>
          <a:bodyPr/>
          <a:lstStyle/>
          <a:p>
            <a:r>
              <a:rPr lang="es-ES_tradnl" dirty="0" smtClean="0"/>
              <a:t>Anexar un teclado al poncho, de forma tal que pueda existir un usuario completamente ajeno al sistema y que sea él, y no nosotros, quien ingrese el mensaje a mostrar en el cartel.</a:t>
            </a:r>
          </a:p>
          <a:p>
            <a:r>
              <a:rPr lang="es-ES_tradnl" dirty="0" smtClean="0"/>
              <a:t>Insertar efectos de animación</a:t>
            </a:r>
            <a:r>
              <a:rPr lang="es-AR" dirty="0" smtClean="0"/>
              <a:t> especiales a los caracteres del cartel (desplazamiento vertical y diagonal, rebote en los bordes, etc.).</a:t>
            </a:r>
          </a:p>
          <a:p>
            <a:r>
              <a:rPr lang="es-ES_tradnl" dirty="0" smtClean="0"/>
              <a:t>Diseñar aplicaciones de software particulares para interactuar con el cartel (por ejemplo, un juego).</a:t>
            </a:r>
          </a:p>
        </p:txBody>
      </p:sp>
      <p:sp>
        <p:nvSpPr>
          <p:cNvPr id="4" name="3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5" name="4 Marcador de número de diapositiva"/>
          <p:cNvSpPr>
            <a:spLocks noGrp="1"/>
          </p:cNvSpPr>
          <p:nvPr>
            <p:ph type="sldNum" sz="quarter" idx="12"/>
          </p:nvPr>
        </p:nvSpPr>
        <p:spPr/>
        <p:txBody>
          <a:bodyPr/>
          <a:lstStyle/>
          <a:p>
            <a:fld id="{823782C5-97A1-4E23-BB22-01E712F6F1A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dirty="0" smtClean="0"/>
              <a:t>Descripción del proyecto</a:t>
            </a:r>
            <a:endParaRPr lang="es-ES" dirty="0"/>
          </a:p>
        </p:txBody>
      </p:sp>
      <p:sp>
        <p:nvSpPr>
          <p:cNvPr id="18435" name="Rectangle 3"/>
          <p:cNvSpPr>
            <a:spLocks noGrp="1" noChangeArrowheads="1"/>
          </p:cNvSpPr>
          <p:nvPr>
            <p:ph type="body" idx="1"/>
          </p:nvPr>
        </p:nvSpPr>
        <p:spPr/>
        <p:txBody>
          <a:bodyPr/>
          <a:lstStyle/>
          <a:p>
            <a:r>
              <a:rPr lang="es-AR" sz="2600" dirty="0" smtClean="0"/>
              <a:t>Nuestro poncho cuenta con registros de desplazamiento para habilitar el encendido de los distintos </a:t>
            </a:r>
            <a:r>
              <a:rPr lang="es-AR" sz="2600" dirty="0" err="1" smtClean="0"/>
              <a:t>LEDs</a:t>
            </a:r>
            <a:r>
              <a:rPr lang="es-AR" sz="2600" dirty="0" smtClean="0"/>
              <a:t> y un conjunto de transistores y resistencias para suministrar la corriente necesaria para el correcto funcionamiento del cartel. </a:t>
            </a:r>
          </a:p>
          <a:p>
            <a:r>
              <a:rPr lang="es-AR" sz="2600" dirty="0" smtClean="0"/>
              <a:t>Además se cuenta con la CIAA, la cual dispone de los drivers y los puertos adecuados para poder controlar el poncho y mostrar el mensaje deseado. </a:t>
            </a:r>
          </a:p>
          <a:p>
            <a:r>
              <a:rPr lang="es-AR" sz="2600" dirty="0" smtClean="0"/>
              <a:t>Por último, fuera del conjunto CIAA-poncho se encontraría la ya mencionada matriz de </a:t>
            </a:r>
            <a:r>
              <a:rPr lang="es-AR" sz="2600" dirty="0" err="1" smtClean="0"/>
              <a:t>LEDs</a:t>
            </a:r>
            <a:r>
              <a:rPr lang="es-AR" sz="2600" dirty="0" smtClean="0"/>
              <a:t> de 24x8 puntos.</a:t>
            </a:r>
          </a:p>
          <a:p>
            <a:endParaRPr lang="es-ES"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823782C5-97A1-4E23-BB22-01E712F6F1A7}" type="slidenum">
              <a:rPr lang="en-US" smtClean="0"/>
              <a:pPr/>
              <a:t>7</a:t>
            </a:fld>
            <a:endParaRPr 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s-ES" dirty="0" smtClean="0"/>
              <a:t>Dispositivos a utilizar</a:t>
            </a:r>
            <a:endParaRPr lang="es-ES" dirty="0"/>
          </a:p>
        </p:txBody>
      </p:sp>
      <p:sp>
        <p:nvSpPr>
          <p:cNvPr id="20488" name="Rectangle 8"/>
          <p:cNvSpPr>
            <a:spLocks noGrp="1" noChangeArrowheads="1"/>
          </p:cNvSpPr>
          <p:nvPr>
            <p:ph type="body" sz="half" idx="1"/>
          </p:nvPr>
        </p:nvSpPr>
        <p:spPr>
          <a:xfrm>
            <a:off x="357158" y="1600200"/>
            <a:ext cx="4138642" cy="4530725"/>
          </a:xfrm>
        </p:spPr>
        <p:txBody>
          <a:bodyPr/>
          <a:lstStyle/>
          <a:p>
            <a:r>
              <a:rPr lang="es-AR" sz="2400" dirty="0" smtClean="0"/>
              <a:t>Matriz de </a:t>
            </a:r>
            <a:r>
              <a:rPr lang="es-AR" sz="2400" dirty="0" err="1" smtClean="0"/>
              <a:t>LEDs</a:t>
            </a:r>
            <a:r>
              <a:rPr lang="es-AR" sz="2400" dirty="0" smtClean="0"/>
              <a:t> 8x8. </a:t>
            </a:r>
          </a:p>
          <a:p>
            <a:r>
              <a:rPr lang="es-AR" sz="2400" dirty="0" smtClean="0"/>
              <a:t>Modelo: LD-1088BS</a:t>
            </a:r>
            <a:r>
              <a:rPr lang="es-ES" sz="2400" dirty="0" smtClean="0"/>
              <a:t>.</a:t>
            </a:r>
          </a:p>
          <a:p>
            <a:r>
              <a:rPr lang="es-ES" sz="2400" dirty="0" smtClean="0"/>
              <a:t>Cantidad: 3.</a:t>
            </a:r>
          </a:p>
          <a:p>
            <a:r>
              <a:rPr lang="es-AR" sz="2400" dirty="0" smtClean="0"/>
              <a:t>Tamaño: 32mm x 32mm</a:t>
            </a:r>
            <a:r>
              <a:rPr lang="es-ES" sz="2400" dirty="0" smtClean="0"/>
              <a:t>.</a:t>
            </a:r>
          </a:p>
          <a:p>
            <a:r>
              <a:rPr lang="es-AR" sz="2400" dirty="0" smtClean="0"/>
              <a:t>Diámetro del LED: 1.9mm.</a:t>
            </a:r>
          </a:p>
          <a:p>
            <a:r>
              <a:rPr lang="es-ES" sz="2400" dirty="0" smtClean="0"/>
              <a:t>Tipo de LED: un solo color (rojo).</a:t>
            </a:r>
          </a:p>
          <a:p>
            <a:r>
              <a:rPr lang="es-ES" sz="2400" dirty="0" smtClean="0"/>
              <a:t>Corriente máxima: 20mA.</a:t>
            </a:r>
          </a:p>
          <a:p>
            <a:r>
              <a:rPr lang="es-ES" sz="2400" dirty="0" smtClean="0"/>
              <a:t>Costo aproximado: $ 45.</a:t>
            </a:r>
          </a:p>
          <a:p>
            <a:r>
              <a:rPr lang="es-ES" sz="2400" dirty="0" smtClean="0"/>
              <a:t>Proveedor: </a:t>
            </a:r>
            <a:r>
              <a:rPr lang="es-ES" sz="2400" dirty="0" err="1" smtClean="0"/>
              <a:t>Electroship</a:t>
            </a:r>
            <a:r>
              <a:rPr lang="es-ES" sz="2400" dirty="0" smtClean="0"/>
              <a:t>.</a:t>
            </a:r>
            <a:endParaRPr lang="es-ES" sz="2400" dirty="0"/>
          </a:p>
        </p:txBody>
      </p:sp>
      <p:sp>
        <p:nvSpPr>
          <p:cNvPr id="2" name="1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3" name="2 Marcador de número de diapositiva"/>
          <p:cNvSpPr>
            <a:spLocks noGrp="1"/>
          </p:cNvSpPr>
          <p:nvPr>
            <p:ph type="sldNum" sz="quarter" idx="12"/>
          </p:nvPr>
        </p:nvSpPr>
        <p:spPr/>
        <p:txBody>
          <a:bodyPr/>
          <a:lstStyle/>
          <a:p>
            <a:fld id="{E624F1B5-5A67-4E07-AA2A-B6649630D156}" type="slidenum">
              <a:rPr lang="en-US" smtClean="0"/>
              <a:pPr/>
              <a:t>8</a:t>
            </a:fld>
            <a:endParaRPr lang="en-US"/>
          </a:p>
        </p:txBody>
      </p:sp>
      <p:pic>
        <p:nvPicPr>
          <p:cNvPr id="1026" name="Picture 2"/>
          <p:cNvPicPr>
            <a:picLocks noGrp="1" noChangeAspect="1" noChangeArrowheads="1"/>
          </p:cNvPicPr>
          <p:nvPr>
            <p:ph sz="quarter" idx="2"/>
          </p:nvPr>
        </p:nvPicPr>
        <p:blipFill>
          <a:blip r:embed="rId2"/>
          <a:srcRect/>
          <a:stretch>
            <a:fillRect/>
          </a:stretch>
        </p:blipFill>
        <p:spPr bwMode="auto">
          <a:xfrm>
            <a:off x="4648200" y="2367548"/>
            <a:ext cx="4038600" cy="2865853"/>
          </a:xfrm>
          <a:prstGeom prst="rect">
            <a:avLst/>
          </a:prstGeom>
          <a:noFill/>
          <a:ln w="9525">
            <a:noFill/>
            <a:miter lim="800000"/>
            <a:headEnd/>
            <a:tailEnd/>
          </a:ln>
          <a:effec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Dispositivos a utilizar</a:t>
            </a:r>
            <a:endParaRPr lang="es-AR" dirty="0"/>
          </a:p>
        </p:txBody>
      </p:sp>
      <p:sp>
        <p:nvSpPr>
          <p:cNvPr id="3" name="2 Marcador de texto"/>
          <p:cNvSpPr>
            <a:spLocks noGrp="1"/>
          </p:cNvSpPr>
          <p:nvPr>
            <p:ph type="body" sz="half" idx="1"/>
          </p:nvPr>
        </p:nvSpPr>
        <p:spPr/>
        <p:txBody>
          <a:bodyPr/>
          <a:lstStyle/>
          <a:p>
            <a:r>
              <a:rPr lang="es-ES_tradnl" sz="2400" dirty="0" smtClean="0"/>
              <a:t>Registro de desplazamiento de 8 bits.</a:t>
            </a:r>
          </a:p>
          <a:p>
            <a:r>
              <a:rPr lang="es-ES_tradnl" sz="2400" dirty="0" smtClean="0"/>
              <a:t>Modelo: </a:t>
            </a:r>
            <a:r>
              <a:rPr lang="es-AR" sz="2400" dirty="0" smtClean="0"/>
              <a:t>74HC595.</a:t>
            </a:r>
          </a:p>
          <a:p>
            <a:r>
              <a:rPr lang="es-ES_tradnl" sz="2400" dirty="0" smtClean="0"/>
              <a:t>Cantidad: 4.</a:t>
            </a:r>
          </a:p>
          <a:p>
            <a:r>
              <a:rPr lang="es-ES_tradnl" sz="2400" dirty="0" smtClean="0"/>
              <a:t>Entrada: serie.</a:t>
            </a:r>
          </a:p>
          <a:p>
            <a:r>
              <a:rPr lang="es-ES_tradnl" sz="2400" dirty="0" smtClean="0"/>
              <a:t>Salida: serie o paralelo.</a:t>
            </a:r>
            <a:endParaRPr lang="es-AR" sz="2400" dirty="0" smtClean="0"/>
          </a:p>
          <a:p>
            <a:r>
              <a:rPr lang="es-ES_tradnl" sz="2400" dirty="0" smtClean="0"/>
              <a:t>Tensión de alimentación: entre 2 y 6 Volts.</a:t>
            </a:r>
          </a:p>
          <a:p>
            <a:r>
              <a:rPr lang="es-ES" sz="2400" dirty="0" smtClean="0"/>
              <a:t>Costo aproximado: $ 10.</a:t>
            </a:r>
          </a:p>
          <a:p>
            <a:r>
              <a:rPr lang="es-ES" sz="2400" dirty="0" smtClean="0"/>
              <a:t>Proveedor: </a:t>
            </a:r>
            <a:r>
              <a:rPr lang="es-ES" sz="2400" dirty="0" err="1" smtClean="0"/>
              <a:t>Electroship</a:t>
            </a:r>
            <a:r>
              <a:rPr lang="es-ES" sz="2400" dirty="0" smtClean="0"/>
              <a:t>.</a:t>
            </a:r>
          </a:p>
          <a:p>
            <a:endParaRPr lang="es-ES_tradnl" sz="2400" dirty="0" smtClean="0"/>
          </a:p>
          <a:p>
            <a:endParaRPr lang="es-ES_tradnl" sz="2400" dirty="0" smtClean="0"/>
          </a:p>
          <a:p>
            <a:endParaRPr lang="es-AR" sz="2400" dirty="0"/>
          </a:p>
        </p:txBody>
      </p:sp>
      <p:pic>
        <p:nvPicPr>
          <p:cNvPr id="8" name="7 Marcador de contenido" descr="74HC595N_Shift_R_49dcfba8e1a17.jpg"/>
          <p:cNvPicPr>
            <a:picLocks noGrp="1" noChangeAspect="1"/>
          </p:cNvPicPr>
          <p:nvPr>
            <p:ph sz="quarter" idx="2"/>
          </p:nvPr>
        </p:nvPicPr>
        <p:blipFill>
          <a:blip r:embed="rId2"/>
          <a:stretch>
            <a:fillRect/>
          </a:stretch>
        </p:blipFill>
        <p:spPr>
          <a:xfrm>
            <a:off x="4500562" y="2000240"/>
            <a:ext cx="4381531" cy="3286148"/>
          </a:xfrm>
        </p:spPr>
      </p:pic>
      <p:sp>
        <p:nvSpPr>
          <p:cNvPr id="6" name="5 Marcador de pie de página"/>
          <p:cNvSpPr>
            <a:spLocks noGrp="1"/>
          </p:cNvSpPr>
          <p:nvPr>
            <p:ph type="ftr" sz="quarter" idx="11"/>
          </p:nvPr>
        </p:nvSpPr>
        <p:spPr/>
        <p:txBody>
          <a:bodyPr/>
          <a:lstStyle/>
          <a:p>
            <a:r>
              <a:rPr lang="en-US" dirty="0" smtClean="0"/>
              <a:t>Taller de </a:t>
            </a:r>
            <a:r>
              <a:rPr lang="en-US" dirty="0" err="1" smtClean="0"/>
              <a:t>Proyecto</a:t>
            </a:r>
            <a:r>
              <a:rPr lang="en-US" dirty="0" smtClean="0"/>
              <a:t> I</a:t>
            </a:r>
            <a:endParaRPr lang="en-US" dirty="0"/>
          </a:p>
        </p:txBody>
      </p:sp>
      <p:sp>
        <p:nvSpPr>
          <p:cNvPr id="7" name="6 Marcador de número de diapositiva"/>
          <p:cNvSpPr>
            <a:spLocks noGrp="1"/>
          </p:cNvSpPr>
          <p:nvPr>
            <p:ph type="sldNum" sz="quarter" idx="12"/>
          </p:nvPr>
        </p:nvSpPr>
        <p:spPr/>
        <p:txBody>
          <a:bodyPr/>
          <a:lstStyle/>
          <a:p>
            <a:fld id="{E624F1B5-5A67-4E07-AA2A-B6649630D156}" type="slidenum">
              <a:rPr lang="en-US" smtClean="0"/>
              <a:pPr/>
              <a:t>9</a:t>
            </a:fld>
            <a:endParaRPr lang="en-US"/>
          </a:p>
        </p:txBody>
      </p:sp>
    </p:spTree>
  </p:cSld>
  <p:clrMapOvr>
    <a:masterClrMapping/>
  </p:clrMapOvr>
</p:sld>
</file>

<file path=ppt/theme/theme1.xml><?xml version="1.0" encoding="utf-8"?>
<a:theme xmlns:a="http://schemas.openxmlformats.org/drawingml/2006/main" name="Presentación">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Level">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Template>
  <TotalTime>158</TotalTime>
  <Words>796</Words>
  <Application>Microsoft Office PowerPoint</Application>
  <PresentationFormat>Presentación en pantalla (4:3)</PresentationFormat>
  <Paragraphs>135</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Times New Roman</vt:lpstr>
      <vt:lpstr>Wingdings</vt:lpstr>
      <vt:lpstr>Presentación</vt:lpstr>
      <vt:lpstr>Ingeniería en Computación  Taller de Proyecto I [E0306]</vt:lpstr>
      <vt:lpstr>Presentación:</vt:lpstr>
      <vt:lpstr>Propuesta</vt:lpstr>
      <vt:lpstr>Motivación</vt:lpstr>
      <vt:lpstr>Objetivos primarios</vt:lpstr>
      <vt:lpstr>Objetivos secundarios</vt:lpstr>
      <vt:lpstr>Descripción del proyecto</vt:lpstr>
      <vt:lpstr>Dispositivos a utilizar</vt:lpstr>
      <vt:lpstr>Dispositivos a utilizar</vt:lpstr>
      <vt:lpstr>Diagrama de Bloques</vt:lpstr>
      <vt:lpstr>Diagrama de Bloques Poncho+Exterior</vt:lpstr>
      <vt:lpstr>Explicación funcional del Hardware y Software</vt:lpstr>
      <vt:lpstr>Cronograma de Trabajo: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en Computación  Taller de Proyecto I [E0306]</dc:title>
  <dc:creator>josrap</dc:creator>
  <cp:lastModifiedBy>zorito1994</cp:lastModifiedBy>
  <cp:revision>60</cp:revision>
  <dcterms:created xsi:type="dcterms:W3CDTF">2014-09-08T19:24:40Z</dcterms:created>
  <dcterms:modified xsi:type="dcterms:W3CDTF">2015-09-29T01:56:55Z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TC060874523082</vt:lpwstr>
  </property>
</Properties>
</file>