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60" r:id="rId6"/>
    <p:sldId id="258" r:id="rId7"/>
    <p:sldId id="259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esh" initials="S" lastIdx="1" clrIdx="0">
    <p:extLst>
      <p:ext uri="{19B8F6BF-5375-455C-9EA6-DF929625EA0E}">
        <p15:presenceInfo xmlns:p15="http://schemas.microsoft.com/office/powerpoint/2012/main" userId="S-1-5-21-3744130972-474770949-703190653-11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5T12:52:10.893" idx="1">
    <p:pos x="10" y="10"/>
    <p:text>Highest square resolution possible for image set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CBF68-D393-46DF-BD5F-2D375A8CB18B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0D2A-5341-4F8A-B78A-C2BF01DE9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F383-A4A2-4FE9-9C64-F81F5A8BF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241C6-879B-4B2A-9DAC-C4F1B42D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9CB2-D372-4D19-AC8E-832A588B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7C0E-FCB9-4DBD-913D-1948A60A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AA5E-DC37-460D-9A87-B825B35B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A5A-54ED-4956-B17E-7F83CFBE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C1044-9D0B-4860-840A-BCC774A6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40B6-DE68-4FC1-84F6-5792C685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88D5-4E6B-471F-825E-B84FFA8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8E78A-76AA-45E3-A083-D4287281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A7C15-1874-4CB4-8EAB-80997D1C6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65E22-F7ED-48D4-AF13-5155BFC3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CA90-0D2B-442B-AC6E-5D0125E7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D31D-AE4A-4A2E-B9A7-01971D78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EF66-29B7-40F0-8C81-86FB17EA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8525-F6F4-45C1-921F-50C56124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7C1B-B5FE-46AC-A3A2-2CA03515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9082-1FD4-4C11-8588-B69ACC0A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CDC6-CDCD-4612-85B9-746F3B27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106C-DA06-4670-8E0C-5439CFB9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446F-0E8E-40EA-9DDE-2043DE39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AB8E-C4E7-4B87-A442-F69AB5F2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FBE0-7DD6-4F5B-BDD1-4E268091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1074-E9A5-4838-A6EE-17F1D185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4C01-0335-4FDC-8044-8522AAA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36CE-7FC7-40B5-A464-05392E62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8A83-6812-4FE5-BA58-97B63A4BB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8E30-2147-4B03-864D-1EB89C5A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50DE-F269-4D40-B50E-17D2E61C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6D0AE-9214-4F43-B288-DF2745DE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2C29-7196-4C34-B8DA-0951FE7F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E136-A90C-4A27-A3CE-62F3C4C2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F71D-1405-41A7-A41A-D6016042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842B2-B011-4218-BBE9-DCBF6D3F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3B76-FC94-42E0-A7A4-DFF8640F2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EF4D6-0AE8-4713-A984-34945193F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13D0F-0532-4A61-88F9-678CC05A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4F3CD-B0D7-46BC-913C-5D479E13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EA68F-211C-4566-923E-971B88D1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2893-F38D-493D-AE10-BA6D5425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66F31-F84E-412D-A2EC-F56C3D90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38E1-C300-4E69-B27F-959A2F73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BE519-D3BF-48F3-B84E-A0D3E11A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760EC-EC06-4ECD-A183-D8E569FC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392F5-5228-480B-A024-54C1A266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3004-09A1-477F-AE9A-51567EB9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6195-CC7A-4F64-A587-DAB77300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A815-CAEF-4F9C-8FD1-C7EA10ED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18FAF-02A1-4E3F-A38D-664F6B4F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8E8D5-7A68-40B4-B84C-AB7EC440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ECFC7-CB3D-4C5F-B35D-72257758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92B7-F6AA-49A2-82C7-ABA6C63E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EF5B-2279-4A3E-A5A1-13A3B8C7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5AEE-CD34-4676-B7CB-A7B4C3C2E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4CDA6-AE03-4C52-91D1-BA7B9F29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4DC10-B0C5-4F52-982C-02E08D08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498BB-ABC3-4EA3-9E2F-3009B045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389E7-0F30-4F92-8BEF-AF711E7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C119-452D-44AA-A0C4-C0CBF09C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6EA4-0C07-4DA7-AC5E-1C04FA89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31BD-907E-413C-8526-1563855C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D16B-B5B2-48F5-9252-EB18C90B5921}" type="datetimeFigureOut">
              <a:rPr lang="en-US" smtClean="0"/>
              <a:t>15-Nov-18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2001-B679-4526-A04C-3E0CC2665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59B6-E322-43F2-9ED2-EBF7A27AD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06CA-9419-40B2-A74C-7B390345C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3B33-4E3C-4B90-A77C-236E19DFE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Kaggle Carvana Image Masking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A0A4F-A332-4E42-94CC-4B7FC374E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Srinesh </a:t>
            </a:r>
            <a:r>
              <a:rPr lang="en-US" dirty="0" err="1"/>
              <a:t>Shenoi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4BA5-81BB-417A-B6FB-BA7B2D88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validation and test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62ED-8725-4A61-BBB1-07126605F8BE}"/>
              </a:ext>
            </a:extLst>
          </p:cNvPr>
          <p:cNvSpPr txBox="1"/>
          <p:nvPr/>
        </p:nvSpPr>
        <p:spPr>
          <a:xfrm>
            <a:off x="1162050" y="49149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Overall- Picks up the </a:t>
            </a:r>
            <a:r>
              <a:rPr lang="en-US" sz="2400" b="1" dirty="0"/>
              <a:t>contours</a:t>
            </a:r>
            <a:r>
              <a:rPr lang="en-US" sz="2400" dirty="0"/>
              <a:t> of the car quite well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Able to find the gap between the wheels – Improvement over Model 1</a:t>
            </a:r>
          </a:p>
        </p:txBody>
      </p:sp>
      <p:pic>
        <p:nvPicPr>
          <p:cNvPr id="9" name="Content Placeholder 8" descr="A close up of a car&#10;&#10;Description automatically generated">
            <a:extLst>
              <a:ext uri="{FF2B5EF4-FFF2-40B4-BE49-F238E27FC236}">
                <a16:creationId xmlns:a16="http://schemas.microsoft.com/office/drawing/2014/main" id="{1B68CA82-F240-42CE-B9C5-6022C31E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5179"/>
            <a:ext cx="5222019" cy="251389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CA1E5-DA33-48AD-96F9-30A36E00E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781" y="1545180"/>
            <a:ext cx="5222019" cy="25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4AE0-C6D5-434C-BB60-01B74A04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EE30-D3CB-4C83-89D2-FC91FF96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performance appears to have plateaued out around 99%</a:t>
            </a:r>
          </a:p>
          <a:p>
            <a:r>
              <a:rPr lang="en-US" dirty="0"/>
              <a:t>Model needs an improvement as the best available solutions have reported scores of over </a:t>
            </a:r>
            <a:r>
              <a:rPr lang="en-US" b="1" dirty="0"/>
              <a:t>99.7</a:t>
            </a:r>
          </a:p>
          <a:p>
            <a:r>
              <a:rPr lang="en-US" u="sng" dirty="0"/>
              <a:t>Hyperparameter tuning </a:t>
            </a:r>
            <a:r>
              <a:rPr lang="en-US" dirty="0"/>
              <a:t>and optimizing the CNN architecture may be the way out</a:t>
            </a:r>
          </a:p>
          <a:p>
            <a:r>
              <a:rPr lang="en-US" dirty="0"/>
              <a:t>Image augmentation via rotation may not be good as the biggest challenge are the shadows</a:t>
            </a:r>
          </a:p>
          <a:p>
            <a:r>
              <a:rPr lang="en-US" dirty="0"/>
              <a:t>Ranking for the challenge :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C09C1C-CA76-413C-9A40-6413BFB30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30350"/>
              </p:ext>
            </p:extLst>
          </p:nvPr>
        </p:nvGraphicFramePr>
        <p:xfrm>
          <a:off x="2137880" y="55702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44195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7156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9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98.38 (Final submission 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98.97 (Best validation score)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0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F1AE-BFDC-454E-AE0A-BCFA8B63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CF1B-8BBB-477B-B794-6022FABA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Automatically identify the high-quality </a:t>
            </a:r>
            <a:r>
              <a:rPr lang="en-US" b="1" dirty="0"/>
              <a:t>contours</a:t>
            </a:r>
            <a:r>
              <a:rPr lang="en-US" dirty="0"/>
              <a:t> of the car from an image – Semantic segmentation task</a:t>
            </a:r>
          </a:p>
          <a:p>
            <a:r>
              <a:rPr lang="en-US" dirty="0"/>
              <a:t>Challenge is capturing the sharp boundaries in presence of shadows and light gradients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70EBF-3770-4C46-9959-99932F48F622}"/>
              </a:ext>
            </a:extLst>
          </p:cNvPr>
          <p:cNvGrpSpPr/>
          <p:nvPr/>
        </p:nvGrpSpPr>
        <p:grpSpPr>
          <a:xfrm>
            <a:off x="2448151" y="3506787"/>
            <a:ext cx="8734199" cy="2805113"/>
            <a:chOff x="2495776" y="2928344"/>
            <a:chExt cx="9543824" cy="32486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DF1B6F-D801-4488-A144-FA7B7B065CEC}"/>
                </a:ext>
              </a:extLst>
            </p:cNvPr>
            <p:cNvGrpSpPr/>
            <p:nvPr/>
          </p:nvGrpSpPr>
          <p:grpSpPr>
            <a:xfrm>
              <a:off x="2495776" y="2928344"/>
              <a:ext cx="9543824" cy="3248619"/>
              <a:chOff x="-1104674" y="1212255"/>
              <a:chExt cx="9486674" cy="3248619"/>
            </a:xfrm>
          </p:grpSpPr>
          <p:pic>
            <p:nvPicPr>
              <p:cNvPr id="5" name="Picture 4" descr="A close up of a car&#10;&#10;Description generated with high confidence">
                <a:extLst>
                  <a:ext uri="{FF2B5EF4-FFF2-40B4-BE49-F238E27FC236}">
                    <a16:creationId xmlns:a16="http://schemas.microsoft.com/office/drawing/2014/main" id="{53E62760-0930-45F2-ABAC-D97761500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04674" y="1212255"/>
                <a:ext cx="6748236" cy="3248619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6B5163-2271-4B87-BD02-F7E394EDFAC6}"/>
                  </a:ext>
                </a:extLst>
              </p:cNvPr>
              <p:cNvSpPr/>
              <p:nvPr/>
            </p:nvSpPr>
            <p:spPr>
              <a:xfrm>
                <a:off x="3924300" y="2777531"/>
                <a:ext cx="781050" cy="1180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519411-70A6-4E93-B842-30FC7570E3FD}"/>
                  </a:ext>
                </a:extLst>
              </p:cNvPr>
              <p:cNvSpPr/>
              <p:nvPr/>
            </p:nvSpPr>
            <p:spPr>
              <a:xfrm>
                <a:off x="7239000" y="2787056"/>
                <a:ext cx="1143000" cy="1105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C6E8EFA-5A74-4031-991D-7443E8820F0E}"/>
                </a:ext>
              </a:extLst>
            </p:cNvPr>
            <p:cNvSpPr/>
            <p:nvPr/>
          </p:nvSpPr>
          <p:spPr>
            <a:xfrm>
              <a:off x="5485911" y="4248149"/>
              <a:ext cx="921431" cy="866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DD2586-98A9-41FF-BE4F-043D1DD2658B}"/>
                </a:ext>
              </a:extLst>
            </p:cNvPr>
            <p:cNvSpPr/>
            <p:nvPr/>
          </p:nvSpPr>
          <p:spPr>
            <a:xfrm>
              <a:off x="3590738" y="2951458"/>
              <a:ext cx="4711776" cy="1180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B44F-69E3-47D4-B750-EB4A01F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FA089-5902-4B8D-B148-68427A17F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974" cy="4351338"/>
              </a:xfrm>
            </p:spPr>
            <p:txBody>
              <a:bodyPr/>
              <a:lstStyle/>
              <a:p>
                <a:r>
                  <a:rPr lang="en-US" dirty="0"/>
                  <a:t>Determined by Dice coefficient of the test images as:</a:t>
                </a:r>
              </a:p>
              <a:p>
                <a:pPr marL="3657600" lvl="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2∗|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Value ranges between 0 and 1 for None and perfect match respectively between true and the predicted mask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FA089-5902-4B8D-B148-68427A17F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974" cy="4351338"/>
              </a:xfrm>
              <a:blipFill>
                <a:blip r:embed="rId2"/>
                <a:stretch>
                  <a:fillRect l="-100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6DA2-982A-4834-8F30-51308AD6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D878-F3E4-4B2D-971E-6FD71774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1:</a:t>
            </a:r>
          </a:p>
          <a:p>
            <a:pPr lvl="1"/>
            <a:r>
              <a:rPr lang="en-US" dirty="0"/>
              <a:t>CNN architecture with encoding-decoding stages without FC layers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 2: </a:t>
            </a:r>
          </a:p>
          <a:p>
            <a:pPr lvl="1"/>
            <a:r>
              <a:rPr lang="en-US" dirty="0"/>
              <a:t>Symmetric U-Net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362C-0A2F-4F31-8BEA-96B775A5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CNN architecture- Model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FA940D-FC1C-4B18-8EEA-5DBAFABFFA52}"/>
              </a:ext>
            </a:extLst>
          </p:cNvPr>
          <p:cNvGrpSpPr/>
          <p:nvPr/>
        </p:nvGrpSpPr>
        <p:grpSpPr>
          <a:xfrm>
            <a:off x="2357707" y="2458571"/>
            <a:ext cx="3248342" cy="3271738"/>
            <a:chOff x="1379977" y="2502750"/>
            <a:chExt cx="3248342" cy="3271738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6584DB1-2FC1-4F80-8C78-00396F015572}"/>
                </a:ext>
              </a:extLst>
            </p:cNvPr>
            <p:cNvSpPr/>
            <p:nvPr/>
          </p:nvSpPr>
          <p:spPr>
            <a:xfrm rot="9889172">
              <a:off x="1379977" y="2502750"/>
              <a:ext cx="1533622" cy="3271738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CF33BB-871B-4881-9378-3F29FF1BCF30}"/>
                </a:ext>
              </a:extLst>
            </p:cNvPr>
            <p:cNvSpPr/>
            <p:nvPr/>
          </p:nvSpPr>
          <p:spPr>
            <a:xfrm rot="9889172">
              <a:off x="1697756" y="2664984"/>
              <a:ext cx="1347943" cy="2859916"/>
            </a:xfrm>
            <a:prstGeom prst="parallelogram">
              <a:avLst>
                <a:gd name="adj" fmla="val 5912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FF1ABB1-6458-480E-AE07-C366DCD21C41}"/>
                </a:ext>
              </a:extLst>
            </p:cNvPr>
            <p:cNvSpPr/>
            <p:nvPr/>
          </p:nvSpPr>
          <p:spPr>
            <a:xfrm rot="9889172">
              <a:off x="2009518" y="2571637"/>
              <a:ext cx="1350166" cy="2859314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73BFCFE-A9E6-4E36-B9F2-033A6CAF5EAD}"/>
                </a:ext>
              </a:extLst>
            </p:cNvPr>
            <p:cNvSpPr/>
            <p:nvPr/>
          </p:nvSpPr>
          <p:spPr>
            <a:xfrm rot="9889172">
              <a:off x="2371719" y="2790819"/>
              <a:ext cx="1122814" cy="2420949"/>
            </a:xfrm>
            <a:prstGeom prst="parallelogram">
              <a:avLst>
                <a:gd name="adj" fmla="val 5912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1DF1D1A-07BD-4B4B-9370-294E8BE1970D}"/>
                </a:ext>
              </a:extLst>
            </p:cNvPr>
            <p:cNvSpPr/>
            <p:nvPr/>
          </p:nvSpPr>
          <p:spPr>
            <a:xfrm rot="9889172">
              <a:off x="2612351" y="2718584"/>
              <a:ext cx="1122814" cy="2420949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7205442-7935-47C8-8957-BC1C4E8593C6}"/>
                </a:ext>
              </a:extLst>
            </p:cNvPr>
            <p:cNvSpPr/>
            <p:nvPr/>
          </p:nvSpPr>
          <p:spPr>
            <a:xfrm rot="9889172">
              <a:off x="2983926" y="3038470"/>
              <a:ext cx="825412" cy="1781175"/>
            </a:xfrm>
            <a:prstGeom prst="parallelogram">
              <a:avLst>
                <a:gd name="adj" fmla="val 5912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6FB1F6F-E33E-4EA5-9366-D1D68973F7A1}"/>
                </a:ext>
              </a:extLst>
            </p:cNvPr>
            <p:cNvSpPr/>
            <p:nvPr/>
          </p:nvSpPr>
          <p:spPr>
            <a:xfrm rot="9889172">
              <a:off x="3249355" y="2966235"/>
              <a:ext cx="825412" cy="1781175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8041A8AB-3ED9-4C67-8AD0-19D70157EF62}"/>
                </a:ext>
              </a:extLst>
            </p:cNvPr>
            <p:cNvSpPr/>
            <p:nvPr/>
          </p:nvSpPr>
          <p:spPr>
            <a:xfrm rot="9889172">
              <a:off x="3480400" y="3062141"/>
              <a:ext cx="753589" cy="1547338"/>
            </a:xfrm>
            <a:prstGeom prst="parallelogram">
              <a:avLst>
                <a:gd name="adj" fmla="val 5912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285CE6A8-9351-4EDB-A370-631144B047A8}"/>
                </a:ext>
              </a:extLst>
            </p:cNvPr>
            <p:cNvSpPr/>
            <p:nvPr/>
          </p:nvSpPr>
          <p:spPr>
            <a:xfrm rot="9889172">
              <a:off x="3716283" y="3006592"/>
              <a:ext cx="753589" cy="1547338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06F5FB3-7E26-45F9-90BF-60C1B261D969}"/>
                </a:ext>
              </a:extLst>
            </p:cNvPr>
            <p:cNvSpPr/>
            <p:nvPr/>
          </p:nvSpPr>
          <p:spPr>
            <a:xfrm rot="9889172">
              <a:off x="3989265" y="3187664"/>
              <a:ext cx="486654" cy="1027836"/>
            </a:xfrm>
            <a:prstGeom prst="parallelogram">
              <a:avLst>
                <a:gd name="adj" fmla="val 5912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38397E8-4AE2-4AC6-A5C3-D6F8D15F7E2E}"/>
                </a:ext>
              </a:extLst>
            </p:cNvPr>
            <p:cNvSpPr/>
            <p:nvPr/>
          </p:nvSpPr>
          <p:spPr>
            <a:xfrm rot="9889172">
              <a:off x="4141665" y="3149564"/>
              <a:ext cx="486654" cy="1027836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05A2DB35-6421-4D21-AF6E-3A342B8EE32B}"/>
              </a:ext>
            </a:extLst>
          </p:cNvPr>
          <p:cNvSpPr/>
          <p:nvPr/>
        </p:nvSpPr>
        <p:spPr>
          <a:xfrm rot="20689172">
            <a:off x="7670515" y="1461831"/>
            <a:ext cx="1533622" cy="3271738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6587812-7B0E-46C0-A6A6-719BF7F5D89C}"/>
              </a:ext>
            </a:extLst>
          </p:cNvPr>
          <p:cNvSpPr/>
          <p:nvPr/>
        </p:nvSpPr>
        <p:spPr>
          <a:xfrm rot="20689172">
            <a:off x="7538415" y="1711419"/>
            <a:ext cx="1347943" cy="2859916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617D901E-38F1-430D-B503-D781A1CE7796}"/>
              </a:ext>
            </a:extLst>
          </p:cNvPr>
          <p:cNvSpPr/>
          <p:nvPr/>
        </p:nvSpPr>
        <p:spPr>
          <a:xfrm rot="20689172">
            <a:off x="7224430" y="1805368"/>
            <a:ext cx="1350166" cy="2859314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7CCA253-0E84-4804-879D-059DA03265AE}"/>
              </a:ext>
            </a:extLst>
          </p:cNvPr>
          <p:cNvSpPr/>
          <p:nvPr/>
        </p:nvSpPr>
        <p:spPr>
          <a:xfrm rot="20689172">
            <a:off x="7089581" y="2024551"/>
            <a:ext cx="1122814" cy="2420949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A1BC31FF-8C51-4506-8A13-1A42ECAAC04F}"/>
              </a:ext>
            </a:extLst>
          </p:cNvPr>
          <p:cNvSpPr/>
          <p:nvPr/>
        </p:nvSpPr>
        <p:spPr>
          <a:xfrm rot="20689172">
            <a:off x="6848949" y="2096786"/>
            <a:ext cx="1122814" cy="2420949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2D711158-0528-4C19-A03E-EA578F542B25}"/>
              </a:ext>
            </a:extLst>
          </p:cNvPr>
          <p:cNvSpPr/>
          <p:nvPr/>
        </p:nvSpPr>
        <p:spPr>
          <a:xfrm rot="20689172">
            <a:off x="6774776" y="2416674"/>
            <a:ext cx="825412" cy="1781175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07B2CD69-192F-4E7A-B3A1-5DFF7F090968}"/>
              </a:ext>
            </a:extLst>
          </p:cNvPr>
          <p:cNvSpPr/>
          <p:nvPr/>
        </p:nvSpPr>
        <p:spPr>
          <a:xfrm rot="20689172">
            <a:off x="6509347" y="2488909"/>
            <a:ext cx="825412" cy="1781175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B946E3F1-2D4C-41D6-BF17-B988530EC6A0}"/>
              </a:ext>
            </a:extLst>
          </p:cNvPr>
          <p:cNvSpPr/>
          <p:nvPr/>
        </p:nvSpPr>
        <p:spPr>
          <a:xfrm rot="20689172">
            <a:off x="6350125" y="2626840"/>
            <a:ext cx="753589" cy="1547338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A1A599A9-59C0-4F73-9764-DCEED0298734}"/>
              </a:ext>
            </a:extLst>
          </p:cNvPr>
          <p:cNvSpPr/>
          <p:nvPr/>
        </p:nvSpPr>
        <p:spPr>
          <a:xfrm rot="20689172">
            <a:off x="6114242" y="2682389"/>
            <a:ext cx="753589" cy="1547338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6D0C6AAB-0CD7-4C6F-B7C3-7677EFFF84B0}"/>
              </a:ext>
            </a:extLst>
          </p:cNvPr>
          <p:cNvSpPr/>
          <p:nvPr/>
        </p:nvSpPr>
        <p:spPr>
          <a:xfrm rot="20689172">
            <a:off x="6108195" y="3020819"/>
            <a:ext cx="486654" cy="1027836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59B9858B-DF84-40DF-871E-AA86C26CCEF5}"/>
              </a:ext>
            </a:extLst>
          </p:cNvPr>
          <p:cNvSpPr/>
          <p:nvPr/>
        </p:nvSpPr>
        <p:spPr>
          <a:xfrm rot="20689172">
            <a:off x="5955795" y="3058919"/>
            <a:ext cx="486654" cy="1027836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A81199-401D-4AF9-AFF9-DE351A274E36}"/>
              </a:ext>
            </a:extLst>
          </p:cNvPr>
          <p:cNvCxnSpPr/>
          <p:nvPr/>
        </p:nvCxnSpPr>
        <p:spPr>
          <a:xfrm>
            <a:off x="2524125" y="6276975"/>
            <a:ext cx="3055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0E8403-5E3D-4285-8367-09F525A69073}"/>
              </a:ext>
            </a:extLst>
          </p:cNvPr>
          <p:cNvCxnSpPr/>
          <p:nvPr/>
        </p:nvCxnSpPr>
        <p:spPr>
          <a:xfrm>
            <a:off x="5882552" y="6276975"/>
            <a:ext cx="3055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7473D7-BE35-443A-B9D1-F05F4CB0172A}"/>
              </a:ext>
            </a:extLst>
          </p:cNvPr>
          <p:cNvSpPr txBox="1"/>
          <p:nvPr/>
        </p:nvSpPr>
        <p:spPr>
          <a:xfrm>
            <a:off x="6792195" y="5676900"/>
            <a:ext cx="14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F18730-5223-497B-A78E-17B6676DC2A6}"/>
              </a:ext>
            </a:extLst>
          </p:cNvPr>
          <p:cNvSpPr txBox="1"/>
          <p:nvPr/>
        </p:nvSpPr>
        <p:spPr>
          <a:xfrm>
            <a:off x="4151488" y="5725476"/>
            <a:ext cx="14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97C830-53C1-4A1F-9D05-C2A2EA3AAB4A}"/>
              </a:ext>
            </a:extLst>
          </p:cNvPr>
          <p:cNvSpPr/>
          <p:nvPr/>
        </p:nvSpPr>
        <p:spPr>
          <a:xfrm>
            <a:off x="1228725" y="2339679"/>
            <a:ext cx="943429" cy="35343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C458CE-37F4-4ED5-A301-47D222E5ABC0}"/>
              </a:ext>
            </a:extLst>
          </p:cNvPr>
          <p:cNvSpPr/>
          <p:nvPr/>
        </p:nvSpPr>
        <p:spPr>
          <a:xfrm>
            <a:off x="9210617" y="1257228"/>
            <a:ext cx="943429" cy="35343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ED8334-E6B5-4047-8CD8-5BC5CAE97E1E}"/>
              </a:ext>
            </a:extLst>
          </p:cNvPr>
          <p:cNvCxnSpPr/>
          <p:nvPr/>
        </p:nvCxnSpPr>
        <p:spPr>
          <a:xfrm>
            <a:off x="2324554" y="4050763"/>
            <a:ext cx="3118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2C3833-E3B5-40BB-8346-65989FB1BF35}"/>
              </a:ext>
            </a:extLst>
          </p:cNvPr>
          <p:cNvCxnSpPr>
            <a:cxnSpLocks/>
          </p:cNvCxnSpPr>
          <p:nvPr/>
        </p:nvCxnSpPr>
        <p:spPr>
          <a:xfrm>
            <a:off x="8782220" y="3307260"/>
            <a:ext cx="3118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69B24C-B018-47D9-938C-C64674C27DA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154873" y="1911905"/>
            <a:ext cx="13994" cy="71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8691DA-D3A4-48E6-9AFC-EBC1F40FA21C}"/>
              </a:ext>
            </a:extLst>
          </p:cNvPr>
          <p:cNvCxnSpPr>
            <a:cxnSpLocks/>
          </p:cNvCxnSpPr>
          <p:nvPr/>
        </p:nvCxnSpPr>
        <p:spPr>
          <a:xfrm flipV="1">
            <a:off x="6426073" y="1978515"/>
            <a:ext cx="118895" cy="71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67AE68-3940-45A9-B04B-49A6FB580119}"/>
              </a:ext>
            </a:extLst>
          </p:cNvPr>
          <p:cNvCxnSpPr>
            <a:cxnSpLocks/>
          </p:cNvCxnSpPr>
          <p:nvPr/>
        </p:nvCxnSpPr>
        <p:spPr>
          <a:xfrm flipV="1">
            <a:off x="4381832" y="2144415"/>
            <a:ext cx="458796" cy="101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B4FD313-B2E7-42CB-BEDE-5488294DC893}"/>
              </a:ext>
            </a:extLst>
          </p:cNvPr>
          <p:cNvSpPr txBox="1"/>
          <p:nvPr/>
        </p:nvSpPr>
        <p:spPr>
          <a:xfrm>
            <a:off x="3861947" y="1579655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B06123-3DAF-4BEF-8571-A883FA91DD30}"/>
              </a:ext>
            </a:extLst>
          </p:cNvPr>
          <p:cNvSpPr txBox="1"/>
          <p:nvPr/>
        </p:nvSpPr>
        <p:spPr>
          <a:xfrm>
            <a:off x="4700371" y="1807781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MaxPool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563496-5A65-4A72-AD84-D0DFEB335435}"/>
              </a:ext>
            </a:extLst>
          </p:cNvPr>
          <p:cNvSpPr txBox="1"/>
          <p:nvPr/>
        </p:nvSpPr>
        <p:spPr>
          <a:xfrm>
            <a:off x="6268985" y="1627560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UnPool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7565BF-5B6D-4AB1-B5D8-498D76ABA2DA}"/>
              </a:ext>
            </a:extLst>
          </p:cNvPr>
          <p:cNvSpPr txBox="1"/>
          <p:nvPr/>
        </p:nvSpPr>
        <p:spPr>
          <a:xfrm>
            <a:off x="1306450" y="1893393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C0E550-E02A-4909-B45C-4B23107BE2D2}"/>
              </a:ext>
            </a:extLst>
          </p:cNvPr>
          <p:cNvSpPr txBox="1"/>
          <p:nvPr/>
        </p:nvSpPr>
        <p:spPr>
          <a:xfrm>
            <a:off x="8925410" y="5080409"/>
            <a:ext cx="21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Segmented Image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E03C97-DB8B-4FA7-8873-10FFF5B317BE}"/>
              </a:ext>
            </a:extLst>
          </p:cNvPr>
          <p:cNvSpPr txBox="1"/>
          <p:nvPr/>
        </p:nvSpPr>
        <p:spPr>
          <a:xfrm>
            <a:off x="1023719" y="1627560"/>
            <a:ext cx="16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(1024x1024)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B500EC-0D32-445E-854E-F314A82F3B1A}"/>
              </a:ext>
            </a:extLst>
          </p:cNvPr>
          <p:cNvSpPr txBox="1"/>
          <p:nvPr/>
        </p:nvSpPr>
        <p:spPr>
          <a:xfrm>
            <a:off x="9050251" y="5383817"/>
            <a:ext cx="16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(1024x1024)</a:t>
            </a:r>
          </a:p>
        </p:txBody>
      </p:sp>
    </p:spTree>
    <p:extLst>
      <p:ext uri="{BB962C8B-B14F-4D97-AF65-F5344CB8AC3E}">
        <p14:creationId xmlns:p14="http://schemas.microsoft.com/office/powerpoint/2010/main" val="400912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2BD-948E-4496-BBCF-40D50B9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35C16-33B3-4DEA-BBA4-DFA923D457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79" y="1690688"/>
            <a:ext cx="5471071" cy="3871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11669-120D-4CE9-BE60-022A31D47166}"/>
              </a:ext>
            </a:extLst>
          </p:cNvPr>
          <p:cNvSpPr txBox="1"/>
          <p:nvPr/>
        </p:nvSpPr>
        <p:spPr>
          <a:xfrm>
            <a:off x="6581775" y="2291829"/>
            <a:ext cx="50482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Dice coefficient for the training and validation- </a:t>
            </a:r>
            <a:r>
              <a:rPr lang="en-US" sz="2800" b="1" dirty="0"/>
              <a:t>highly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Best model returns a validation accuracy of 98.20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8C4AD-88F4-404B-9173-3A2DD0654C4A}"/>
              </a:ext>
            </a:extLst>
          </p:cNvPr>
          <p:cNvSpPr txBox="1"/>
          <p:nvPr/>
        </p:nvSpPr>
        <p:spPr>
          <a:xfrm rot="16200000">
            <a:off x="7977" y="3019490"/>
            <a:ext cx="149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Dice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140D5-E2AF-4E8C-927B-9AD92F7B9585}"/>
              </a:ext>
            </a:extLst>
          </p:cNvPr>
          <p:cNvSpPr txBox="1"/>
          <p:nvPr/>
        </p:nvSpPr>
        <p:spPr>
          <a:xfrm>
            <a:off x="3190875" y="5486038"/>
            <a:ext cx="149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of epoch</a:t>
            </a:r>
          </a:p>
        </p:txBody>
      </p:sp>
    </p:spTree>
    <p:extLst>
      <p:ext uri="{BB962C8B-B14F-4D97-AF65-F5344CB8AC3E}">
        <p14:creationId xmlns:p14="http://schemas.microsoft.com/office/powerpoint/2010/main" val="266054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4BA5-81BB-417A-B6FB-BA7B2D88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validation and test sets</a:t>
            </a:r>
          </a:p>
        </p:txBody>
      </p:sp>
      <p:pic>
        <p:nvPicPr>
          <p:cNvPr id="5" name="Content Placeholder 4" descr="A close up of a car&#10;&#10;Description generated with high confidence">
            <a:extLst>
              <a:ext uri="{FF2B5EF4-FFF2-40B4-BE49-F238E27FC236}">
                <a16:creationId xmlns:a16="http://schemas.microsoft.com/office/drawing/2014/main" id="{161C11E1-E207-4EC9-8032-36DC88FAE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770"/>
            <a:ext cx="5370175" cy="2585218"/>
          </a:xfrm>
        </p:spPr>
      </p:pic>
      <p:pic>
        <p:nvPicPr>
          <p:cNvPr id="7" name="Picture 6" descr="A close up of a car&#10;&#10;Description generated with high confidence">
            <a:extLst>
              <a:ext uri="{FF2B5EF4-FFF2-40B4-BE49-F238E27FC236}">
                <a16:creationId xmlns:a16="http://schemas.microsoft.com/office/drawing/2014/main" id="{91D3A6DE-A23F-413B-AD99-A40FE720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5" y="1882295"/>
            <a:ext cx="5434858" cy="26163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9C62ED-8725-4A61-BBB1-07126605F8BE}"/>
              </a:ext>
            </a:extLst>
          </p:cNvPr>
          <p:cNvSpPr txBox="1"/>
          <p:nvPr/>
        </p:nvSpPr>
        <p:spPr>
          <a:xfrm>
            <a:off x="1162050" y="491490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Overall- Picks up the </a:t>
            </a:r>
            <a:r>
              <a:rPr lang="en-US" sz="2400" b="1" dirty="0"/>
              <a:t>contours</a:t>
            </a:r>
            <a:r>
              <a:rPr lang="en-US" sz="2400" dirty="0"/>
              <a:t> of the car reasonably well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Image is distorted at the bottom due to the shadows present in the original image  </a:t>
            </a:r>
          </a:p>
        </p:txBody>
      </p:sp>
    </p:spTree>
    <p:extLst>
      <p:ext uri="{BB962C8B-B14F-4D97-AF65-F5344CB8AC3E}">
        <p14:creationId xmlns:p14="http://schemas.microsoft.com/office/powerpoint/2010/main" val="262444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362C-0A2F-4F31-8BEA-96B775A5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architecture- Model 2 (U-Net)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AC04E3-B4A7-4CF6-AD03-2C1522D30322}"/>
              </a:ext>
            </a:extLst>
          </p:cNvPr>
          <p:cNvGrpSpPr/>
          <p:nvPr/>
        </p:nvGrpSpPr>
        <p:grpSpPr>
          <a:xfrm>
            <a:off x="2357707" y="2458571"/>
            <a:ext cx="3248342" cy="3271738"/>
            <a:chOff x="1379977" y="2502750"/>
            <a:chExt cx="3248342" cy="3271738"/>
          </a:xfrm>
        </p:grpSpPr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A4576131-CC1A-4263-8743-324B652A72CF}"/>
                </a:ext>
              </a:extLst>
            </p:cNvPr>
            <p:cNvSpPr/>
            <p:nvPr/>
          </p:nvSpPr>
          <p:spPr>
            <a:xfrm rot="9889172">
              <a:off x="1379977" y="2502750"/>
              <a:ext cx="1533622" cy="3271738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6E7FC426-3E81-48BB-9BF2-675270ED647B}"/>
                </a:ext>
              </a:extLst>
            </p:cNvPr>
            <p:cNvSpPr/>
            <p:nvPr/>
          </p:nvSpPr>
          <p:spPr>
            <a:xfrm rot="9889172">
              <a:off x="1697756" y="2664984"/>
              <a:ext cx="1347943" cy="2859916"/>
            </a:xfrm>
            <a:prstGeom prst="parallelogram">
              <a:avLst>
                <a:gd name="adj" fmla="val 5912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21DA756B-256A-444F-8733-6C76E2ACD07B}"/>
                </a:ext>
              </a:extLst>
            </p:cNvPr>
            <p:cNvSpPr/>
            <p:nvPr/>
          </p:nvSpPr>
          <p:spPr>
            <a:xfrm rot="9889172">
              <a:off x="2009518" y="2571637"/>
              <a:ext cx="1350166" cy="2859314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67A0DA51-BAAE-4122-B3BA-C138CB8D5505}"/>
                </a:ext>
              </a:extLst>
            </p:cNvPr>
            <p:cNvSpPr/>
            <p:nvPr/>
          </p:nvSpPr>
          <p:spPr>
            <a:xfrm rot="9889172">
              <a:off x="2371719" y="2790819"/>
              <a:ext cx="1122814" cy="2420949"/>
            </a:xfrm>
            <a:prstGeom prst="parallelogram">
              <a:avLst>
                <a:gd name="adj" fmla="val 5912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EB03B087-3714-4A0C-9392-A9C4440952BF}"/>
                </a:ext>
              </a:extLst>
            </p:cNvPr>
            <p:cNvSpPr/>
            <p:nvPr/>
          </p:nvSpPr>
          <p:spPr>
            <a:xfrm rot="9889172">
              <a:off x="2612351" y="2718584"/>
              <a:ext cx="1122814" cy="2420949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B1D5EF02-2A41-4788-9564-B5E632829179}"/>
                </a:ext>
              </a:extLst>
            </p:cNvPr>
            <p:cNvSpPr/>
            <p:nvPr/>
          </p:nvSpPr>
          <p:spPr>
            <a:xfrm rot="9889172">
              <a:off x="2983926" y="3038470"/>
              <a:ext cx="825412" cy="1781175"/>
            </a:xfrm>
            <a:prstGeom prst="parallelogram">
              <a:avLst>
                <a:gd name="adj" fmla="val 5912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CDA550E-C561-4AEC-8037-1A02A44F7103}"/>
                </a:ext>
              </a:extLst>
            </p:cNvPr>
            <p:cNvSpPr/>
            <p:nvPr/>
          </p:nvSpPr>
          <p:spPr>
            <a:xfrm rot="9889172">
              <a:off x="3249355" y="2966235"/>
              <a:ext cx="825412" cy="1781175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78D37A6F-75A7-40C9-B7AF-162B45E6B7AD}"/>
                </a:ext>
              </a:extLst>
            </p:cNvPr>
            <p:cNvSpPr/>
            <p:nvPr/>
          </p:nvSpPr>
          <p:spPr>
            <a:xfrm rot="9889172">
              <a:off x="3480400" y="3062141"/>
              <a:ext cx="753589" cy="1547338"/>
            </a:xfrm>
            <a:prstGeom prst="parallelogram">
              <a:avLst>
                <a:gd name="adj" fmla="val 5912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C349479B-1E6B-4CAD-B761-22C55593FE87}"/>
                </a:ext>
              </a:extLst>
            </p:cNvPr>
            <p:cNvSpPr/>
            <p:nvPr/>
          </p:nvSpPr>
          <p:spPr>
            <a:xfrm rot="9889172">
              <a:off x="3716283" y="3006592"/>
              <a:ext cx="753589" cy="1547338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7B39D478-5216-486E-9B24-34E9B9C4EE82}"/>
                </a:ext>
              </a:extLst>
            </p:cNvPr>
            <p:cNvSpPr/>
            <p:nvPr/>
          </p:nvSpPr>
          <p:spPr>
            <a:xfrm rot="9889172">
              <a:off x="3989265" y="3187664"/>
              <a:ext cx="486654" cy="1027836"/>
            </a:xfrm>
            <a:prstGeom prst="parallelogram">
              <a:avLst>
                <a:gd name="adj" fmla="val 59127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18A10918-590C-4241-B017-62E07E39B1AC}"/>
                </a:ext>
              </a:extLst>
            </p:cNvPr>
            <p:cNvSpPr/>
            <p:nvPr/>
          </p:nvSpPr>
          <p:spPr>
            <a:xfrm rot="9889172">
              <a:off x="4141665" y="3149564"/>
              <a:ext cx="486654" cy="1027836"/>
            </a:xfrm>
            <a:prstGeom prst="parallelogram">
              <a:avLst>
                <a:gd name="adj" fmla="val 5912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4D1F2D4B-BF14-41A0-B65D-7866B47B08F5}"/>
              </a:ext>
            </a:extLst>
          </p:cNvPr>
          <p:cNvSpPr/>
          <p:nvPr/>
        </p:nvSpPr>
        <p:spPr>
          <a:xfrm rot="20689172">
            <a:off x="7670515" y="1461831"/>
            <a:ext cx="1533622" cy="3271738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1CE3B619-AC35-4F0E-A8C6-2687551914FE}"/>
              </a:ext>
            </a:extLst>
          </p:cNvPr>
          <p:cNvSpPr/>
          <p:nvPr/>
        </p:nvSpPr>
        <p:spPr>
          <a:xfrm rot="20689172">
            <a:off x="7538415" y="1711419"/>
            <a:ext cx="1347943" cy="2859916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1748DD38-41E5-4AAA-81B8-2D9FCE1567B6}"/>
              </a:ext>
            </a:extLst>
          </p:cNvPr>
          <p:cNvSpPr/>
          <p:nvPr/>
        </p:nvSpPr>
        <p:spPr>
          <a:xfrm rot="20689172">
            <a:off x="7224430" y="1805368"/>
            <a:ext cx="1350166" cy="2859314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F0782501-5586-4D1A-9372-A9257246CBBB}"/>
              </a:ext>
            </a:extLst>
          </p:cNvPr>
          <p:cNvSpPr/>
          <p:nvPr/>
        </p:nvSpPr>
        <p:spPr>
          <a:xfrm rot="20689172">
            <a:off x="7089581" y="2024551"/>
            <a:ext cx="1122814" cy="2420949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17EEC0E2-3432-43F7-91A4-1BD9F7E66B6F}"/>
              </a:ext>
            </a:extLst>
          </p:cNvPr>
          <p:cNvSpPr/>
          <p:nvPr/>
        </p:nvSpPr>
        <p:spPr>
          <a:xfrm rot="20689172">
            <a:off x="6848949" y="2096786"/>
            <a:ext cx="1122814" cy="2420949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F9F8B3C6-A74D-4BF3-90CC-A50BCBFB7F54}"/>
              </a:ext>
            </a:extLst>
          </p:cNvPr>
          <p:cNvSpPr/>
          <p:nvPr/>
        </p:nvSpPr>
        <p:spPr>
          <a:xfrm rot="20689172">
            <a:off x="6774776" y="2416674"/>
            <a:ext cx="825412" cy="1781175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4977B23E-BCA9-4570-BA15-3BFF06D132E5}"/>
              </a:ext>
            </a:extLst>
          </p:cNvPr>
          <p:cNvSpPr/>
          <p:nvPr/>
        </p:nvSpPr>
        <p:spPr>
          <a:xfrm rot="20689172">
            <a:off x="6509347" y="2488909"/>
            <a:ext cx="825412" cy="1781175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26538E0F-8523-4698-986D-393929EAE932}"/>
              </a:ext>
            </a:extLst>
          </p:cNvPr>
          <p:cNvSpPr/>
          <p:nvPr/>
        </p:nvSpPr>
        <p:spPr>
          <a:xfrm rot="20689172">
            <a:off x="6350125" y="2626840"/>
            <a:ext cx="753589" cy="1547338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8434C1E9-25B7-43BA-9989-62371103B2DE}"/>
              </a:ext>
            </a:extLst>
          </p:cNvPr>
          <p:cNvSpPr/>
          <p:nvPr/>
        </p:nvSpPr>
        <p:spPr>
          <a:xfrm rot="20689172">
            <a:off x="6114242" y="2682389"/>
            <a:ext cx="753589" cy="1547338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E5A1AF4-C246-41E4-A249-8A7D60592584}"/>
              </a:ext>
            </a:extLst>
          </p:cNvPr>
          <p:cNvSpPr/>
          <p:nvPr/>
        </p:nvSpPr>
        <p:spPr>
          <a:xfrm rot="20689172">
            <a:off x="6108195" y="3020819"/>
            <a:ext cx="486654" cy="1027836"/>
          </a:xfrm>
          <a:prstGeom prst="parallelogram">
            <a:avLst>
              <a:gd name="adj" fmla="val 5912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AD3E84B4-4E08-4C20-8F31-46A930E45BEB}"/>
              </a:ext>
            </a:extLst>
          </p:cNvPr>
          <p:cNvSpPr/>
          <p:nvPr/>
        </p:nvSpPr>
        <p:spPr>
          <a:xfrm rot="20689172">
            <a:off x="5955795" y="3058919"/>
            <a:ext cx="486654" cy="1027836"/>
          </a:xfrm>
          <a:prstGeom prst="parallelogram">
            <a:avLst>
              <a:gd name="adj" fmla="val 591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7D8CAA4-8316-46F5-A441-C5D5C24B2806}"/>
              </a:ext>
            </a:extLst>
          </p:cNvPr>
          <p:cNvCxnSpPr/>
          <p:nvPr/>
        </p:nvCxnSpPr>
        <p:spPr>
          <a:xfrm>
            <a:off x="2524125" y="6276975"/>
            <a:ext cx="3055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D1D0E9E-85AB-4C77-83FB-211650A6826C}"/>
              </a:ext>
            </a:extLst>
          </p:cNvPr>
          <p:cNvCxnSpPr/>
          <p:nvPr/>
        </p:nvCxnSpPr>
        <p:spPr>
          <a:xfrm>
            <a:off x="5882552" y="6276975"/>
            <a:ext cx="3055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44494C7-11A3-4B7D-9751-AA396B610609}"/>
              </a:ext>
            </a:extLst>
          </p:cNvPr>
          <p:cNvSpPr txBox="1"/>
          <p:nvPr/>
        </p:nvSpPr>
        <p:spPr>
          <a:xfrm>
            <a:off x="6958674" y="5841274"/>
            <a:ext cx="14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939072-411F-44AA-A3CE-B0AC7A97584C}"/>
              </a:ext>
            </a:extLst>
          </p:cNvPr>
          <p:cNvSpPr txBox="1"/>
          <p:nvPr/>
        </p:nvSpPr>
        <p:spPr>
          <a:xfrm>
            <a:off x="3662998" y="6325905"/>
            <a:ext cx="147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CDD900F-110F-4FD3-AD96-F8F4B99A5A0D}"/>
              </a:ext>
            </a:extLst>
          </p:cNvPr>
          <p:cNvSpPr/>
          <p:nvPr/>
        </p:nvSpPr>
        <p:spPr>
          <a:xfrm>
            <a:off x="1228725" y="2339679"/>
            <a:ext cx="943429" cy="35343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679B9D-6A37-400C-9166-54A53596885F}"/>
              </a:ext>
            </a:extLst>
          </p:cNvPr>
          <p:cNvSpPr/>
          <p:nvPr/>
        </p:nvSpPr>
        <p:spPr>
          <a:xfrm>
            <a:off x="9210617" y="1257228"/>
            <a:ext cx="943429" cy="35343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C337AE-5B83-4BA2-826F-4F9DB256762A}"/>
              </a:ext>
            </a:extLst>
          </p:cNvPr>
          <p:cNvCxnSpPr/>
          <p:nvPr/>
        </p:nvCxnSpPr>
        <p:spPr>
          <a:xfrm>
            <a:off x="2324554" y="4050763"/>
            <a:ext cx="3118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4E9AB2-DC8D-4E49-B6EC-4D27D0A4C35F}"/>
              </a:ext>
            </a:extLst>
          </p:cNvPr>
          <p:cNvCxnSpPr>
            <a:cxnSpLocks/>
          </p:cNvCxnSpPr>
          <p:nvPr/>
        </p:nvCxnSpPr>
        <p:spPr>
          <a:xfrm>
            <a:off x="8782220" y="3307260"/>
            <a:ext cx="3118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3443E7-BDF6-4471-A08C-48BA20A6E3A3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154873" y="1911905"/>
            <a:ext cx="13994" cy="71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A9650AF-B334-4635-BF9D-4F3997B5F348}"/>
              </a:ext>
            </a:extLst>
          </p:cNvPr>
          <p:cNvCxnSpPr>
            <a:cxnSpLocks/>
          </p:cNvCxnSpPr>
          <p:nvPr/>
        </p:nvCxnSpPr>
        <p:spPr>
          <a:xfrm flipV="1">
            <a:off x="6426073" y="1978515"/>
            <a:ext cx="118895" cy="71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4070C9F-187F-4DFB-B085-C081B6A8B059}"/>
              </a:ext>
            </a:extLst>
          </p:cNvPr>
          <p:cNvCxnSpPr>
            <a:cxnSpLocks/>
          </p:cNvCxnSpPr>
          <p:nvPr/>
        </p:nvCxnSpPr>
        <p:spPr>
          <a:xfrm flipV="1">
            <a:off x="4381832" y="2144415"/>
            <a:ext cx="458796" cy="101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3BD9F9C-5851-4FB9-89D0-389A1CD29D6F}"/>
              </a:ext>
            </a:extLst>
          </p:cNvPr>
          <p:cNvSpPr txBox="1"/>
          <p:nvPr/>
        </p:nvSpPr>
        <p:spPr>
          <a:xfrm>
            <a:off x="3861947" y="1579655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2C51F21-6CBF-432C-857B-E471D443BE75}"/>
              </a:ext>
            </a:extLst>
          </p:cNvPr>
          <p:cNvSpPr txBox="1"/>
          <p:nvPr/>
        </p:nvSpPr>
        <p:spPr>
          <a:xfrm>
            <a:off x="4700371" y="1807781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MaxPool</a:t>
            </a:r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35B4FF1-7076-4349-B00D-413AE64FDFFF}"/>
              </a:ext>
            </a:extLst>
          </p:cNvPr>
          <p:cNvSpPr txBox="1"/>
          <p:nvPr/>
        </p:nvSpPr>
        <p:spPr>
          <a:xfrm>
            <a:off x="6268985" y="1627560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UnPool</a:t>
            </a:r>
            <a:endParaRPr 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18BF7F-D811-42DF-B182-D898984BAFE1}"/>
              </a:ext>
            </a:extLst>
          </p:cNvPr>
          <p:cNvSpPr txBox="1"/>
          <p:nvPr/>
        </p:nvSpPr>
        <p:spPr>
          <a:xfrm>
            <a:off x="1306450" y="1893393"/>
            <a:ext cx="107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01699E0-46F4-45A3-8973-E3BAC8EC07C9}"/>
              </a:ext>
            </a:extLst>
          </p:cNvPr>
          <p:cNvSpPr txBox="1"/>
          <p:nvPr/>
        </p:nvSpPr>
        <p:spPr>
          <a:xfrm>
            <a:off x="8925410" y="5080409"/>
            <a:ext cx="213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Segmented Image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953D95-37F6-4C95-B665-BD94CE25FAB3}"/>
              </a:ext>
            </a:extLst>
          </p:cNvPr>
          <p:cNvSpPr txBox="1"/>
          <p:nvPr/>
        </p:nvSpPr>
        <p:spPr>
          <a:xfrm>
            <a:off x="1023719" y="1627560"/>
            <a:ext cx="16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(1024x1024)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DEC7068-CC90-4188-8D5F-0882CCEC8396}"/>
              </a:ext>
            </a:extLst>
          </p:cNvPr>
          <p:cNvSpPr txBox="1"/>
          <p:nvPr/>
        </p:nvSpPr>
        <p:spPr>
          <a:xfrm>
            <a:off x="9050251" y="5383817"/>
            <a:ext cx="16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(1024x1024)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951176A0-8A3B-4D36-950B-0C4CE5BCF0B5}"/>
              </a:ext>
            </a:extLst>
          </p:cNvPr>
          <p:cNvSpPr/>
          <p:nvPr/>
        </p:nvSpPr>
        <p:spPr>
          <a:xfrm rot="20938073">
            <a:off x="4102613" y="4770388"/>
            <a:ext cx="3997933" cy="551657"/>
          </a:xfrm>
          <a:prstGeom prst="curvedUpArrow">
            <a:avLst>
              <a:gd name="adj1" fmla="val 25000"/>
              <a:gd name="adj2" fmla="val 96992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Arrow: Curved Up 109">
            <a:extLst>
              <a:ext uri="{FF2B5EF4-FFF2-40B4-BE49-F238E27FC236}">
                <a16:creationId xmlns:a16="http://schemas.microsoft.com/office/drawing/2014/main" id="{2EBBADC0-9577-413D-89C3-7300FE598536}"/>
              </a:ext>
            </a:extLst>
          </p:cNvPr>
          <p:cNvSpPr/>
          <p:nvPr/>
        </p:nvSpPr>
        <p:spPr>
          <a:xfrm rot="21099533">
            <a:off x="3625380" y="5075277"/>
            <a:ext cx="5301999" cy="720570"/>
          </a:xfrm>
          <a:prstGeom prst="curvedUpArrow">
            <a:avLst>
              <a:gd name="adj1" fmla="val 25000"/>
              <a:gd name="adj2" fmla="val 96992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Arrow: Curved Up 110">
            <a:extLst>
              <a:ext uri="{FF2B5EF4-FFF2-40B4-BE49-F238E27FC236}">
                <a16:creationId xmlns:a16="http://schemas.microsoft.com/office/drawing/2014/main" id="{EE0BF6C4-6685-422E-A3CA-92546C4A1672}"/>
              </a:ext>
            </a:extLst>
          </p:cNvPr>
          <p:cNvSpPr/>
          <p:nvPr/>
        </p:nvSpPr>
        <p:spPr>
          <a:xfrm rot="20880072">
            <a:off x="4661366" y="4448660"/>
            <a:ext cx="2846892" cy="484558"/>
          </a:xfrm>
          <a:prstGeom prst="curvedUpArrow">
            <a:avLst>
              <a:gd name="adj1" fmla="val 25000"/>
              <a:gd name="adj2" fmla="val 96992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0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2BD-948E-4496-BBCF-40D50B9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11669-120D-4CE9-BE60-022A31D47166}"/>
              </a:ext>
            </a:extLst>
          </p:cNvPr>
          <p:cNvSpPr txBox="1"/>
          <p:nvPr/>
        </p:nvSpPr>
        <p:spPr>
          <a:xfrm>
            <a:off x="6512201" y="1289539"/>
            <a:ext cx="53451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Best model returns a validation accuracy of 98.97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Training time was also lesser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Lesser parameters in the model- ~42% less compared to Model-1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Max-</a:t>
            </a:r>
            <a:r>
              <a:rPr lang="en-US" sz="2800" dirty="0" err="1"/>
              <a:t>unpooling</a:t>
            </a:r>
            <a:r>
              <a:rPr lang="en-US" sz="2800" dirty="0"/>
              <a:t> would be a nice way to decrease the training error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Large image augmentations take </a:t>
            </a:r>
            <a:r>
              <a:rPr lang="en-US" sz="2800"/>
              <a:t>longer training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Content Placeholder 7" descr="A screenshot of a map&#10;&#10;Description automatically generated">
            <a:extLst>
              <a:ext uri="{FF2B5EF4-FFF2-40B4-BE49-F238E27FC236}">
                <a16:creationId xmlns:a16="http://schemas.microsoft.com/office/drawing/2014/main" id="{B9CB9FA7-8C31-4151-87E1-D15A7BCE3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404359"/>
            <a:ext cx="5522506" cy="36914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1B6A9-CD4A-4B2A-8D37-E8C020276EFB}"/>
              </a:ext>
            </a:extLst>
          </p:cNvPr>
          <p:cNvSpPr txBox="1"/>
          <p:nvPr/>
        </p:nvSpPr>
        <p:spPr>
          <a:xfrm>
            <a:off x="3026943" y="5095795"/>
            <a:ext cx="163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of epoch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02975-1464-45F4-9E7F-558D58EC5624}"/>
              </a:ext>
            </a:extLst>
          </p:cNvPr>
          <p:cNvSpPr txBox="1"/>
          <p:nvPr/>
        </p:nvSpPr>
        <p:spPr>
          <a:xfrm rot="16200000">
            <a:off x="-249110" y="2694446"/>
            <a:ext cx="1622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Dice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8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334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Kaggle Carvana Image Masking Challenge</vt:lpstr>
      <vt:lpstr>Introduction</vt:lpstr>
      <vt:lpstr>Performance measure</vt:lpstr>
      <vt:lpstr>Solution techniques</vt:lpstr>
      <vt:lpstr>CNN architecture- Model 1</vt:lpstr>
      <vt:lpstr>Results</vt:lpstr>
      <vt:lpstr>Visualizing the validation and test sets</vt:lpstr>
      <vt:lpstr>CNN architecture- Model 2 (U-Net)</vt:lpstr>
      <vt:lpstr>Results</vt:lpstr>
      <vt:lpstr>Visualizing the validation and test sets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Carvana Image Masking Challenge</dc:title>
  <dc:creator>Srinesh</dc:creator>
  <cp:lastModifiedBy>Srinesh</cp:lastModifiedBy>
  <cp:revision>61</cp:revision>
  <dcterms:created xsi:type="dcterms:W3CDTF">2018-10-28T16:20:16Z</dcterms:created>
  <dcterms:modified xsi:type="dcterms:W3CDTF">2018-11-15T04:54:22Z</dcterms:modified>
</cp:coreProperties>
</file>