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gency FB" panose="020B0503020202020204" pitchFamily="34" charset="0"/>
      <p:regular r:id="rId48"/>
      <p:bold r:id="rId49"/>
    </p:embeddedFont>
    <p:embeddedFont>
      <p:font typeface="Caesar Dressing" panose="020B0604020202020204" charset="0"/>
      <p:regular r:id="rId50"/>
    </p:embeddedFont>
    <p:embeddedFont>
      <p:font typeface="Trebuchet MS" panose="020B0603020202020204" pitchFamily="34" charset="0"/>
      <p:regular r:id="rId51"/>
      <p:bold r:id="rId52"/>
      <p:italic r:id="rId53"/>
      <p:boldItalic r:id="rId54"/>
    </p:embeddedFont>
    <p:embeddedFont>
      <p:font typeface="Wingdings 3" panose="05040102010807070707" pitchFamily="18" charset="2"/>
      <p:regular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2364"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b51f7eb2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b51f7eb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165726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4946393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859817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2009217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95420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5098755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2381079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8807251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943871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43150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5521978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505139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7002618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1193674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366449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00597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9200067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12/4/2022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3337586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44213AF-26F6-41FA-8D85-E2C5388D6E58}" type="datetimeFigureOut">
              <a:rPr lang="en-US" smtClean="0"/>
              <a:pPr/>
              <a:t>12/4/2022</a:t>
            </a:fld>
            <a:endParaRPr lang="en-US" sz="1000" dirty="0">
              <a:solidFill>
                <a:schemeClr val="tx1"/>
              </a:solidFill>
            </a:endParaRPr>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0942343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437" y="225283"/>
            <a:ext cx="7959600" cy="8771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b="1" u="sng" dirty="0">
                <a:solidFill>
                  <a:srgbClr val="FF0000"/>
                </a:solidFill>
                <a:latin typeface="Agency FB" panose="020B0503020202020204" pitchFamily="34" charset="0"/>
                <a:ea typeface="Caesar Dressing"/>
                <a:cs typeface="Caesar Dressing"/>
                <a:sym typeface="Caesar Dressing"/>
              </a:rPr>
              <a:t>Malignant Comments Classifier Project.</a:t>
            </a:r>
            <a:endParaRPr sz="4500" b="1" u="sng" dirty="0">
              <a:solidFill>
                <a:srgbClr val="FF0000"/>
              </a:solidFill>
              <a:latin typeface="Agency FB" panose="020B0503020202020204" pitchFamily="34" charset="0"/>
              <a:ea typeface="Caesar Dressing"/>
              <a:cs typeface="Caesar Dressing"/>
              <a:sym typeface="Caesar Dressing"/>
            </a:endParaRPr>
          </a:p>
        </p:txBody>
      </p:sp>
      <p:sp>
        <p:nvSpPr>
          <p:cNvPr id="66" name="Google Shape;66;p14"/>
          <p:cNvSpPr txBox="1">
            <a:spLocks noGrp="1"/>
          </p:cNvSpPr>
          <p:nvPr>
            <p:ph type="subTitle" idx="1"/>
          </p:nvPr>
        </p:nvSpPr>
        <p:spPr>
          <a:xfrm>
            <a:off x="691437" y="3962400"/>
            <a:ext cx="7959600" cy="65387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3600" b="1" dirty="0">
                <a:solidFill>
                  <a:srgbClr val="FFC000"/>
                </a:solidFill>
                <a:latin typeface="Agency FB" panose="020B0503020202020204" pitchFamily="34" charset="0"/>
                <a:ea typeface="Caesar Dressing"/>
                <a:cs typeface="Caesar Dressing"/>
                <a:sym typeface="Caesar Dressing"/>
              </a:rPr>
              <a:t>Presented By :Sri Ram </a:t>
            </a:r>
            <a:r>
              <a:rPr lang="en-GB" sz="3600" b="1" dirty="0" err="1">
                <a:solidFill>
                  <a:srgbClr val="FFC000"/>
                </a:solidFill>
                <a:latin typeface="Agency FB" panose="020B0503020202020204" pitchFamily="34" charset="0"/>
                <a:ea typeface="Caesar Dressing"/>
                <a:cs typeface="Caesar Dressing"/>
                <a:sym typeface="Caesar Dressing"/>
              </a:rPr>
              <a:t>Commuri</a:t>
            </a:r>
            <a:endParaRPr lang="en-GB" sz="3600" b="1" dirty="0">
              <a:solidFill>
                <a:srgbClr val="FFC0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D65E93D6-415E-29BE-0C96-6A5BF2504F4C}"/>
              </a:ext>
            </a:extLst>
          </p:cNvPr>
          <p:cNvPicPr>
            <a:picLocks noChangeAspect="1"/>
          </p:cNvPicPr>
          <p:nvPr/>
        </p:nvPicPr>
        <p:blipFill>
          <a:blip r:embed="rId3"/>
          <a:stretch>
            <a:fillRect/>
          </a:stretch>
        </p:blipFill>
        <p:spPr>
          <a:xfrm>
            <a:off x="877346" y="1393698"/>
            <a:ext cx="7389307" cy="2356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39726011-7D32-BF4A-472E-5599A05E7189}"/>
              </a:ext>
            </a:extLst>
          </p:cNvPr>
          <p:cNvPicPr>
            <a:picLocks noChangeAspect="1"/>
          </p:cNvPicPr>
          <p:nvPr/>
        </p:nvPicPr>
        <p:blipFill>
          <a:blip r:embed="rId3"/>
          <a:stretch>
            <a:fillRect/>
          </a:stretch>
        </p:blipFill>
        <p:spPr>
          <a:xfrm>
            <a:off x="311700" y="1008925"/>
            <a:ext cx="5593565" cy="3775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28" name="Google Shape;128;p24"/>
          <p:cNvSpPr txBox="1">
            <a:spLocks noGrp="1"/>
          </p:cNvSpPr>
          <p:nvPr>
            <p:ph type="body" idx="1"/>
          </p:nvPr>
        </p:nvSpPr>
        <p:spPr>
          <a:xfrm>
            <a:off x="260275" y="3544675"/>
            <a:ext cx="8572200" cy="120029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b="1"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b="1" dirty="0">
                <a:solidFill>
                  <a:schemeClr val="dk1"/>
                </a:solidFill>
                <a:latin typeface="Times New Roman" panose="02020603050405020304" pitchFamily="18" charset="0"/>
                <a:ea typeface="Caesar Dressing"/>
                <a:cs typeface="Times New Roman" panose="02020603050405020304" pitchFamily="18" charset="0"/>
                <a:sym typeface="Caesar Dressing"/>
              </a:rPr>
              <a:t>: </a:t>
            </a:r>
            <a:r>
              <a:rPr lang="en-GB" sz="1400" b="1"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endParaRPr sz="1400" b="1"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5F9C6B4-A571-3CE5-404C-DC0E0D7B476E}"/>
              </a:ext>
            </a:extLst>
          </p:cNvPr>
          <p:cNvPicPr>
            <a:picLocks noChangeAspect="1"/>
          </p:cNvPicPr>
          <p:nvPr/>
        </p:nvPicPr>
        <p:blipFill>
          <a:blip r:embed="rId3"/>
          <a:stretch>
            <a:fillRect/>
          </a:stretch>
        </p:blipFill>
        <p:spPr>
          <a:xfrm>
            <a:off x="1089358" y="1081911"/>
            <a:ext cx="6965284" cy="23913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35" name="Google Shape;135;p25"/>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7FC7698-23AF-0986-DC60-C1A804263331}"/>
              </a:ext>
            </a:extLst>
          </p:cNvPr>
          <p:cNvPicPr>
            <a:picLocks noChangeAspect="1"/>
          </p:cNvPicPr>
          <p:nvPr/>
        </p:nvPicPr>
        <p:blipFill>
          <a:blip r:embed="rId3"/>
          <a:stretch>
            <a:fillRect/>
          </a:stretch>
        </p:blipFill>
        <p:spPr>
          <a:xfrm>
            <a:off x="1056112" y="953172"/>
            <a:ext cx="6980525" cy="25915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2" name="Google Shape;142;p26"/>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plot we can observe that the count of highly malignant comments is very high, which is about 99 % and only 1 %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46A3584F-2406-27E6-A686-42418D969F09}"/>
              </a:ext>
            </a:extLst>
          </p:cNvPr>
          <p:cNvPicPr>
            <a:picLocks noChangeAspect="1"/>
          </p:cNvPicPr>
          <p:nvPr/>
        </p:nvPicPr>
        <p:blipFill>
          <a:blip r:embed="rId3"/>
          <a:stretch>
            <a:fillRect/>
          </a:stretch>
        </p:blipFill>
        <p:spPr>
          <a:xfrm>
            <a:off x="1048492" y="1008925"/>
            <a:ext cx="6995766" cy="2535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49" name="Google Shape;149;p27"/>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number of rude comments are high compared to normal comments. Around 94.7 % of the comments fall into rude and remaining comments are considered to be normal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A5C94A9-5D09-B1E2-85CA-1479504AAC57}"/>
              </a:ext>
            </a:extLst>
          </p:cNvPr>
          <p:cNvPicPr>
            <a:picLocks noChangeAspect="1"/>
          </p:cNvPicPr>
          <p:nvPr/>
        </p:nvPicPr>
        <p:blipFill>
          <a:blip r:embed="rId3"/>
          <a:stretch>
            <a:fillRect/>
          </a:stretch>
        </p:blipFill>
        <p:spPr>
          <a:xfrm>
            <a:off x="897422" y="1008925"/>
            <a:ext cx="7353443" cy="253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r>
              <a:rPr lang="en-GB" sz="3020" dirty="0">
                <a:solidFill>
                  <a:srgbClr val="FCBF49"/>
                </a:solidFill>
                <a:latin typeface="Caesar Dressing"/>
                <a:ea typeface="Caesar Dressing"/>
                <a:cs typeface="Caesar Dressing"/>
                <a:sym typeface="Caesar Dressing"/>
              </a:rPr>
              <a:t>.</a:t>
            </a:r>
            <a:endParaRPr sz="3020" dirty="0">
              <a:solidFill>
                <a:srgbClr val="FCBF49"/>
              </a:solidFill>
              <a:latin typeface="Caesar Dressing"/>
              <a:ea typeface="Caesar Dressing"/>
              <a:cs typeface="Caesar Dressing"/>
              <a:sym typeface="Caesar Dressing"/>
            </a:endParaRPr>
          </a:p>
        </p:txBody>
      </p:sp>
      <p:sp>
        <p:nvSpPr>
          <p:cNvPr id="156" name="Google Shape;156;p28"/>
          <p:cNvSpPr txBox="1">
            <a:spLocks noGrp="1"/>
          </p:cNvSpPr>
          <p:nvPr>
            <p:ph type="body" idx="1"/>
          </p:nvPr>
        </p:nvSpPr>
        <p:spPr>
          <a:xfrm>
            <a:off x="260275" y="3544675"/>
            <a:ext cx="8572200" cy="113874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above visualization also, 99.7 % of the comments are threatening and only 0.3 % of the comments look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AF6EDEC-D46B-204A-7EBA-257BACCE04A0}"/>
              </a:ext>
            </a:extLst>
          </p:cNvPr>
          <p:cNvPicPr>
            <a:picLocks noChangeAspect="1"/>
          </p:cNvPicPr>
          <p:nvPr/>
        </p:nvPicPr>
        <p:blipFill>
          <a:blip r:embed="rId3"/>
          <a:stretch>
            <a:fillRect/>
          </a:stretch>
        </p:blipFill>
        <p:spPr>
          <a:xfrm>
            <a:off x="839156" y="1008925"/>
            <a:ext cx="7411709" cy="25357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63" name="Google Shape;163;p29"/>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abusing type comments is high which is 95.1 % and only 4.9 % of the comments are normal.</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1EEA59A-6C40-97F7-F37A-8CBA77A13D79}"/>
              </a:ext>
            </a:extLst>
          </p:cNvPr>
          <p:cNvPicPr>
            <a:picLocks noChangeAspect="1"/>
          </p:cNvPicPr>
          <p:nvPr/>
        </p:nvPicPr>
        <p:blipFill>
          <a:blip r:embed="rId3"/>
          <a:stretch>
            <a:fillRect/>
          </a:stretch>
        </p:blipFill>
        <p:spPr>
          <a:xfrm>
            <a:off x="878957" y="1008925"/>
            <a:ext cx="7400261" cy="25357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0" name="Google Shape;170;p30"/>
          <p:cNvSpPr txBox="1">
            <a:spLocks noGrp="1"/>
          </p:cNvSpPr>
          <p:nvPr>
            <p:ph type="body" idx="1"/>
          </p:nvPr>
        </p:nvSpPr>
        <p:spPr>
          <a:xfrm>
            <a:off x="260275" y="3544675"/>
            <a:ext cx="85722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400" dirty="0">
                <a:solidFill>
                  <a:schemeClr val="dk1"/>
                </a:solidFill>
                <a:latin typeface="Times New Roman" panose="02020603050405020304" pitchFamily="18" charset="0"/>
                <a:ea typeface="Caesar Dressing"/>
                <a:cs typeface="Times New Roman" panose="02020603050405020304" pitchFamily="18" charset="0"/>
                <a:sym typeface="Caesar Dressing"/>
              </a:rPr>
              <a:t>: </a:t>
            </a:r>
            <a:endParaRPr sz="14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 count of loathe is high (99.1 %) compared to normal (0.9 %) text comments.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21B086D-D111-AFB8-DA98-A31FC25AF523}"/>
              </a:ext>
            </a:extLst>
          </p:cNvPr>
          <p:cNvPicPr>
            <a:picLocks noChangeAspect="1"/>
          </p:cNvPicPr>
          <p:nvPr/>
        </p:nvPicPr>
        <p:blipFill>
          <a:blip r:embed="rId3"/>
          <a:stretch>
            <a:fillRect/>
          </a:stretch>
        </p:blipFill>
        <p:spPr>
          <a:xfrm>
            <a:off x="871870" y="1008925"/>
            <a:ext cx="7357730" cy="253575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VISUALIZATIONS.</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177" name="Google Shape;177;p31"/>
          <p:cNvSpPr txBox="1">
            <a:spLocks noGrp="1"/>
          </p:cNvSpPr>
          <p:nvPr>
            <p:ph type="body" idx="1"/>
          </p:nvPr>
        </p:nvSpPr>
        <p:spPr>
          <a:xfrm>
            <a:off x="6229500" y="1065725"/>
            <a:ext cx="2602800" cy="246218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distribution plots we can notice that all the columns are skewed to the right except the comment_label column. Since all the columns are categorical in nature there is no need to remove skewness and outliers in any of the columns.</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2FE5EF45-1720-4A84-F59B-0933B6FB75F0}"/>
              </a:ext>
            </a:extLst>
          </p:cNvPr>
          <p:cNvPicPr>
            <a:picLocks noChangeAspect="1"/>
          </p:cNvPicPr>
          <p:nvPr/>
        </p:nvPicPr>
        <p:blipFill>
          <a:blip r:embed="rId3"/>
          <a:stretch>
            <a:fillRect/>
          </a:stretch>
        </p:blipFill>
        <p:spPr>
          <a:xfrm>
            <a:off x="311700" y="1008925"/>
            <a:ext cx="5592914" cy="377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1572C63-1F42-EA29-B951-CC19A7B8507A}"/>
              </a:ext>
            </a:extLst>
          </p:cNvPr>
          <p:cNvPicPr>
            <a:picLocks noChangeAspect="1"/>
          </p:cNvPicPr>
          <p:nvPr/>
        </p:nvPicPr>
        <p:blipFill>
          <a:blip r:embed="rId3"/>
          <a:stretch>
            <a:fillRect/>
          </a:stretch>
        </p:blipFill>
        <p:spPr>
          <a:xfrm>
            <a:off x="407858" y="1109417"/>
            <a:ext cx="3848433" cy="3269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AGENDA.</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Overview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Statement.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Problem Understanding.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Importance of Malignant Comments Classification.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Exploratory 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Visualizations.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Word Clouds.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Data Analysis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Analysis of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Cross Validation Scores.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Hyper Parameter Tuning and Creating the Final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ROC-AUC Curve.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Saving the model and predicting the results.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Conclusion.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Highly Malignant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6285522-D6E4-39CF-1F5E-3E8FA2C9C1A8}"/>
              </a:ext>
            </a:extLst>
          </p:cNvPr>
          <p:cNvPicPr>
            <a:picLocks noChangeAspect="1"/>
          </p:cNvPicPr>
          <p:nvPr/>
        </p:nvPicPr>
        <p:blipFill>
          <a:blip r:embed="rId3"/>
          <a:stretch>
            <a:fillRect/>
          </a:stretch>
        </p:blipFill>
        <p:spPr>
          <a:xfrm>
            <a:off x="570891" y="1193368"/>
            <a:ext cx="3848433" cy="3269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198" name="Google Shape;198;p34"/>
          <p:cNvSpPr txBox="1">
            <a:spLocks noGrp="1"/>
          </p:cNvSpPr>
          <p:nvPr>
            <p:ph type="body" idx="1"/>
          </p:nvPr>
        </p:nvSpPr>
        <p:spPr>
          <a:xfrm>
            <a:off x="5292225" y="2243240"/>
            <a:ext cx="2912700" cy="1169521"/>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rude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D5026CF3-A2AF-4E0D-F089-600358FE0BF4}"/>
              </a:ext>
            </a:extLst>
          </p:cNvPr>
          <p:cNvPicPr>
            <a:picLocks noChangeAspect="1"/>
          </p:cNvPicPr>
          <p:nvPr/>
        </p:nvPicPr>
        <p:blipFill>
          <a:blip r:embed="rId3"/>
          <a:stretch>
            <a:fillRect/>
          </a:stretch>
        </p:blipFill>
        <p:spPr>
          <a:xfrm>
            <a:off x="482019" y="1189558"/>
            <a:ext cx="3856054" cy="32768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threat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0D0A5C55-8BF5-898C-9A0F-9796754990AA}"/>
              </a:ext>
            </a:extLst>
          </p:cNvPr>
          <p:cNvPicPr>
            <a:picLocks noChangeAspect="1"/>
          </p:cNvPicPr>
          <p:nvPr/>
        </p:nvPicPr>
        <p:blipFill>
          <a:blip r:embed="rId3"/>
          <a:stretch>
            <a:fillRect/>
          </a:stretch>
        </p:blipFill>
        <p:spPr>
          <a:xfrm>
            <a:off x="440021" y="1197178"/>
            <a:ext cx="3840813" cy="3261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abuse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6D40D4-3274-7403-20C4-5B3F4653F764}"/>
              </a:ext>
            </a:extLst>
          </p:cNvPr>
          <p:cNvPicPr>
            <a:picLocks noChangeAspect="1"/>
          </p:cNvPicPr>
          <p:nvPr/>
        </p:nvPicPr>
        <p:blipFill>
          <a:blip r:embed="rId3"/>
          <a:stretch>
            <a:fillRect/>
          </a:stretch>
        </p:blipFill>
        <p:spPr>
          <a:xfrm>
            <a:off x="450388" y="1185747"/>
            <a:ext cx="3848433" cy="3284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Word Clouds.</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Times New Roman" panose="02020603050405020304" pitchFamily="18" charset="0"/>
                <a:ea typeface="Caesar Dressing"/>
                <a:cs typeface="Times New Roman" panose="02020603050405020304" pitchFamily="18" charset="0"/>
                <a:sym typeface="Caesar Dressing"/>
              </a:rPr>
              <a:t>OBSERVATIONS</a:t>
            </a:r>
            <a:r>
              <a:rPr lang="en-GB" sz="1600" dirty="0">
                <a:solidFill>
                  <a:schemeClr val="dk1"/>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chemeClr val="dk1"/>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400" dirty="0">
                <a:solidFill>
                  <a:srgbClr val="434343"/>
                </a:solidFill>
                <a:latin typeface="Times New Roman" panose="02020603050405020304" pitchFamily="18" charset="0"/>
                <a:ea typeface="Caesar Dressing"/>
                <a:cs typeface="Times New Roman" panose="02020603050405020304" pitchFamily="18" charset="0"/>
                <a:sym typeface="Caesar Dressing"/>
              </a:rPr>
              <a:t>These are the toxic words which frequently appear in the loathe column.</a:t>
            </a:r>
            <a:endParaRPr sz="14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C7223A03-4DF0-E427-6652-1B491A6A53CF}"/>
              </a:ext>
            </a:extLst>
          </p:cNvPr>
          <p:cNvPicPr>
            <a:picLocks noChangeAspect="1"/>
          </p:cNvPicPr>
          <p:nvPr/>
        </p:nvPicPr>
        <p:blipFill>
          <a:blip r:embed="rId3"/>
          <a:stretch>
            <a:fillRect/>
          </a:stretch>
        </p:blipFill>
        <p:spPr>
          <a:xfrm>
            <a:off x="396959" y="1197178"/>
            <a:ext cx="3856054" cy="32616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extracted some features and removed the feature “Id” to improve data normality and linearity.</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Used Pearson’s correlation coefficient and heat map to check the correlation.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DATA ANALYSIS STEPS.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 It’ll help to transform the text data to feature vector which can be used as input in our modelling.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Balanced the data using Random-</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oversampler</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mechanism.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Split train and test to build machine learning models.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process will be shown in the further steps.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After the pre-processing and data cleaning I used remaining independent features for model building and prediction.</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MODEL BUILDING.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47757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classification algorithms used on training the data are as follows: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Decision Tree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Linear SVC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Ada Boost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Extreme Gradient Boosting Classifier (XGB)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Extra Trees Classifier</a:t>
            </a:r>
            <a:r>
              <a:rPr lang="en-GB" dirty="0">
                <a:latin typeface="Times New Roman" panose="02020603050405020304" pitchFamily="18" charset="0"/>
                <a:cs typeface="Times New Roman" panose="02020603050405020304" pitchFamily="18" charset="0"/>
              </a:rPr>
              <a:t>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LOGISTIC REGRESSION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Logistic Regression Model gave us an accuracy score of 94.52 %.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4" name="Picture 3">
            <a:extLst>
              <a:ext uri="{FF2B5EF4-FFF2-40B4-BE49-F238E27FC236}">
                <a16:creationId xmlns:a16="http://schemas.microsoft.com/office/drawing/2014/main" id="{FF5DBA0C-1AC3-761E-6B65-5B4702E2D968}"/>
              </a:ext>
            </a:extLst>
          </p:cNvPr>
          <p:cNvPicPr>
            <a:picLocks noChangeAspect="1"/>
          </p:cNvPicPr>
          <p:nvPr/>
        </p:nvPicPr>
        <p:blipFill>
          <a:blip r:embed="rId3"/>
          <a:stretch>
            <a:fillRect/>
          </a:stretch>
        </p:blipFill>
        <p:spPr>
          <a:xfrm>
            <a:off x="3528320" y="362319"/>
            <a:ext cx="5303980" cy="4336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OVERVIEW.</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this particular presentation we will be looking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How to analyze the dataset of Malignant Comment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What are the EDA steps in cleaning the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Overall analysis on the problem.</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Model building from the cleaned dataset.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Predictions for test dataset from saved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DECISION TREE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Decision Tree Classifier Model gave us an accuracy score of 92.88 %.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707E52A-EB5A-2657-48F2-DC1E21AA9138}"/>
              </a:ext>
            </a:extLst>
          </p:cNvPr>
          <p:cNvPicPr>
            <a:picLocks noChangeAspect="1"/>
          </p:cNvPicPr>
          <p:nvPr/>
        </p:nvPicPr>
        <p:blipFill>
          <a:blip r:embed="rId3"/>
          <a:stretch>
            <a:fillRect/>
          </a:stretch>
        </p:blipFill>
        <p:spPr>
          <a:xfrm>
            <a:off x="3675797" y="447327"/>
            <a:ext cx="5156503" cy="42511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LINEAR SVC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Linear SVC Model gave us an accuracy score of 93.96 %.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8912C5E-2800-14A2-E117-8C6A506E6FD4}"/>
              </a:ext>
            </a:extLst>
          </p:cNvPr>
          <p:cNvPicPr>
            <a:picLocks noChangeAspect="1"/>
          </p:cNvPicPr>
          <p:nvPr/>
        </p:nvPicPr>
        <p:blipFill>
          <a:blip r:embed="rId3"/>
          <a:stretch>
            <a:fillRect/>
          </a:stretch>
        </p:blipFill>
        <p:spPr>
          <a:xfrm>
            <a:off x="3396000" y="445026"/>
            <a:ext cx="5436300" cy="42534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MULTINOMIALNB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MULTINOMIALNB CLASSIFIER Model gave us an accuracy score of 91.08 %.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FF0CF535-59A1-3838-9BCB-F3CD1D45BFCC}"/>
              </a:ext>
            </a:extLst>
          </p:cNvPr>
          <p:cNvPicPr>
            <a:picLocks noChangeAspect="1"/>
          </p:cNvPicPr>
          <p:nvPr/>
        </p:nvPicPr>
        <p:blipFill>
          <a:blip r:embed="rId3"/>
          <a:stretch>
            <a:fillRect/>
          </a:stretch>
        </p:blipFill>
        <p:spPr>
          <a:xfrm>
            <a:off x="3867000" y="495288"/>
            <a:ext cx="4965300" cy="42031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ADABOOST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ADA Boost CLASSIFIER Model gave us an accuracy score of 92.61 %.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7D013454-90DF-5040-4F91-6AB251DD4D8A}"/>
              </a:ext>
            </a:extLst>
          </p:cNvPr>
          <p:cNvPicPr>
            <a:picLocks noChangeAspect="1"/>
          </p:cNvPicPr>
          <p:nvPr/>
        </p:nvPicPr>
        <p:blipFill>
          <a:blip r:embed="rId3"/>
          <a:stretch>
            <a:fillRect/>
          </a:stretch>
        </p:blipFill>
        <p:spPr>
          <a:xfrm>
            <a:off x="3396000" y="445025"/>
            <a:ext cx="5436300" cy="4123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XGBoost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XG Boost CLASSIFIER Model gave us an accuracy score of 94.90 %.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BB7D6FF1-16C1-4B3E-1B04-FA7AAD02753A}"/>
              </a:ext>
            </a:extLst>
          </p:cNvPr>
          <p:cNvPicPr>
            <a:picLocks noChangeAspect="1"/>
          </p:cNvPicPr>
          <p:nvPr/>
        </p:nvPicPr>
        <p:blipFill>
          <a:blip r:embed="rId3"/>
          <a:stretch>
            <a:fillRect/>
          </a:stretch>
        </p:blipFill>
        <p:spPr>
          <a:xfrm>
            <a:off x="3867001" y="354700"/>
            <a:ext cx="4965300" cy="421412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EXTRA TREES CLASSIFIER MODEL.</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Times New Roman" panose="02020603050405020304" pitchFamily="18" charset="0"/>
                <a:ea typeface="Caesar Dressing"/>
                <a:cs typeface="Times New Roman" panose="02020603050405020304" pitchFamily="18" charset="0"/>
                <a:sym typeface="Caesar Dressing"/>
              </a:rPr>
              <a:t>The Extra Trees CLASSIFIER Model gave us an accuracy score of 95.30 %.</a:t>
            </a:r>
            <a:endParaRPr sz="1600" dirty="0">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17E49EE1-FB00-F437-0520-5B7A5E651194}"/>
              </a:ext>
            </a:extLst>
          </p:cNvPr>
          <p:cNvPicPr>
            <a:picLocks noChangeAspect="1"/>
          </p:cNvPicPr>
          <p:nvPr/>
        </p:nvPicPr>
        <p:blipFill>
          <a:blip r:embed="rId3"/>
          <a:stretch>
            <a:fillRect/>
          </a:stretch>
        </p:blipFill>
        <p:spPr>
          <a:xfrm>
            <a:off x="3615813" y="385181"/>
            <a:ext cx="5216487" cy="418364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Analysis of Models.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299" name="Google Shape;299;p49"/>
          <p:cNvSpPr txBox="1">
            <a:spLocks noGrp="1"/>
          </p:cNvSpPr>
          <p:nvPr>
            <p:ph type="body" idx="1"/>
          </p:nvPr>
        </p:nvSpPr>
        <p:spPr>
          <a:xfrm>
            <a:off x="196087" y="1194516"/>
            <a:ext cx="8520600" cy="163118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Classification Models, the highest accuracy score belongs to the Extra Trees Classifier, followed by the XG Boost Classifier and Logistic Regression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Next, the Linear SVC Model followed by the Ada Boost Classifier and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the Multinomial NB Classifier Model.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Cross Validation Scores.</a:t>
            </a:r>
            <a:endParaRPr sz="3011" dirty="0">
              <a:solidFill>
                <a:srgbClr val="D62828"/>
              </a:solidFill>
              <a:latin typeface="Agency FB" panose="020B0503020202020204" pitchFamily="34" charset="0"/>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9300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Logistic Regression Model is 94.52 %.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Decision Tree Classifier Model is 92.88 %.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Linear SVC Model is 93.96 %.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Multinomial NB Classifier Model is 91.08 %.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Ada boost classifier Model is 92.61 %.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XG Boost Classifier Model is 94.90 %.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cross validation score of the Extra Trees Classifier Model is 95.30 %.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175429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Since the Accuracy Score and the cross validation score of the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Logistic Regression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Model are good and the AUC score is the highest among others we shall consider this model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shall use Grid SearchCV for hyper parameter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multiple tries with hyper parameter tuning, the highest accuracy score obtained was </a:t>
            </a:r>
            <a:r>
              <a:rPr lang="en-GB" sz="1600" dirty="0">
                <a:solidFill>
                  <a:srgbClr val="F77F00"/>
                </a:solidFill>
                <a:latin typeface="Times New Roman" panose="02020603050405020304" pitchFamily="18" charset="0"/>
                <a:ea typeface="Caesar Dressing"/>
                <a:cs typeface="Times New Roman" panose="02020603050405020304" pitchFamily="18" charset="0"/>
                <a:sym typeface="Caesar Dressing"/>
              </a:rPr>
              <a:t>94.56 %</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a:t>
            </a:r>
            <a:endParaRPr sz="3011" dirty="0">
              <a:solidFill>
                <a:srgbClr val="F77F00"/>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56A97889-336E-A206-8A1E-90A6F24D922A}"/>
              </a:ext>
            </a:extLst>
          </p:cNvPr>
          <p:cNvPicPr>
            <a:picLocks noChangeAspect="1"/>
          </p:cNvPicPr>
          <p:nvPr/>
        </p:nvPicPr>
        <p:blipFill>
          <a:blip r:embed="rId3"/>
          <a:stretch>
            <a:fillRect/>
          </a:stretch>
        </p:blipFill>
        <p:spPr>
          <a:xfrm>
            <a:off x="1466581" y="1017725"/>
            <a:ext cx="6210838" cy="3680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Online hate, described as abusive language, aggression, cyber bullying, hatefulness and many others has been identified as a major threat on online social media platforms. Social media platforms are the most prominent grounds for such toxic behaviour. 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Agency FB" panose="020B0503020202020204" pitchFamily="34" charset="0"/>
                <a:ea typeface="Caesar Dressing"/>
                <a:cs typeface="Caesar Dressing"/>
                <a:sym typeface="Caesar Dressing"/>
              </a:rPr>
              <a:t>HYPER PARAMETER TUNING [FINAL MODEL].</a:t>
            </a:r>
            <a:endParaRPr sz="3011" dirty="0">
              <a:solidFill>
                <a:srgbClr val="F77F00"/>
              </a:solidFill>
              <a:latin typeface="Agency FB" panose="020B0503020202020204" pitchFamily="34" charset="0"/>
              <a:ea typeface="Caesar Dressing"/>
              <a:cs typeface="Caesar Dressing"/>
              <a:sym typeface="Caesar Dressing"/>
            </a:endParaRPr>
          </a:p>
        </p:txBody>
      </p:sp>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successfully incorporated hyper parameter tuning using best parameters of Logistic Regression and the accuracy of the model has been increased, We received the accuracy score as 94.56%, which is very good.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87DBEEC8-9BC5-9809-B530-B8DD3BDCF592}"/>
              </a:ext>
            </a:extLst>
          </p:cNvPr>
          <p:cNvPicPr>
            <a:picLocks noChangeAspect="1"/>
          </p:cNvPicPr>
          <p:nvPr/>
        </p:nvPicPr>
        <p:blipFill>
          <a:blip r:embed="rId3"/>
          <a:stretch>
            <a:fillRect/>
          </a:stretch>
        </p:blipFill>
        <p:spPr>
          <a:xfrm>
            <a:off x="2944156" y="1017726"/>
            <a:ext cx="5888144" cy="36807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Agency FB" panose="020B0503020202020204" pitchFamily="34" charset="0"/>
                <a:ea typeface="Caesar Dressing"/>
                <a:cs typeface="Caesar Dressing"/>
                <a:sym typeface="Caesar Dressing"/>
              </a:rPr>
              <a:t>ROC-AUC Curve.</a:t>
            </a:r>
            <a:endParaRPr sz="3011" dirty="0">
              <a:solidFill>
                <a:srgbClr val="FCBF49"/>
              </a:solidFill>
              <a:latin typeface="Agency FB" panose="020B0503020202020204" pitchFamily="34" charset="0"/>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generated the ROC Curve for all the models and for the best model and compared it with AUC. The AUC score for my final model was 97%.</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E3D33100-6237-CA53-6179-65DA0BC0FF2D}"/>
              </a:ext>
            </a:extLst>
          </p:cNvPr>
          <p:cNvPicPr>
            <a:picLocks noChangeAspect="1"/>
          </p:cNvPicPr>
          <p:nvPr/>
        </p:nvPicPr>
        <p:blipFill>
          <a:blip r:embed="rId3"/>
          <a:stretch>
            <a:fillRect/>
          </a:stretch>
        </p:blipFill>
        <p:spPr>
          <a:xfrm>
            <a:off x="719956" y="1170126"/>
            <a:ext cx="3330229" cy="2617120"/>
          </a:xfrm>
          <a:prstGeom prst="rect">
            <a:avLst/>
          </a:prstGeom>
        </p:spPr>
      </p:pic>
      <p:pic>
        <p:nvPicPr>
          <p:cNvPr id="5" name="Picture 4">
            <a:extLst>
              <a:ext uri="{FF2B5EF4-FFF2-40B4-BE49-F238E27FC236}">
                <a16:creationId xmlns:a16="http://schemas.microsoft.com/office/drawing/2014/main" id="{EB0EC6F4-903D-1214-59BF-807E08D58680}"/>
              </a:ext>
            </a:extLst>
          </p:cNvPr>
          <p:cNvPicPr>
            <a:picLocks noChangeAspect="1"/>
          </p:cNvPicPr>
          <p:nvPr/>
        </p:nvPicPr>
        <p:blipFill>
          <a:blip r:embed="rId4"/>
          <a:stretch>
            <a:fillRect/>
          </a:stretch>
        </p:blipFill>
        <p:spPr>
          <a:xfrm>
            <a:off x="4572000" y="1211588"/>
            <a:ext cx="3692701" cy="24614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 have saved my final best model using joblib library in .pkl format, and loaded saved model for predictions for test data. Using classification model, we have got the predicted values for malignant comments classification.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pic>
        <p:nvPicPr>
          <p:cNvPr id="3" name="Picture 2">
            <a:extLst>
              <a:ext uri="{FF2B5EF4-FFF2-40B4-BE49-F238E27FC236}">
                <a16:creationId xmlns:a16="http://schemas.microsoft.com/office/drawing/2014/main" id="{5AB05828-FCDE-EF09-E042-80E9EAEAD737}"/>
              </a:ext>
            </a:extLst>
          </p:cNvPr>
          <p:cNvPicPr>
            <a:picLocks noChangeAspect="1"/>
          </p:cNvPicPr>
          <p:nvPr/>
        </p:nvPicPr>
        <p:blipFill>
          <a:blip r:embed="rId3"/>
          <a:stretch>
            <a:fillRect/>
          </a:stretch>
        </p:blipFill>
        <p:spPr>
          <a:xfrm>
            <a:off x="1969291" y="2571750"/>
            <a:ext cx="4907705" cy="13183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11700" y="2394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0D47A1"/>
                </a:solidFill>
                <a:latin typeface="Agency FB" panose="020B0503020202020204" pitchFamily="34" charset="0"/>
                <a:ea typeface="Caesar Dressing"/>
                <a:cs typeface="Caesar Dressing"/>
                <a:sym typeface="Caesar Dressing"/>
              </a:rPr>
              <a:t>Saving the model and predicting the results.</a:t>
            </a:r>
            <a:endParaRPr sz="3011" dirty="0">
              <a:solidFill>
                <a:srgbClr val="0D47A1"/>
              </a:solidFill>
              <a:latin typeface="Agency FB" panose="020B0503020202020204" pitchFamily="34" charset="0"/>
              <a:ea typeface="Caesar Dressing"/>
              <a:cs typeface="Caesar Dressing"/>
              <a:sym typeface="Caesar Dressing"/>
            </a:endParaRPr>
          </a:p>
        </p:txBody>
      </p:sp>
      <p:pic>
        <p:nvPicPr>
          <p:cNvPr id="3" name="Picture 2">
            <a:extLst>
              <a:ext uri="{FF2B5EF4-FFF2-40B4-BE49-F238E27FC236}">
                <a16:creationId xmlns:a16="http://schemas.microsoft.com/office/drawing/2014/main" id="{3BDBF43F-5BF9-89C9-F04C-3AC22E343341}"/>
              </a:ext>
            </a:extLst>
          </p:cNvPr>
          <p:cNvPicPr>
            <a:picLocks noChangeAspect="1"/>
          </p:cNvPicPr>
          <p:nvPr/>
        </p:nvPicPr>
        <p:blipFill>
          <a:blip r:embed="rId3"/>
          <a:stretch>
            <a:fillRect/>
          </a:stretch>
        </p:blipFill>
        <p:spPr>
          <a:xfrm>
            <a:off x="1185597" y="1017726"/>
            <a:ext cx="6845530" cy="3680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Times New Roman" panose="02020603050405020304" pitchFamily="18" charset="0"/>
                <a:ea typeface="Caesar Dressing"/>
                <a:cs typeface="Times New Roman" panose="02020603050405020304" pitchFamily="18" charset="0"/>
                <a:sym typeface="Caesar Dressing"/>
              </a:rPr>
              <a:t>We have mentioned step by step procedure to analyze the data and checked the correlation between label and feature.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Agency FB" panose="020B0503020202020204" pitchFamily="34" charset="0"/>
                <a:ea typeface="Caesar Dressing"/>
                <a:cs typeface="Caesar Dressing"/>
                <a:sym typeface="Caesar Dressing"/>
              </a:rPr>
              <a:t>CONCLUSION</a:t>
            </a:r>
            <a:r>
              <a:rPr lang="en-GB" sz="3011" dirty="0">
                <a:solidFill>
                  <a:srgbClr val="D62828"/>
                </a:solidFill>
                <a:latin typeface="Caesar Dressing"/>
                <a:ea typeface="Caesar Dressing"/>
                <a:cs typeface="Caesar Dressing"/>
                <a:sym typeface="Caesar Dressing"/>
              </a:rPr>
              <a:t>.</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auc</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score increased after tuning.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that we saved the model in a pickle with a filename in order to use whenever we require. Then we loaded the saved file and predicted the values for test data. Further we saved the predicted values test data into a csv file.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
        <p:nvSpPr>
          <p:cNvPr id="4" name="Rectangle 3"/>
          <p:cNvSpPr/>
          <p:nvPr/>
        </p:nvSpPr>
        <p:spPr>
          <a:xfrm>
            <a:off x="2017454" y="3633401"/>
            <a:ext cx="5109091" cy="923330"/>
          </a:xfrm>
          <a:prstGeom prst="rect">
            <a:avLst/>
          </a:prstGeom>
          <a:noFill/>
        </p:spPr>
        <p:txBody>
          <a:bodyPr wrap="square" lIns="91440" tIns="45720" rIns="91440" bIns="45720">
            <a:spAutoFit/>
          </a:bodyPr>
          <a:lstStyle/>
          <a:p>
            <a:pPr algn="ctr"/>
            <a:r>
              <a:rPr lang="en-US" sz="5400" b="1" dirty="0">
                <a:ln w="1905"/>
                <a:solidFill>
                  <a:schemeClr val="accent2"/>
                </a:solidFill>
                <a:effectLst>
                  <a:innerShdw blurRad="69850" dist="43180" dir="5400000">
                    <a:srgbClr val="000000">
                      <a:alpha val="65000"/>
                    </a:srgbClr>
                  </a:innerShdw>
                </a:effectLst>
              </a:rPr>
              <a:t>THANK YOU…</a:t>
            </a:r>
            <a:endParaRPr lang="en-US" sz="5400" b="1" cap="none" spc="0" dirty="0">
              <a:ln w="1905"/>
              <a:solidFill>
                <a:schemeClr val="accent2"/>
              </a:solidFill>
              <a:effectLst>
                <a:innerShdw blurRad="69850" dist="43180" dir="5400000">
                  <a:srgbClr val="000000">
                    <a:alpha val="65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anose="020B0503020202020204" pitchFamily="34" charset="0"/>
                <a:ea typeface="Caesar Dressing"/>
                <a:cs typeface="Caesar Dressing"/>
                <a:sym typeface="Caesar Dressing"/>
              </a:rPr>
              <a:t>Problem STATEMENT.</a:t>
            </a:r>
            <a:endParaRPr sz="3020" dirty="0">
              <a:solidFill>
                <a:srgbClr val="FCBF49"/>
              </a:solidFill>
              <a:latin typeface="Agency FB" panose="020B0503020202020204" pitchFamily="34" charset="0"/>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1569630"/>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 offensive, but “u are an idiot” is clearly offensive.</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Agency FB" panose="020B0503020202020204" pitchFamily="34" charset="0"/>
                <a:ea typeface="Caesar Dressing"/>
                <a:cs typeface="Caesar Dressing"/>
                <a:sym typeface="Caesar Dressing"/>
              </a:rPr>
              <a:t>Problem UNDERSTANDING.</a:t>
            </a:r>
            <a:endParaRPr sz="3020" dirty="0">
              <a:solidFill>
                <a:srgbClr val="0D47A1"/>
              </a:solidFill>
              <a:latin typeface="Agency FB" panose="020B0503020202020204" pitchFamily="34" charset="0"/>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Agency FB" panose="020B0503020202020204" pitchFamily="34" charset="0"/>
                <a:ea typeface="Caesar Dressing"/>
                <a:cs typeface="Caesar Dressing"/>
                <a:sym typeface="Caesar Dressing"/>
              </a:rPr>
              <a:t>Importance of Malignant Comments Classifier.</a:t>
            </a:r>
            <a:endParaRPr sz="3020" dirty="0">
              <a:solidFill>
                <a:srgbClr val="D62828"/>
              </a:solidFill>
              <a:latin typeface="Agency FB" panose="020B0503020202020204" pitchFamily="34" charset="0"/>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2954625"/>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0" lvl="0" indent="457200" algn="l" rtl="0">
              <a:spcBef>
                <a:spcPts val="1200"/>
              </a:spcBef>
              <a:spcAft>
                <a:spcPts val="1200"/>
              </a:spcAft>
              <a:buNone/>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0289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240062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Importing necessary libraries and importing the Train &amp; Test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some statistical information like shape, number of unique values present, info, finding zero values etc on both the datasets.</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for null values and did not find any null values In both datasets. And removed Id.</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Visualized each feature using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seaborn</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and </a:t>
            </a:r>
            <a:r>
              <a:rPr lang="en-GB" sz="1600" dirty="0" err="1">
                <a:solidFill>
                  <a:srgbClr val="434343"/>
                </a:solidFill>
                <a:latin typeface="Times New Roman" panose="02020603050405020304" pitchFamily="18" charset="0"/>
                <a:ea typeface="Caesar Dressing"/>
                <a:cs typeface="Times New Roman" panose="02020603050405020304" pitchFamily="18" charset="0"/>
                <a:sym typeface="Caesar Dressing"/>
              </a:rPr>
              <a:t>matplotlib</a:t>
            </a: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 libraries by plotting categorical plots like pie plot, count plot, distribution plot and word cloud for each label.</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Agency FB" panose="020B0503020202020204" pitchFamily="34" charset="0"/>
                <a:ea typeface="Caesar Dressing"/>
                <a:cs typeface="Caesar Dressing"/>
                <a:sym typeface="Caesar Dressing"/>
              </a:rPr>
              <a:t>Exploratory Data Analysis.</a:t>
            </a:r>
            <a:endParaRPr sz="3020" dirty="0">
              <a:solidFill>
                <a:srgbClr val="F77F00"/>
              </a:solidFill>
              <a:latin typeface="Agency FB" panose="020B0503020202020204" pitchFamily="34" charset="0"/>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Then created new column as clean_length after cleaning the data.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All these steps were done on both train and test datasets.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Checked correlation using heatmap. </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After getting a cleaned data used TF-IDF vectorizer.</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Times New Roman" panose="02020603050405020304" pitchFamily="18" charset="0"/>
                <a:ea typeface="Caesar Dressing"/>
                <a:cs typeface="Times New Roman" panose="02020603050405020304" pitchFamily="18" charset="0"/>
                <a:sym typeface="Caesar Dressing"/>
              </a:rPr>
              <a:t>Lastly, proceeded with model building.</a:t>
            </a:r>
            <a:endParaRPr sz="1600" dirty="0">
              <a:solidFill>
                <a:srgbClr val="434343"/>
              </a:solidFill>
              <a:latin typeface="Times New Roman" panose="02020603050405020304" pitchFamily="18" charset="0"/>
              <a:ea typeface="Caesar Dressing"/>
              <a:cs typeface="Times New Roman" panose="02020603050405020304" pitchFamily="18" charset="0"/>
              <a:sym typeface="Caesar Dressing"/>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1260</TotalTime>
  <Words>2449</Words>
  <Application>Microsoft Office PowerPoint</Application>
  <PresentationFormat>On-screen Show (16:9)</PresentationFormat>
  <Paragraphs>164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Trebuchet MS</vt:lpstr>
      <vt:lpstr>Agency FB</vt:lpstr>
      <vt:lpstr>Times New Roman</vt:lpstr>
      <vt:lpstr>Wingdings 3</vt:lpstr>
      <vt:lpstr>Arial</vt:lpstr>
      <vt:lpstr>Caesar Dressing</vt:lpstr>
      <vt:lpstr>Facet</vt:lpstr>
      <vt:lpstr>Malignant Comments Classifier Project.</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Analysis of Models.</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Sri Ram; Sri Ram Commuri</dc:creator>
  <cp:lastModifiedBy>Sri Ram</cp:lastModifiedBy>
  <cp:revision>18</cp:revision>
  <dcterms:modified xsi:type="dcterms:W3CDTF">2022-12-04T15:21:26Z</dcterms:modified>
</cp:coreProperties>
</file>