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9" r:id="rId13"/>
    <p:sldId id="261" r:id="rId14"/>
    <p:sldId id="287" r:id="rId15"/>
    <p:sldId id="288" r:id="rId16"/>
    <p:sldId id="260" r:id="rId17"/>
    <p:sldId id="259" r:id="rId18"/>
    <p:sldId id="291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EF357-76BD-40FC-BC3B-7FCA234B45D9}">
  <a:tblStyle styleId="{A3BEF357-76BD-40FC-BC3B-7FCA234B45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37598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537598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ata.mendeley.com/datasets/3fmjm7ncc6/2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using VGG16 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Deep Learning project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175D-FC5E-B470-424C-76DF888A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5241"/>
            <a:ext cx="8721850" cy="1296591"/>
          </a:xfrm>
        </p:spPr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Raleway" pitchFamily="2" charset="0"/>
              </a:rPr>
              <a:t>Data Splitting into Training, Validation, and Test Sets</a:t>
            </a:r>
            <a:endParaRPr lang="en-IN" sz="2400" dirty="0">
              <a:latin typeface="Raleway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3AE58-5788-EA8E-0C0D-AAEC23DA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3" y="542441"/>
            <a:ext cx="8862917" cy="4463512"/>
          </a:xfrm>
        </p:spPr>
        <p:txBody>
          <a:bodyPr/>
          <a:lstStyle/>
          <a:p>
            <a:pPr marL="114300" indent="0">
              <a:buNone/>
            </a:pP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Split into training and temporary sets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X_train_temp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Y_train_temp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b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Split temporary data into training and validation sets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Y_val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X_train_temp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Y_train_temp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b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 the shapes of the training, validation, and test sets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IN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shape:'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IN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shape:'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Y_train.shape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IN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shape:'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X_val.shape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Y_val</a:t>
            </a:r>
            <a:r>
              <a:rPr lang="en-IN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shape:'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Y_val.shape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IN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shape:'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shape:'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Y_test.shape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b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783AA-4CB0-E8F8-7CF1-05D3C37F0375}"/>
              </a:ext>
            </a:extLst>
          </p:cNvPr>
          <p:cNvSpPr txBox="1"/>
          <p:nvPr/>
        </p:nvSpPr>
        <p:spPr>
          <a:xfrm>
            <a:off x="5052447" y="2812943"/>
            <a:ext cx="33166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shape: (9846, 227, 227, 3)</a:t>
            </a:r>
          </a:p>
          <a:p>
            <a:r>
              <a:rPr lang="en-US" dirty="0" err="1"/>
              <a:t>Y_train</a:t>
            </a:r>
            <a:r>
              <a:rPr lang="en-US" dirty="0"/>
              <a:t> shape: (9846, 4)</a:t>
            </a:r>
          </a:p>
          <a:p>
            <a:endParaRPr lang="en-US" dirty="0"/>
          </a:p>
          <a:p>
            <a:r>
              <a:rPr lang="en-US" dirty="0" err="1"/>
              <a:t>X_val</a:t>
            </a:r>
            <a:r>
              <a:rPr lang="en-US" dirty="0"/>
              <a:t> shape: (2462, 227, 227, 3)</a:t>
            </a:r>
          </a:p>
          <a:p>
            <a:r>
              <a:rPr lang="en-US" dirty="0" err="1"/>
              <a:t>Y_val</a:t>
            </a:r>
            <a:r>
              <a:rPr lang="en-US" dirty="0"/>
              <a:t> shape: (2462, 4)</a:t>
            </a:r>
          </a:p>
          <a:p>
            <a:endParaRPr lang="en-US" dirty="0"/>
          </a:p>
          <a:p>
            <a:r>
              <a:rPr lang="en-US" dirty="0" err="1"/>
              <a:t>X_test</a:t>
            </a:r>
            <a:r>
              <a:rPr lang="en-US" dirty="0"/>
              <a:t> shape: (3078, 227, 227, 3)</a:t>
            </a:r>
          </a:p>
          <a:p>
            <a:r>
              <a:rPr lang="en-US" dirty="0" err="1"/>
              <a:t>Y_test</a:t>
            </a:r>
            <a:r>
              <a:rPr lang="en-US" dirty="0"/>
              <a:t> shape: (3078, 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01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C88F-ABCA-1758-1707-C54CBB62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7" y="-101600"/>
            <a:ext cx="8662583" cy="1312950"/>
          </a:xfrm>
        </p:spPr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Raleway" pitchFamily="2" charset="0"/>
              </a:rPr>
              <a:t>Importing VGG16 Transfer Learning Model</a:t>
            </a:r>
            <a:endParaRPr lang="en-IN" sz="2400" dirty="0">
              <a:latin typeface="Raleway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4A786-2D77-FBAF-9601-E1E84DF5E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624" y="732725"/>
            <a:ext cx="8662583" cy="4090176"/>
          </a:xfrm>
        </p:spPr>
        <p:txBody>
          <a:bodyPr/>
          <a:lstStyle/>
          <a:p>
            <a:pPr marL="114300" indent="0">
              <a:buNone/>
            </a:pPr>
            <a:r>
              <a:rPr lang="en-IN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tensorflow.keras.applications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VGG16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tensorflow.keras.models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Model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tensorflow.keras.layers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Dense, GlobalAveragePooling2D</a:t>
            </a:r>
          </a:p>
          <a:p>
            <a:pPr marL="114300" indent="0">
              <a:buNone/>
            </a:pPr>
            <a:endParaRPr lang="en-I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4300" indent="0">
              <a:buNone/>
            </a:pP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Load pre-trained VGG16 model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base_model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VGG16(weights=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imagenet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include_top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input_shape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IN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227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227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114300" indent="0">
              <a:buNone/>
            </a:pP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Freeze the layers in the base model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layer </a:t>
            </a:r>
            <a:r>
              <a:rPr lang="en-IN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base_model.layers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layer.trainable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46032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F463-8634-C91A-BF59-C0F1D905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37" y="335726"/>
            <a:ext cx="6321600" cy="635400"/>
          </a:xfrm>
        </p:spPr>
        <p:txBody>
          <a:bodyPr/>
          <a:lstStyle/>
          <a:p>
            <a:r>
              <a:rPr lang="en-US" dirty="0"/>
              <a:t>Adding Output Layers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14506-2999-525F-1E67-2394D14D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87" y="971126"/>
            <a:ext cx="8383000" cy="3262943"/>
          </a:xfrm>
        </p:spPr>
        <p:txBody>
          <a:bodyPr/>
          <a:lstStyle/>
          <a:p>
            <a:pPr marL="114300" indent="0">
              <a:buNone/>
            </a:pPr>
            <a:r>
              <a:rPr lang="en-IN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Add a new classification head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base_model.output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GlobalAveragePooling2D()(x)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Dense(</a:t>
            </a:r>
            <a:r>
              <a:rPr lang="en-IN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256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predictions = Dense(</a:t>
            </a:r>
            <a:r>
              <a:rPr lang="en-IN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activation=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)(x)  </a:t>
            </a:r>
            <a:r>
              <a:rPr lang="en-IN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Output layer with 4 classes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the transfer learning model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Model(inputs=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base_model.input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outputs=predictions)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Compile the model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</a:t>
            </a:r>
            <a:r>
              <a:rPr lang="en-IN" sz="16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compile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(optimizer=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adam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loss=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categorical_crossentropy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metrics=[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 model summary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model.summary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9210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83098" y="192571"/>
            <a:ext cx="7745023" cy="721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2"/>
                </a:solidFill>
              </a:rPr>
              <a:t>Transfer Learning</a:t>
            </a:r>
            <a:br>
              <a:rPr lang="en-IN" dirty="0">
                <a:solidFill>
                  <a:schemeClr val="bg2"/>
                </a:solidFill>
              </a:rPr>
            </a:br>
            <a:endParaRPr lang="en-IN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6FCFB-AEEE-F363-DB8B-D872166A5282}"/>
              </a:ext>
            </a:extLst>
          </p:cNvPr>
          <p:cNvSpPr txBox="1"/>
          <p:nvPr/>
        </p:nvSpPr>
        <p:spPr>
          <a:xfrm>
            <a:off x="348712" y="1216617"/>
            <a:ext cx="8338088" cy="385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is Transfer Learning?</a:t>
            </a:r>
          </a:p>
          <a:p>
            <a:r>
              <a:rPr lang="en-US" sz="1600" dirty="0"/>
              <a:t>Taking a pre-trained model and adapting it to a new, related task.</a:t>
            </a:r>
          </a:p>
          <a:p>
            <a:endParaRPr lang="en-US" sz="1600" dirty="0"/>
          </a:p>
          <a:p>
            <a:r>
              <a:rPr lang="en-US" sz="1600" dirty="0"/>
              <a:t>How to use Transfer Learning?</a:t>
            </a:r>
          </a:p>
          <a:p>
            <a:r>
              <a:rPr lang="en-US" sz="1600" dirty="0"/>
              <a:t>Fine-tuning the pre-trained </a:t>
            </a:r>
            <a:r>
              <a:rPr lang="en-US" sz="1600" b="1" dirty="0"/>
              <a:t>VGG16</a:t>
            </a:r>
            <a:r>
              <a:rPr lang="en-US" sz="1600" dirty="0"/>
              <a:t> model by replacing or </a:t>
            </a:r>
            <a:r>
              <a:rPr lang="en-US" sz="1600" b="1" dirty="0"/>
              <a:t>retraining</a:t>
            </a:r>
            <a:r>
              <a:rPr lang="en-US" sz="1600" dirty="0"/>
              <a:t> the </a:t>
            </a:r>
            <a:r>
              <a:rPr lang="en-US" sz="1600" b="1" dirty="0"/>
              <a:t>last few layers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The pre-trained weights learned by VGG16 can be used as initial weights for the new task, saving time and computational resources.</a:t>
            </a:r>
          </a:p>
          <a:p>
            <a:endParaRPr lang="en-US" sz="1600" dirty="0"/>
          </a:p>
          <a:p>
            <a:r>
              <a:rPr lang="en-US" sz="1600" dirty="0"/>
              <a:t>Why Transfer Learning?</a:t>
            </a:r>
          </a:p>
          <a:p>
            <a:r>
              <a:rPr lang="en-US" sz="1600" dirty="0"/>
              <a:t>Benefits of VGG16 :</a:t>
            </a:r>
          </a:p>
          <a:p>
            <a:r>
              <a:rPr lang="en-US" sz="1600" dirty="0"/>
              <a:t>Achieving </a:t>
            </a:r>
            <a:r>
              <a:rPr lang="en-US" sz="1600" b="1" dirty="0"/>
              <a:t>good performance</a:t>
            </a:r>
            <a:r>
              <a:rPr lang="en-US" sz="1600" dirty="0"/>
              <a:t> with limited training data.</a:t>
            </a:r>
          </a:p>
          <a:p>
            <a:r>
              <a:rPr lang="en-US" sz="1600" dirty="0"/>
              <a:t>Leveraging the learned representations of VGG16 for </a:t>
            </a:r>
            <a:r>
              <a:rPr lang="en-US" sz="1600" b="1" dirty="0"/>
              <a:t>feature extraction</a:t>
            </a:r>
            <a:r>
              <a:rPr lang="en-US" sz="1600" dirty="0"/>
              <a:t>.</a:t>
            </a:r>
          </a:p>
          <a:p>
            <a:r>
              <a:rPr lang="en-US" sz="1600" b="1" dirty="0"/>
              <a:t>Speeding up </a:t>
            </a:r>
            <a:r>
              <a:rPr lang="en-US" sz="1600" dirty="0"/>
              <a:t>the training process and reducing the need for extensive </a:t>
            </a:r>
            <a:r>
              <a:rPr lang="en-US" sz="1600" b="1" dirty="0"/>
              <a:t>computational resources</a:t>
            </a:r>
            <a:r>
              <a:rPr lang="en-US" sz="1600" dirty="0"/>
              <a:t>.</a:t>
            </a:r>
            <a:endParaRPr lang="en-IN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83EB-A191-868E-EBE5-7292B012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50" y="-90076"/>
            <a:ext cx="6321600" cy="635400"/>
          </a:xfrm>
        </p:spPr>
        <p:txBody>
          <a:bodyPr/>
          <a:lstStyle/>
          <a:p>
            <a:r>
              <a:rPr lang="en-IN" dirty="0"/>
              <a:t>Model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8DA40-28D0-7747-0542-FC28CAF3F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136" y="3606800"/>
            <a:ext cx="6099575" cy="991376"/>
          </a:xfrm>
        </p:spPr>
        <p:txBody>
          <a:bodyPr/>
          <a:lstStyle/>
          <a:p>
            <a:r>
              <a:rPr lang="en-IN" dirty="0"/>
              <a:t>Total params: 14,847,044</a:t>
            </a:r>
          </a:p>
          <a:p>
            <a:r>
              <a:rPr lang="en-IN" dirty="0"/>
              <a:t>Trainable params: 132,356</a:t>
            </a:r>
          </a:p>
          <a:p>
            <a:r>
              <a:rPr lang="en-IN" dirty="0"/>
              <a:t>Non-trainable params: 14,714,688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F53641-6421-D4E3-0475-703EDE09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2" y="535083"/>
            <a:ext cx="2479737" cy="3976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30142-5E74-C32C-C121-65C39FAC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9" y="961939"/>
            <a:ext cx="4995849" cy="26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E374-FB1A-589A-CE5D-E9818611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85" y="433953"/>
            <a:ext cx="8582365" cy="777397"/>
          </a:xfrm>
        </p:spPr>
        <p:txBody>
          <a:bodyPr/>
          <a:lstStyle/>
          <a:p>
            <a:r>
              <a:rPr lang="en-US" dirty="0"/>
              <a:t>Training the model and checking accuracy on validation set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567A7-82AD-8D0B-9AD0-9B41A8B3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485" y="2293749"/>
            <a:ext cx="9144000" cy="3474549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history=</a:t>
            </a:r>
            <a:r>
              <a:rPr lang="en-I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validation_data</a:t>
            </a:r>
            <a: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I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X_val,Y_val</a:t>
            </a:r>
            <a: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epochs=</a:t>
            </a:r>
            <a:r>
              <a:rPr lang="en-IN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verbose=</a:t>
            </a:r>
            <a:r>
              <a:rPr lang="en-IN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319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83102" y="712141"/>
            <a:ext cx="8039487" cy="496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Verbose</a:t>
            </a:r>
            <a:endParaRPr sz="3600" dirty="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" y="1500069"/>
            <a:ext cx="9143999" cy="3235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810043" y="76719"/>
            <a:ext cx="8151018" cy="791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/>
                </a:solidFill>
              </a:rPr>
              <a:t>Plotting Loss and Accuracy</a:t>
            </a:r>
            <a:endParaRPr sz="3600" dirty="0">
              <a:solidFill>
                <a:schemeClr val="accent5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2838CDC-366E-86F2-11DF-95AD2D233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9" y="1270861"/>
            <a:ext cx="3614709" cy="36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0870E6-2B55-AC2F-F6F6-B5B96767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86" y="1373860"/>
            <a:ext cx="3470598" cy="351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93D2-7881-3DB6-D075-E150AE5D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55" y="562965"/>
            <a:ext cx="6321600" cy="635400"/>
          </a:xfrm>
        </p:spPr>
        <p:txBody>
          <a:bodyPr/>
          <a:lstStyle/>
          <a:p>
            <a:r>
              <a:rPr lang="en-US" dirty="0"/>
              <a:t>Evaluating on unseen test data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90D30-8E21-B825-F1C1-6219E6FD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806" y="1211350"/>
            <a:ext cx="8035747" cy="3356199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Evaluate the model on the test data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test_loss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test_accuracy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model.evaluate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"Test Loss:"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test_loss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"Test Accuracy:"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test_accuracy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Loss: 0.042733583599328995 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Accuracy: 0.988304078578949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604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00B050"/>
                </a:solidFill>
              </a:rPr>
              <a:t>Aim</a:t>
            </a:r>
            <a:endParaRPr sz="2400" dirty="0">
              <a:solidFill>
                <a:srgbClr val="00B050"/>
              </a:solidFill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+mj-lt"/>
                <a:ea typeface="Lato"/>
                <a:cs typeface="Lato"/>
                <a:sym typeface="Lato"/>
              </a:rPr>
              <a:t>The aim is to use deep learning techniques to increase the accuracy of weed detection and decrease farmer’s workload. </a:t>
            </a:r>
            <a:br>
              <a:rPr lang="en" sz="1800" b="0" dirty="0">
                <a:latin typeface="+mj-lt"/>
                <a:ea typeface="Lato"/>
                <a:cs typeface="Lato"/>
                <a:sym typeface="Lato"/>
              </a:rPr>
            </a:br>
            <a:br>
              <a:rPr lang="en" sz="1800" b="0" dirty="0">
                <a:latin typeface="+mj-lt"/>
                <a:ea typeface="Lato"/>
                <a:cs typeface="Lato"/>
                <a:sym typeface="Lato"/>
              </a:rPr>
            </a:br>
            <a:r>
              <a:rPr lang="en" sz="1800" b="0" dirty="0">
                <a:latin typeface="+mj-lt"/>
                <a:ea typeface="Lato"/>
                <a:cs typeface="Lato"/>
                <a:sym typeface="Lato"/>
              </a:rPr>
              <a:t>Classification of soybean crops and weeds (broadleaf, soil, grass) is done by using VGG16 Transfer learning approach.</a:t>
            </a:r>
            <a:br>
              <a:rPr lang="en" sz="1800" b="0" dirty="0">
                <a:latin typeface="+mj-lt"/>
                <a:ea typeface="Lato"/>
                <a:cs typeface="Lato"/>
                <a:sym typeface="Lato"/>
              </a:rPr>
            </a:br>
            <a:endParaRPr sz="1700" dirty="0">
              <a:latin typeface="+mj-lt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575" y="1848300"/>
            <a:ext cx="2072975" cy="17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047800" y="-1138987"/>
            <a:ext cx="5048400" cy="76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1109650" y="1509850"/>
            <a:ext cx="6794400" cy="31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505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From the set of </a:t>
            </a:r>
            <a:r>
              <a:rPr lang="en" sz="1300" b="1" dirty="0">
                <a:solidFill>
                  <a:srgbClr val="505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images captured by the UAV</a:t>
            </a:r>
            <a:r>
              <a:rPr lang="en" sz="1300" dirty="0">
                <a:solidFill>
                  <a:srgbClr val="505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, all those with occurrence of weeds were selected resulting a total of </a:t>
            </a:r>
            <a:r>
              <a:rPr lang="en" sz="1300" b="1" dirty="0">
                <a:solidFill>
                  <a:srgbClr val="505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400 images</a:t>
            </a:r>
            <a:r>
              <a:rPr lang="en" sz="1300" dirty="0">
                <a:solidFill>
                  <a:srgbClr val="505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 Through the </a:t>
            </a:r>
            <a:r>
              <a:rPr lang="en" sz="1300" b="1" dirty="0">
                <a:solidFill>
                  <a:srgbClr val="505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Pynovisão software</a:t>
            </a:r>
            <a:r>
              <a:rPr lang="en" sz="1300" dirty="0">
                <a:solidFill>
                  <a:srgbClr val="505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, using the </a:t>
            </a:r>
            <a:r>
              <a:rPr lang="en" sz="1300" b="1" dirty="0">
                <a:solidFill>
                  <a:srgbClr val="505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SLIC algorithm</a:t>
            </a:r>
            <a:r>
              <a:rPr lang="en" sz="1300" dirty="0">
                <a:solidFill>
                  <a:srgbClr val="505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, these images were </a:t>
            </a:r>
            <a:r>
              <a:rPr lang="en" sz="1300" b="1" dirty="0">
                <a:solidFill>
                  <a:srgbClr val="505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segmented</a:t>
            </a:r>
            <a:r>
              <a:rPr lang="en" sz="1300" dirty="0">
                <a:solidFill>
                  <a:srgbClr val="505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and the segments </a:t>
            </a:r>
            <a:r>
              <a:rPr lang="en" sz="1300" b="1" dirty="0">
                <a:solidFill>
                  <a:srgbClr val="505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annotated manually</a:t>
            </a:r>
            <a:r>
              <a:rPr lang="en" sz="1300" dirty="0">
                <a:solidFill>
                  <a:srgbClr val="505050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with their respective class. These segments were used in the construction of the image dataset.</a:t>
            </a:r>
            <a:endParaRPr sz="1300" dirty="0">
              <a:solidFill>
                <a:schemeClr val="dk2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5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Data source</a:t>
            </a:r>
            <a:br>
              <a:rPr lang="en" sz="1500" dirty="0">
                <a:latin typeface="+mj-lt"/>
                <a:ea typeface="Raleway"/>
                <a:cs typeface="Raleway"/>
                <a:sym typeface="Raleway"/>
              </a:rPr>
            </a:br>
            <a:r>
              <a:rPr lang="en" sz="1300" u="sng" dirty="0">
                <a:solidFill>
                  <a:schemeClr val="hlink"/>
                </a:solidFill>
                <a:latin typeface="+mj-lt"/>
                <a:ea typeface="Raleway"/>
                <a:cs typeface="Raleway"/>
                <a:sym typeface="Raleway"/>
                <a:hlinkClick r:id="rId5"/>
              </a:rPr>
              <a:t>https://data.mendeley.com/datasets/3fmjm7ncc6/2</a:t>
            </a:r>
            <a:r>
              <a:rPr lang="en" sz="1300" dirty="0">
                <a:latin typeface="+mj-lt"/>
                <a:ea typeface="Raleway"/>
                <a:cs typeface="Raleway"/>
                <a:sym typeface="Raleway"/>
              </a:rPr>
              <a:t> </a:t>
            </a:r>
            <a:endParaRPr sz="1300" dirty="0">
              <a:latin typeface="+mj-lt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5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Dataset</a:t>
            </a:r>
            <a:br>
              <a:rPr lang="en" sz="1500" dirty="0">
                <a:latin typeface="+mj-lt"/>
                <a:ea typeface="Raleway"/>
                <a:cs typeface="Raleway"/>
                <a:sym typeface="Raleway"/>
              </a:rPr>
            </a:br>
            <a:r>
              <a:rPr lang="en" sz="1300" dirty="0">
                <a:solidFill>
                  <a:srgbClr val="505050"/>
                </a:solidFill>
                <a:latin typeface="+mj-lt"/>
                <a:ea typeface="Arial"/>
                <a:cs typeface="Arial"/>
                <a:sym typeface="Arial"/>
              </a:rPr>
              <a:t>This image dataset has 15336 segments, being 3249 of soil, 7376 of soybean, 3520 grass and 1191 of broadleaf weeds</a:t>
            </a:r>
            <a:endParaRPr sz="1300" dirty="0">
              <a:solidFill>
                <a:schemeClr val="dk2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F0E6-3442-4D3B-4D52-FFA131E2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89" y="-90076"/>
            <a:ext cx="8163911" cy="635400"/>
          </a:xfrm>
        </p:spPr>
        <p:txBody>
          <a:bodyPr/>
          <a:lstStyle/>
          <a:p>
            <a:r>
              <a:rPr lang="en-US" dirty="0"/>
              <a:t>Importing prerequisite modules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EAA99-7459-0AED-F34F-90BC94F3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128" y="545324"/>
            <a:ext cx="8713743" cy="4398620"/>
          </a:xfrm>
        </p:spPr>
        <p:txBody>
          <a:bodyPr/>
          <a:lstStyle/>
          <a:p>
            <a:pPr marL="114300" indent="0">
              <a:buNone/>
            </a:pP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  			 </a:t>
            </a: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#For array manipulations in Python.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#for data visualization.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 		</a:t>
            </a: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#statistical data visualization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				</a:t>
            </a: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#accessing files and directories.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cv2  				</a:t>
            </a: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#for image processing tasks.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io   				</a:t>
            </a: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for input/output operations.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#for creating progress bars to track the progress of tasks.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glob </a:t>
            </a: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#to retrieve files/pathnames that match a specified pattern.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</a:t>
            </a: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#open-source framework for deep learning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random 				</a:t>
            </a: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#for generating random numbers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google.colab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drive  		</a:t>
            </a: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#for accessing files in Google Drive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#to split data into training and testing subsets.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tensorflow.keras.utils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to_categorical</a:t>
            </a:r>
            <a: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#for one-hot encoding categorical labels.</a:t>
            </a: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en-IN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9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28B8-9181-9539-65C3-93D6CCB2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53" y="545325"/>
            <a:ext cx="8287897" cy="666025"/>
          </a:xfrm>
        </p:spPr>
        <p:txBody>
          <a:bodyPr/>
          <a:lstStyle/>
          <a:p>
            <a:r>
              <a:rPr lang="en-US" dirty="0"/>
              <a:t>Access data from Google Drive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31788-543F-32F8-4ADB-5F227092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969" y="1596324"/>
            <a:ext cx="8452743" cy="3001851"/>
          </a:xfrm>
        </p:spPr>
        <p:txBody>
          <a:bodyPr/>
          <a:lstStyle/>
          <a:p>
            <a:pPr marL="114300" indent="0">
              <a:buNone/>
            </a:pPr>
            <a:r>
              <a:rPr lang="en-I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'/content/drive’</a:t>
            </a:r>
            <a: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  </a:t>
            </a:r>
          </a:p>
          <a:p>
            <a:pPr marL="114300" indent="0"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folder_path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/dataset'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files =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os.listdir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folder_path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files: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grass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soybean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soil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broadleaf</a:t>
            </a:r>
          </a:p>
          <a:p>
            <a:pPr marL="114300" indent="0"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en-I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423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89BE-5315-6293-ECD2-FC6B9BB4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97" y="545324"/>
            <a:ext cx="8233653" cy="666026"/>
          </a:xfrm>
        </p:spPr>
        <p:txBody>
          <a:bodyPr/>
          <a:lstStyle/>
          <a:p>
            <a:r>
              <a:rPr lang="en-US" dirty="0"/>
              <a:t>Defining and Initializing prerequisites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2293F-AEFD-947F-DEAF-645A828D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705" y="1595776"/>
            <a:ext cx="8321007" cy="3002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Define class labels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class_labels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grass'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'soybean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 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'soil'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'broadleaf’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114300" indent="0">
              <a:buNone/>
            </a:pP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Initialize lists to store images (X) and labels (Y)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[]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[]</a:t>
            </a:r>
          </a:p>
          <a:p>
            <a:pPr marL="1143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805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93C8-23C8-3695-493B-0888473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389" y="-43612"/>
            <a:ext cx="6321600" cy="635400"/>
          </a:xfrm>
        </p:spPr>
        <p:txBody>
          <a:bodyPr/>
          <a:lstStyle/>
          <a:p>
            <a:r>
              <a:rPr lang="en-IN" sz="2800" b="0" i="0" dirty="0">
                <a:solidFill>
                  <a:srgbClr val="374151"/>
                </a:solidFill>
                <a:effectLst/>
                <a:latin typeface="Raleway" pitchFamily="2" charset="0"/>
              </a:rPr>
              <a:t>Loading and Preprocessing Images</a:t>
            </a:r>
            <a:endParaRPr lang="en-IN" sz="2800" dirty="0">
              <a:latin typeface="Raleway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07E8-75E9-22B8-CAB3-DCA3F612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4" y="356461"/>
            <a:ext cx="9142176" cy="4602997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Iterate over the class folders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label_idx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class_labels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class_folder_path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folder_path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label)</a:t>
            </a:r>
          </a:p>
          <a:p>
            <a:pPr marL="114300" indent="0">
              <a:buNone/>
            </a:pP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Iterate over the images in the class folder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image_file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os.listdir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class_folder_path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image_path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class_folder_path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image_file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Read the image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image = cv2.imread(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image_path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Resize the image to a consistent size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resized_image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cv2.resize(image, (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227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227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Adjust dimensions</a:t>
            </a:r>
          </a:p>
          <a:p>
            <a:pPr marL="114300" indent="0">
              <a:buNone/>
            </a:pP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Append the resized image to the X list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X.append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resized_image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Append the corresponding label to the Y list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Y.append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label_idx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Use the index of the class label as the label value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81991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1A68-7D3B-5E14-BE69-EF90255C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32" y="-90076"/>
            <a:ext cx="6321600" cy="635400"/>
          </a:xfrm>
        </p:spPr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Raleway" pitchFamily="2" charset="0"/>
              </a:rPr>
              <a:t>Data Conversion and One-Hot Encoding</a:t>
            </a:r>
            <a:endParaRPr lang="en-IN" sz="2400" dirty="0">
              <a:latin typeface="Raleway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C22F0-AABC-DCB0-6FA0-81DAA9824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735" y="681924"/>
            <a:ext cx="8384583" cy="3967567"/>
          </a:xfrm>
        </p:spPr>
        <p:txBody>
          <a:bodyPr/>
          <a:lstStyle/>
          <a:p>
            <a:pPr marL="114300" indent="0">
              <a:buNone/>
            </a:pPr>
            <a:r>
              <a:rPr lang="en-IN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Convert the lists to NumPy arrays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(Y)</a:t>
            </a:r>
          </a:p>
          <a:p>
            <a:pPr marL="114300" indent="0">
              <a:buNone/>
            </a:pPr>
            <a:b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Perform one-hot encoding on the labels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to_categorical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(Y,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num_classes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6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class_labels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114300" indent="0">
              <a:buNone/>
            </a:pPr>
            <a:b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 the shapes of the image data (X) and label data (Y)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IN" sz="16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 shape:'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X.shape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 shape:'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Y.shape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endParaRPr lang="en-IN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shape: (15386, 227, 227, 3)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shape: (15386, 4)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86864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E555-AEBE-AABC-73E2-ABEE6BBD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55803" cy="526942"/>
          </a:xfrm>
        </p:spPr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Raleway" pitchFamily="2" charset="0"/>
              </a:rPr>
              <a:t>Visualization of Random Image Samples with Class Labels</a:t>
            </a:r>
            <a:endParaRPr lang="en-IN" sz="2400" dirty="0">
              <a:latin typeface="Raleway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4406-0CF3-EBB8-9E93-A56EA613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69" y="526942"/>
            <a:ext cx="4875798" cy="4350204"/>
          </a:xfrm>
        </p:spPr>
        <p:txBody>
          <a:bodyPr/>
          <a:lstStyle/>
          <a:p>
            <a:pPr marL="114300" indent="0">
              <a:buNone/>
            </a:pP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plt.rcParams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(</a:t>
            </a:r>
            <a:r>
              <a:rPr lang="en-IN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Make the figures a bit bigger</a:t>
            </a:r>
            <a:endParaRPr lang="en-IN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" indent="0">
              <a:buNone/>
            </a:pPr>
            <a:b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,i+</a:t>
            </a:r>
            <a:r>
              <a:rPr lang="en-IN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6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(X))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(X[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gray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interpolation=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'none'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14300" indent="0"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"Class {}"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6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(Y[</a:t>
            </a: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pPr marL="114300" indent="0">
              <a:buNone/>
            </a:pPr>
            <a:b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plt.tight_layout</a:t>
            </a:r>
            <a:r>
              <a:rPr lang="en-IN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endParaRPr lang="en-IN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FC619-93EF-94F0-5A40-5905BB4F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67" y="526942"/>
            <a:ext cx="4159464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68053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227</TotalTime>
  <Words>1533</Words>
  <Application>Microsoft Office PowerPoint</Application>
  <PresentationFormat>On-screen Show (16:9)</PresentationFormat>
  <Paragraphs>155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Raleway</vt:lpstr>
      <vt:lpstr>Lato</vt:lpstr>
      <vt:lpstr>Courier New</vt:lpstr>
      <vt:lpstr>Swiss</vt:lpstr>
      <vt:lpstr>Weed Classification using VGG16 </vt:lpstr>
      <vt:lpstr>Aim</vt:lpstr>
      <vt:lpstr>PowerPoint Presentation</vt:lpstr>
      <vt:lpstr>Importing prerequisite modules</vt:lpstr>
      <vt:lpstr>Access data from Google Drive</vt:lpstr>
      <vt:lpstr>Defining and Initializing prerequisites</vt:lpstr>
      <vt:lpstr>Loading and Preprocessing Images</vt:lpstr>
      <vt:lpstr>Data Conversion and One-Hot Encoding</vt:lpstr>
      <vt:lpstr>Visualization of Random Image Samples with Class Labels</vt:lpstr>
      <vt:lpstr>Data Splitting into Training, Validation, and Test Sets</vt:lpstr>
      <vt:lpstr>Importing VGG16 Transfer Learning Model</vt:lpstr>
      <vt:lpstr>Adding Output Layers</vt:lpstr>
      <vt:lpstr>Transfer Learning  </vt:lpstr>
      <vt:lpstr>Model Architecture</vt:lpstr>
      <vt:lpstr>Training the model and checking accuracy on validation set</vt:lpstr>
      <vt:lpstr>Verbose</vt:lpstr>
      <vt:lpstr>Plotting Loss and Accuracy</vt:lpstr>
      <vt:lpstr>Evaluating on unseen 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Weed Classification using VGG16 </dc:title>
  <cp:lastModifiedBy>Sandeep</cp:lastModifiedBy>
  <cp:revision>9</cp:revision>
  <dcterms:modified xsi:type="dcterms:W3CDTF">2023-06-30T06:26:56Z</dcterms:modified>
</cp:coreProperties>
</file>