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webp" ContentType="image/webp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1" Type="http://schemas.openxmlformats.org/officeDocument/2006/relationships/viewProps" Target="viewProps.xml" /><Relationship Id="rId3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3" Type="http://schemas.openxmlformats.org/officeDocument/2006/relationships/tableStyles" Target="tableStyles.xml" /><Relationship Id="rId3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huggingface.co/datasets/PleIAs/French-PD-Newspapers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webp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webp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jp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medialab/xan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huggingface.co/almanach/camembertav2-base" TargetMode="Externa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pacy.io/" TargetMode="External" /><Relationship Id="rId3" Type="http://schemas.openxmlformats.org/officeDocument/2006/relationships/hyperlink" Target="https://github.com/segment-any-text/wtpsplit" TargetMode="Externa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webp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Conducting project &amp; data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Émilien Schultz - SICSS Paris 2025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importance of the filesystem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ideal file system</a:t>
            </a:r>
          </a:p>
          <a:p>
            <a:pPr lvl="0" indent="0">
              <a:buNone/>
            </a:pPr>
            <a:r>
              <a:rPr>
                <a:latin typeface="Courier"/>
              </a:rPr>
              <a:t>project-name/
│
├── README.md
├── data/
│   ├── raw/                   # Unprocessed, original data
│   ├── intermediate/          # Data after cleaning
│   └── final/                 # Cleaned, analysis-ready data
├── src/                
│   ├── notebooks/              
│   └── scripts/  
├── docs
└── outputs/ 
    ├── figures/
    ├── tables/
    └── reports/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Second, data management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architecture : how to organize your data ?</a:t>
            </a:r>
          </a:p>
        </p:txBody>
      </p:sp>
      <p:pic>
        <p:nvPicPr>
          <p:cNvPr descr="img/iceberg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685800"/>
            <a:ext cx="5105400" cy="340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Which data format should you use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CSV or Parquet ?</a:t>
            </a:r>
          </a:p>
          <a:p>
            <a:pPr lvl="1"/>
            <a:r>
              <a:rPr/>
              <a:t>CSV : easy to read by chunck</a:t>
            </a:r>
          </a:p>
          <a:p>
            <a:pPr lvl="1"/>
            <a:r>
              <a:rPr/>
              <a:t>parquet : optimized and compressed</a:t>
            </a:r>
          </a:p>
          <a:p>
            <a:pPr lvl="0" indent="0" marL="0">
              <a:buNone/>
            </a:pPr>
            <a:r>
              <a:rPr/>
              <a:t>In all case :</a:t>
            </a:r>
          </a:p>
          <a:p>
            <a:pPr lvl="0"/>
            <a:r>
              <a:rPr/>
              <a:t>one row per document</a:t>
            </a:r>
          </a:p>
          <a:p>
            <a:pPr lvl="0"/>
            <a:r>
              <a:rPr/>
              <a:t>clear index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Sizes of dataset for social sciences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Tiny ~ 100 Mb</a:t>
            </a:r>
          </a:p>
          <a:p>
            <a:pPr lvl="0"/>
            <a:r>
              <a:rPr/>
              <a:t>Small ~ 1 G</a:t>
            </a:r>
          </a:p>
          <a:p>
            <a:pPr lvl="0"/>
            <a:r>
              <a:rPr>
                <a:hlinkClick r:id="rId2"/>
              </a:rPr>
              <a:t>Medium ~ 10 G</a:t>
            </a:r>
          </a:p>
          <a:p>
            <a:pPr lvl="0"/>
            <a:r>
              <a:rPr/>
              <a:t>Large ~ 100 GB</a:t>
            </a:r>
          </a:p>
          <a:p>
            <a:pPr lvl="0" indent="0" marL="0">
              <a:buNone/>
            </a:pPr>
            <a:r>
              <a:rPr/>
              <a:t>(for CS, &lt; 10G is small dataset)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Help yourself : avoid big data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bigger, the costier (to compute)</a:t>
            </a:r>
          </a:p>
        </p:txBody>
      </p:sp>
      <p:pic>
        <p:nvPicPr>
          <p:cNvPr descr="./img/bigdata.web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685800"/>
            <a:ext cx="5105400" cy="340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Aim to small data for a start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manageable on your computer - for a start</a:t>
            </a:r>
          </a:p>
        </p:txBody>
      </p:sp>
      <p:pic>
        <p:nvPicPr>
          <p:cNvPr descr="img/smalldata.web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685800"/>
            <a:ext cx="5105400" cy="340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Third, clean your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Know your data 🤪</a:t>
            </a:r>
          </a:p>
          <a:p>
            <a:pPr lvl="1"/>
            <a:r>
              <a:rPr/>
              <a:t>yes, read some of them</a:t>
            </a:r>
          </a:p>
          <a:p>
            <a:pPr lvl="0"/>
            <a:r>
              <a:rPr/>
              <a:t>Fix encoding problems</a:t>
            </a:r>
          </a:p>
          <a:p>
            <a:pPr lvl="1"/>
            <a:r>
              <a:rPr/>
              <a:t>or unknown characters</a:t>
            </a:r>
          </a:p>
          <a:p>
            <a:pPr lvl="0"/>
            <a:r>
              <a:rPr/>
              <a:t>Deduplicate / remove empty elements</a:t>
            </a:r>
          </a:p>
          <a:p>
            <a:pPr lvl="0"/>
            <a:r>
              <a:rPr/>
              <a:t>Remove “noise” : HTML tags, headers</a:t>
            </a:r>
          </a:p>
          <a:p>
            <a:pPr lvl="0" indent="0" marL="0">
              <a:buNone/>
            </a:pPr>
            <a:r>
              <a:rPr i="1"/>
              <a:t>Do you need to remove some elements : emoticons ? stopwords ?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to do it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Python scripts</a:t>
            </a:r>
          </a:p>
          <a:p>
            <a:pPr lvl="1"/>
            <a:r>
              <a:rPr/>
              <a:t>write specific functions to do the cleaning</a:t>
            </a:r>
          </a:p>
          <a:p>
            <a:pPr lvl="1"/>
            <a:r>
              <a:rPr/>
              <a:t>reminder : </a:t>
            </a:r>
            <a:r>
              <a:rPr>
                <a:latin typeface="Courier"/>
              </a:rPr>
              <a:t>regex</a:t>
            </a:r>
            <a:r>
              <a:rPr/>
              <a:t> can be useful</a:t>
            </a:r>
          </a:p>
          <a:p>
            <a:pPr lvl="0"/>
            <a:r>
              <a:rPr/>
              <a:t>Dedicated tools (Open refine)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Avoid to correct your data manually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Build a workflow - write some scripts</a:t>
            </a:r>
          </a:p>
        </p:txBody>
      </p:sp>
      <p:pic>
        <p:nvPicPr>
          <p:cNvPr descr="img/datafix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38700" y="203200"/>
            <a:ext cx="25654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you data is too big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Solution 1 : reduce your data</a:t>
            </a:r>
          </a:p>
          <a:p>
            <a:pPr lvl="0"/>
            <a:r>
              <a:rPr/>
              <a:t>Work on subset</a:t>
            </a:r>
          </a:p>
          <a:p>
            <a:pPr lvl="0"/>
            <a:r>
              <a:rPr/>
              <a:t>Sample</a:t>
            </a:r>
          </a:p>
          <a:p>
            <a:pPr lvl="0"/>
            <a:r>
              <a:rPr/>
              <a:t>Batch</a:t>
            </a:r>
          </a:p>
          <a:p>
            <a:pPr lvl="0" indent="0" marL="0">
              <a:buNone/>
            </a:pPr>
            <a:r>
              <a:rPr b="1"/>
              <a:t>Solution 2 : parallelize</a:t>
            </a:r>
          </a:p>
          <a:p>
            <a:pPr lvl="0"/>
            <a:r>
              <a:rPr/>
              <a:t>Dedicated data architecture</a:t>
            </a:r>
          </a:p>
          <a:p>
            <a:pPr lvl="0"/>
            <a:r>
              <a:rPr/>
              <a:t>Parallelize (Dask)</a:t>
            </a:r>
          </a:p>
          <a:p>
            <a:pPr lvl="0"/>
            <a:r>
              <a:rPr/>
              <a:t>Dedicated tools : </a:t>
            </a:r>
            <a:r>
              <a:rPr>
                <a:hlinkClick r:id="rId2"/>
              </a:rPr>
              <a:t>Xan</a:t>
            </a:r>
            <a:r>
              <a:rPr/>
              <a:t> for csv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Real data are dangerous</a:t>
            </a:r>
          </a:p>
        </p:txBody>
      </p:sp>
      <p:pic>
        <p:nvPicPr>
          <p:cNvPr descr="img/realdata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702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to sample correctly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Randomly</a:t>
            </a:r>
          </a:p>
          <a:p>
            <a:pPr lvl="1"/>
            <a:r>
              <a:rPr/>
              <a:t>Risk to miss rare elements</a:t>
            </a:r>
          </a:p>
          <a:p>
            <a:pPr lvl="0"/>
            <a:r>
              <a:rPr/>
              <a:t>Stratify for skew data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you need all your text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 your dataset to optimize treatment</a:t>
            </a:r>
          </a:p>
          <a:p>
            <a:pPr lvl="1"/>
            <a:r>
              <a:rPr/>
              <a:t>Part that contains specific keywords</a:t>
            </a:r>
          </a:p>
          <a:p>
            <a:pPr lvl="1"/>
            <a:r>
              <a:rPr/>
              <a:t>Introduction, conclusion, …</a:t>
            </a:r>
          </a:p>
          <a:p>
            <a:pPr lvl="0"/>
            <a:r>
              <a:rPr/>
              <a:t>The limit of models context windows : 512, 1024, more ?</a:t>
            </a:r>
          </a:p>
          <a:p>
            <a:pPr lvl="1"/>
            <a:r>
              <a:rPr/>
              <a:t>For instance </a:t>
            </a:r>
            <a:r>
              <a:rPr>
                <a:hlinkClick r:id="rId2"/>
              </a:rPr>
              <a:t>CamemBERTv2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to divide a text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different levels of segmentation</a:t>
            </a:r>
          </a:p>
          <a:p>
            <a:pPr lvl="0"/>
            <a:r>
              <a:rPr/>
              <a:t>Complete document</a:t>
            </a:r>
          </a:p>
          <a:p>
            <a:pPr lvl="0"/>
            <a:r>
              <a:rPr/>
              <a:t>Paragraph</a:t>
            </a:r>
          </a:p>
          <a:p>
            <a:pPr lvl="0"/>
            <a:r>
              <a:rPr/>
              <a:t>Sentence</a:t>
            </a:r>
          </a:p>
          <a:p>
            <a:pPr lvl="0" indent="0" marL="0">
              <a:buNone/>
            </a:pPr>
            <a:r>
              <a:rPr/>
              <a:t>How to do it :</a:t>
            </a:r>
          </a:p>
          <a:p>
            <a:pPr lvl="0"/>
            <a:r>
              <a:rPr/>
              <a:t>brute force : just cut it :)</a:t>
            </a:r>
          </a:p>
          <a:p>
            <a:pPr lvl="0"/>
            <a:r>
              <a:rPr/>
              <a:t>intelligent segmentation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Brute force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Rules of thumb : 1 token ~= 4 chars in English</a:t>
            </a:r>
          </a:p>
          <a:p>
            <a:pPr lvl="0"/>
            <a:r>
              <a:rPr/>
              <a:t>Compute the number of token with a model</a:t>
            </a:r>
          </a:p>
          <a:p>
            <a:pPr lvl="0"/>
            <a:r>
              <a:rPr/>
              <a:t>Then cut the text</a:t>
            </a:r>
          </a:p>
          <a:p>
            <a:pPr lvl="0" indent="0" marL="0">
              <a:buNone/>
            </a:pPr>
            <a:r>
              <a:rPr i="1"/>
              <a:t>Risk : creating meaningless parts of the text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to perform intelligent 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dedicated models/packages</a:t>
            </a:r>
          </a:p>
          <a:p>
            <a:pPr lvl="0"/>
            <a:r>
              <a:rPr/>
              <a:t>Generic : </a:t>
            </a:r>
            <a:r>
              <a:rPr>
                <a:hlinkClick r:id="rId2"/>
              </a:rPr>
              <a:t>SpaCy</a:t>
            </a:r>
          </a:p>
          <a:p>
            <a:pPr lvl="0"/>
            <a:r>
              <a:rPr/>
              <a:t>Specific : </a:t>
            </a:r>
            <a:r>
              <a:rPr>
                <a:hlinkClick r:id="rId3"/>
              </a:rPr>
              <a:t>wtpsplit</a:t>
            </a:r>
          </a:p>
          <a:p>
            <a:pPr lvl="0" indent="0" marL="0">
              <a:buNone/>
            </a:pPr>
            <a:r>
              <a:rPr i="1"/>
              <a:t>-&gt; Examples in the notebook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Balance computation cost and model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Depending on your task, you need to make choices.</a:t>
            </a:r>
          </a:p>
          <a:p>
            <a:pPr lvl="0"/>
            <a:r>
              <a:rPr/>
              <a:t>Large models are :</a:t>
            </a:r>
          </a:p>
          <a:p>
            <a:pPr lvl="1"/>
            <a:r>
              <a:rPr/>
              <a:t>powerful / generic</a:t>
            </a:r>
          </a:p>
          <a:p>
            <a:pPr lvl="1"/>
            <a:r>
              <a:rPr/>
              <a:t>dependant on infrastructures</a:t>
            </a:r>
          </a:p>
          <a:p>
            <a:pPr lvl="1"/>
            <a:r>
              <a:rPr/>
              <a:t>slower</a:t>
            </a:r>
          </a:p>
          <a:p>
            <a:pPr lvl="0"/>
            <a:r>
              <a:rPr/>
              <a:t>Small models are :</a:t>
            </a:r>
          </a:p>
          <a:p>
            <a:pPr lvl="1"/>
            <a:r>
              <a:rPr/>
              <a:t>specific</a:t>
            </a:r>
          </a:p>
          <a:p>
            <a:pPr lvl="1"/>
            <a:r>
              <a:rPr/>
              <a:t>faster</a:t>
            </a:r>
          </a:p>
          <a:p>
            <a:pPr lvl="1"/>
            <a:r>
              <a:rPr/>
              <a:t>easy to deploy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much time will it need to run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Have an estimation of your process on a sample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time</a:t>
            </a:r>
            <a:r>
              <a:rPr/>
              <a:t> module or </a:t>
            </a:r>
            <a:r>
              <a:rPr>
                <a:latin typeface="Courier"/>
              </a:rPr>
              <a:t>%timeit</a:t>
            </a:r>
            <a:r>
              <a:rPr/>
              <a:t> magic</a:t>
            </a:r>
          </a:p>
          <a:p>
            <a:pPr lvl="0"/>
            <a:r>
              <a:rPr/>
              <a:t>If you use API requests, estimate tokens/cost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to start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Define a small </a:t>
            </a:r>
            <a:r>
              <a:rPr b="1"/>
              <a:t>sample dataset</a:t>
            </a:r>
            <a:r>
              <a:rPr/>
              <a:t> that could handle easily</a:t>
            </a:r>
          </a:p>
          <a:p>
            <a:pPr lvl="0"/>
            <a:r>
              <a:rPr/>
              <a:t>Define a </a:t>
            </a:r>
            <a:r>
              <a:rPr b="1"/>
              <a:t>baseline</a:t>
            </a:r>
            <a:r>
              <a:rPr/>
              <a:t> with simple strategy</a:t>
            </a:r>
          </a:p>
          <a:p>
            <a:pPr lvl="1"/>
            <a:r>
              <a:rPr/>
              <a:t>regex, basic ML, …</a:t>
            </a:r>
          </a:p>
          <a:p>
            <a:pPr lvl="0"/>
            <a:r>
              <a:rPr/>
              <a:t>Build a first workflow with a </a:t>
            </a:r>
            <a:r>
              <a:rPr b="1"/>
              <a:t>simplified question</a:t>
            </a:r>
          </a:p>
          <a:p>
            <a:pPr lvl="1"/>
            <a:r>
              <a:rPr/>
              <a:t>e.g. dichotomize your classification</a:t>
            </a:r>
          </a:p>
          <a:p>
            <a:pPr lvl="0"/>
            <a:r>
              <a:rPr/>
              <a:t>Develop your intuition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to continue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Design a annotated </a:t>
            </a:r>
            <a:r>
              <a:rPr b="1"/>
              <a:t>test set</a:t>
            </a:r>
            <a:r>
              <a:rPr/>
              <a:t> and a testing workflow</a:t>
            </a:r>
          </a:p>
          <a:p>
            <a:pPr lvl="0"/>
            <a:r>
              <a:rPr/>
              <a:t>Evaluate the cost expected on the complete dataset</a:t>
            </a:r>
          </a:p>
          <a:p>
            <a:pPr lvl="0"/>
            <a:r>
              <a:rPr/>
              <a:t>Run your process on the complete dataset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Share your experience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kind of data do you use ?</a:t>
            </a:r>
          </a:p>
          <a:p>
            <a:pPr lvl="1"/>
            <a:r>
              <a:rPr/>
              <a:t>how big, kind of format ?</a:t>
            </a:r>
          </a:p>
          <a:p>
            <a:pPr lvl="0"/>
            <a:r>
              <a:rPr/>
              <a:t>What is your best advice regarding data management you received / you can share 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Tips from the room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Create intermediate records &amp; backups</a:t>
            </a:r>
          </a:p>
          <a:p>
            <a:pPr lvl="0"/>
            <a:r>
              <a:rPr/>
              <a:t>Write specific scripts for each step</a:t>
            </a:r>
          </a:p>
          <a:p>
            <a:pPr lvl="0"/>
            <a:r>
              <a:rPr/>
              <a:t>Chuck your dataset, like on per day if its a continuous</a:t>
            </a:r>
          </a:p>
          <a:p>
            <a:pPr lvl="0"/>
            <a:r>
              <a:rPr/>
              <a:t>Start clean because even short projet quickly become bigger</a:t>
            </a:r>
          </a:p>
          <a:p>
            <a:pPr lvl="0"/>
            <a:r>
              <a:rPr/>
              <a:t>Add clear meta data &amp; file names</a:t>
            </a:r>
          </a:p>
          <a:p>
            <a:pPr lvl="0"/>
            <a:r>
              <a:rPr/>
              <a:t>Ethic is important, know from where your data come from</a:t>
            </a:r>
          </a:p>
          <a:p>
            <a:pPr lvl="0"/>
            <a:r>
              <a:rPr/>
              <a:t>Not always “the most the better”</a:t>
            </a:r>
          </a:p>
          <a:p>
            <a:pPr lvl="0"/>
            <a:r>
              <a:rPr/>
              <a:t>Look for dedicated tools rather than write everything by yourself</a:t>
            </a:r>
          </a:p>
          <a:p>
            <a:pPr lvl="0"/>
            <a:r>
              <a:rPr/>
              <a:t>Version control is useful</a:t>
            </a:r>
          </a:p>
          <a:p>
            <a:pPr lvl="0"/>
            <a:r>
              <a:rPr/>
              <a:t>Favor open source tools and if you can give back to the community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Focus on data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Practical skills</a:t>
            </a:r>
          </a:p>
          <a:p>
            <a:pPr lvl="0"/>
            <a:r>
              <a:rPr/>
              <a:t>Collecting data</a:t>
            </a:r>
          </a:p>
          <a:p>
            <a:pPr lvl="0"/>
            <a:r>
              <a:rPr/>
              <a:t>Transforming data to digital text</a:t>
            </a:r>
          </a:p>
          <a:p>
            <a:pPr lvl="0"/>
            <a:r>
              <a:rPr/>
              <a:t>Downsizing large dataset</a:t>
            </a:r>
          </a:p>
          <a:p>
            <a:pPr lvl="0"/>
            <a:r>
              <a:rPr/>
              <a:t>Design a workflow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 many questions…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How to scrap online data ?</a:t>
            </a:r>
          </a:p>
          <a:p>
            <a:pPr lvl="0"/>
            <a:r>
              <a:rPr/>
              <a:t>What are the best format to use ?</a:t>
            </a:r>
          </a:p>
          <a:p>
            <a:pPr lvl="0"/>
            <a:r>
              <a:rPr/>
              <a:t>What is encoding ?</a:t>
            </a:r>
          </a:p>
          <a:p>
            <a:pPr lvl="0"/>
            <a:r>
              <a:rPr/>
              <a:t>What can I do if my dataset is too large ?</a:t>
            </a:r>
          </a:p>
          <a:p>
            <a:pPr lvl="0"/>
            <a:r>
              <a:rPr/>
              <a:t>What can I do if my scripts take too much time ?</a:t>
            </a:r>
          </a:p>
          <a:p>
            <a:pPr lvl="0"/>
            <a:r>
              <a:rPr/>
              <a:t>What if my computer is too old ?</a:t>
            </a:r>
          </a:p>
          <a:p>
            <a:pPr lvl="0"/>
            <a:r>
              <a:rPr/>
              <a:t>How to manage my scripts ?</a:t>
            </a:r>
          </a:p>
          <a:p>
            <a:pPr lvl="0"/>
            <a:r>
              <a:rPr/>
              <a:t>…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can’t discuss all of them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Digitalization of data</a:t>
            </a:r>
          </a:p>
          <a:p>
            <a:pPr lvl="0"/>
            <a:r>
              <a:rPr/>
              <a:t>Fixing OCR errors</a:t>
            </a:r>
          </a:p>
          <a:p>
            <a:pPr lvl="0"/>
            <a:r>
              <a:rPr/>
              <a:t>Code optimization / modularization</a:t>
            </a:r>
          </a:p>
          <a:p>
            <a:pPr lvl="0"/>
            <a:r>
              <a:rPr/>
              <a:t>Version control for code (git, …)</a:t>
            </a:r>
          </a:p>
          <a:p>
            <a:pPr lvl="0"/>
            <a:r>
              <a:rPr/>
              <a:t>Data legislation …</a:t>
            </a:r>
          </a:p>
          <a:p>
            <a:pPr lvl="0" indent="0" marL="0">
              <a:buNone/>
            </a:pPr>
            <a:r>
              <a:rPr b="1"/>
              <a:t>But we will be here if you have specific questions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First, document your project</a:t>
            </a:r>
          </a:p>
        </p:txBody>
      </p:sp>
      <p:pic>
        <p:nvPicPr>
          <p:cNvPr descr="img/comment.web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Especially true in collaborative projects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Conducting project &amp; data management</dc:title>
  <dc:creator>Émilien Schultz - SICSS Paris 2025</dc:creator>
  <cp:keywords/>
  <dcterms:created xsi:type="dcterms:W3CDTF">2025-06-27T10:07:42Z</dcterms:created>
  <dcterms:modified xsi:type="dcterms:W3CDTF">2025-06-27T10:07:42Z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