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655" r:id="rId3"/>
    <p:sldId id="336" r:id="rId4"/>
    <p:sldId id="691" r:id="rId5"/>
    <p:sldId id="692" r:id="rId6"/>
    <p:sldId id="693" r:id="rId7"/>
    <p:sldId id="694" r:id="rId8"/>
    <p:sldId id="695" r:id="rId9"/>
    <p:sldId id="696" r:id="rId10"/>
    <p:sldId id="697" r:id="rId11"/>
    <p:sldId id="698" r:id="rId12"/>
    <p:sldId id="699" r:id="rId13"/>
    <p:sldId id="700" r:id="rId14"/>
    <p:sldId id="701" r:id="rId15"/>
    <p:sldId id="702" r:id="rId16"/>
    <p:sldId id="703" r:id="rId17"/>
    <p:sldId id="524" r:id="rId18"/>
    <p:sldId id="660" r:id="rId19"/>
    <p:sldId id="661" r:id="rId20"/>
    <p:sldId id="662" r:id="rId21"/>
    <p:sldId id="525" r:id="rId22"/>
    <p:sldId id="528" r:id="rId23"/>
    <p:sldId id="553" r:id="rId24"/>
    <p:sldId id="651" r:id="rId25"/>
    <p:sldId id="554" r:id="rId26"/>
    <p:sldId id="656" r:id="rId27"/>
    <p:sldId id="657" r:id="rId28"/>
    <p:sldId id="658" r:id="rId29"/>
    <p:sldId id="659" r:id="rId30"/>
    <p:sldId id="555" r:id="rId31"/>
    <p:sldId id="530" r:id="rId32"/>
    <p:sldId id="535" r:id="rId33"/>
    <p:sldId id="536" r:id="rId34"/>
    <p:sldId id="663" r:id="rId35"/>
    <p:sldId id="541" r:id="rId36"/>
    <p:sldId id="545" r:id="rId37"/>
    <p:sldId id="548" r:id="rId38"/>
    <p:sldId id="590" r:id="rId39"/>
    <p:sldId id="591" r:id="rId40"/>
    <p:sldId id="592" r:id="rId41"/>
    <p:sldId id="593" r:id="rId42"/>
    <p:sldId id="704" r:id="rId43"/>
    <p:sldId id="489" r:id="rId44"/>
    <p:sldId id="65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700" autoAdjust="0"/>
  </p:normalViewPr>
  <p:slideViewPr>
    <p:cSldViewPr snapToGrid="0">
      <p:cViewPr varScale="1">
        <p:scale>
          <a:sx n="84" d="100"/>
          <a:sy n="84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.Ryu\201307_&#49688;&#50629;PPT&#51089;&#49457;\Korean%20ver\201307\&#45208;&#54260;&#47112;&#50745;\NLS_Loglinea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.Ryu\201307_&#49688;&#50629;PPT&#51089;&#49457;\Korean%20ver\201307\&#45208;&#54260;&#47112;&#50745;\NLS_Loglinea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11.Ryu\201307_&#49688;&#50629;PPT&#51089;&#49457;\Korean%20ver\201307\&#45208;&#54260;&#47112;&#50745;\NLS_Loglinea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17520658084133E-2"/>
          <c:y val="0.23262438279163591"/>
          <c:w val="0.90479206535414913"/>
          <c:h val="0.6324809630761747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 = survivors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8"/>
          </c:marker>
          <c:x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5</c:v>
                </c:pt>
                <c:pt idx="2">
                  <c:v>410</c:v>
                </c:pt>
                <c:pt idx="3">
                  <c:v>530</c:v>
                </c:pt>
                <c:pt idx="4">
                  <c:v>610</c:v>
                </c:pt>
                <c:pt idx="5">
                  <c:v>710</c:v>
                </c:pt>
                <c:pt idx="6">
                  <c:v>920</c:v>
                </c:pt>
                <c:pt idx="7">
                  <c:v>1015</c:v>
                </c:pt>
                <c:pt idx="8">
                  <c:v>1110</c:v>
                </c:pt>
                <c:pt idx="9">
                  <c:v>1180</c:v>
                </c:pt>
                <c:pt idx="10">
                  <c:v>1260</c:v>
                </c:pt>
                <c:pt idx="11">
                  <c:v>1345</c:v>
                </c:pt>
                <c:pt idx="12">
                  <c:v>1450</c:v>
                </c:pt>
                <c:pt idx="13">
                  <c:v>1690</c:v>
                </c:pt>
                <c:pt idx="14">
                  <c:v>1800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422000</c:v>
                </c:pt>
                <c:pt idx="1">
                  <c:v>400000</c:v>
                </c:pt>
                <c:pt idx="2">
                  <c:v>175000</c:v>
                </c:pt>
                <c:pt idx="3">
                  <c:v>148000</c:v>
                </c:pt>
                <c:pt idx="4">
                  <c:v>140000</c:v>
                </c:pt>
                <c:pt idx="5">
                  <c:v>123000</c:v>
                </c:pt>
                <c:pt idx="6">
                  <c:v>100000</c:v>
                </c:pt>
                <c:pt idx="7">
                  <c:v>95000</c:v>
                </c:pt>
                <c:pt idx="8">
                  <c:v>88000</c:v>
                </c:pt>
                <c:pt idx="9">
                  <c:v>58000</c:v>
                </c:pt>
                <c:pt idx="10">
                  <c:v>37000</c:v>
                </c:pt>
                <c:pt idx="11">
                  <c:v>25000</c:v>
                </c:pt>
                <c:pt idx="12">
                  <c:v>22000</c:v>
                </c:pt>
                <c:pt idx="13">
                  <c:v>11000</c:v>
                </c:pt>
                <c:pt idx="14">
                  <c:v>5000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8845968"/>
        <c:axId val="1558843792"/>
      </c:scatterChart>
      <c:valAx>
        <c:axId val="1558845968"/>
        <c:scaling>
          <c:orientation val="minMax"/>
          <c:max val="18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en-US" sz="1400" dirty="0"/>
                  <a:t>x = Cumulative Kilomieters  marched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8843792"/>
        <c:crosses val="autoZero"/>
        <c:crossBetween val="midCat"/>
        <c:majorUnit val="360"/>
      </c:valAx>
      <c:valAx>
        <c:axId val="1558843792"/>
        <c:scaling>
          <c:orientation val="minMax"/>
          <c:max val="422200"/>
          <c:min val="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altLang="en-US" sz="1400" dirty="0" smtClean="0"/>
                  <a:t>survivors</a:t>
                </a:r>
                <a:endParaRPr lang="en-US" altLang="en-US" sz="1400" dirty="0"/>
              </a:p>
            </c:rich>
          </c:tx>
          <c:layout>
            <c:manualLayout>
              <c:xMode val="edge"/>
              <c:yMode val="edge"/>
              <c:x val="1.3865348550562685E-2"/>
              <c:y val="0.11411765607833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8845968"/>
        <c:crosses val="autoZero"/>
        <c:crossBetween val="midCat"/>
        <c:majorUnit val="105500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solidFill>
        <a:schemeClr val="bg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17520658084133E-2"/>
          <c:y val="0.23262438279163591"/>
          <c:w val="0.90479206535414913"/>
          <c:h val="0.618180750186916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lny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8"/>
          </c:marker>
          <c:trendline>
            <c:spPr>
              <a:ln w="19050">
                <a:solidFill>
                  <a:schemeClr val="tx2"/>
                </a:solidFill>
                <a:prstDash val="sysDash"/>
              </a:ln>
            </c:spPr>
            <c:trendlineType val="linear"/>
            <c:dispRSqr val="1"/>
            <c:dispEq val="1"/>
            <c:trendlineLbl>
              <c:layout>
                <c:manualLayout>
                  <c:x val="-0.44015753857898388"/>
                  <c:y val="-2.3098704304771178E-2"/>
                </c:manualLayout>
              </c:layout>
              <c:tx>
                <c:rich>
                  <a:bodyPr/>
                  <a:lstStyle/>
                  <a:p>
                    <a:pPr>
                      <a:defRPr sz="2000" b="0">
                        <a:latin typeface="+mn-ea"/>
                        <a:ea typeface="+mn-ea"/>
                      </a:defRPr>
                    </a:pPr>
                    <a:r>
                      <a:rPr lang="en-US" altLang="en-US" baseline="0" dirty="0" err="1" smtClean="0"/>
                      <a:t>ln</a:t>
                    </a:r>
                    <a:r>
                      <a:rPr lang="en-US" altLang="en-US" baseline="0" dirty="0" smtClean="0"/>
                      <a:t>(y) </a:t>
                    </a:r>
                    <a:r>
                      <a:rPr lang="en-US" altLang="en-US" baseline="0" dirty="0"/>
                      <a:t>= </a:t>
                    </a:r>
                    <a:r>
                      <a:rPr lang="en-US" altLang="en-US" baseline="0" dirty="0" smtClean="0"/>
                      <a:t>13.181-0.0022x </a:t>
                    </a:r>
                    <a:r>
                      <a:rPr lang="en-US" altLang="en-US" baseline="0" dirty="0"/>
                      <a:t>
R² = </a:t>
                    </a:r>
                    <a:r>
                      <a:rPr lang="en-US" altLang="en-US" baseline="0" dirty="0" smtClean="0"/>
                      <a:t>0.92</a:t>
                    </a:r>
                    <a:endParaRPr lang="en-US" altLang="en-US" dirty="0"/>
                  </a:p>
                </c:rich>
              </c:tx>
              <c:numFmt formatCode="General" sourceLinked="0"/>
            </c:trendlineLbl>
          </c:trendline>
          <c:x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5</c:v>
                </c:pt>
                <c:pt idx="2">
                  <c:v>410</c:v>
                </c:pt>
                <c:pt idx="3">
                  <c:v>530</c:v>
                </c:pt>
                <c:pt idx="4">
                  <c:v>610</c:v>
                </c:pt>
                <c:pt idx="5">
                  <c:v>710</c:v>
                </c:pt>
                <c:pt idx="6">
                  <c:v>920</c:v>
                </c:pt>
                <c:pt idx="7">
                  <c:v>1015</c:v>
                </c:pt>
                <c:pt idx="8">
                  <c:v>1110</c:v>
                </c:pt>
                <c:pt idx="9">
                  <c:v>1180</c:v>
                </c:pt>
                <c:pt idx="10">
                  <c:v>1260</c:v>
                </c:pt>
                <c:pt idx="11">
                  <c:v>1345</c:v>
                </c:pt>
                <c:pt idx="12">
                  <c:v>1450</c:v>
                </c:pt>
                <c:pt idx="13">
                  <c:v>1690</c:v>
                </c:pt>
                <c:pt idx="14">
                  <c:v>1800</c:v>
                </c:pt>
              </c:numCache>
            </c:numRef>
          </c:xVal>
          <c:yVal>
            <c:numRef>
              <c:f>Sheet1!$H$2:$H$16</c:f>
              <c:numCache>
                <c:formatCode>General</c:formatCode>
                <c:ptCount val="15"/>
                <c:pt idx="0">
                  <c:v>12.952760593018176</c:v>
                </c:pt>
                <c:pt idx="1">
                  <c:v>12.899219826090119</c:v>
                </c:pt>
                <c:pt idx="2">
                  <c:v>12.072541252905738</c:v>
                </c:pt>
                <c:pt idx="3">
                  <c:v>11.904967552746276</c:v>
                </c:pt>
                <c:pt idx="4">
                  <c:v>11.849397701591441</c:v>
                </c:pt>
                <c:pt idx="5">
                  <c:v>11.719939634354555</c:v>
                </c:pt>
                <c:pt idx="6">
                  <c:v>11.512925464970218</c:v>
                </c:pt>
                <c:pt idx="7">
                  <c:v>11.461632170582726</c:v>
                </c:pt>
                <c:pt idx="8">
                  <c:v>11.385092093460422</c:v>
                </c:pt>
                <c:pt idx="9">
                  <c:v>10.968198289528557</c:v>
                </c:pt>
                <c:pt idx="10">
                  <c:v>10.518673191626361</c:v>
                </c:pt>
                <c:pt idx="11">
                  <c:v>10.126631103850338</c:v>
                </c:pt>
                <c:pt idx="12">
                  <c:v>9.9987977323404529</c:v>
                </c:pt>
                <c:pt idx="13">
                  <c:v>9.3056505517805661</c:v>
                </c:pt>
                <c:pt idx="14">
                  <c:v>8.5171931914162382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8835088"/>
        <c:axId val="1558846512"/>
      </c:scatterChart>
      <c:valAx>
        <c:axId val="1558835088"/>
        <c:scaling>
          <c:orientation val="minMax"/>
          <c:max val="18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en-US" sz="1400" dirty="0"/>
                  <a:t>x = Cumulative Kilomieters  marched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8846512"/>
        <c:crosses val="autoZero"/>
        <c:crossBetween val="midCat"/>
        <c:majorUnit val="360"/>
      </c:valAx>
      <c:valAx>
        <c:axId val="1558846512"/>
        <c:scaling>
          <c:orientation val="minMax"/>
          <c:min val="7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altLang="en-US" sz="1400" dirty="0" smtClean="0"/>
                  <a:t>ln(survivors</a:t>
                </a:r>
                <a:r>
                  <a:rPr lang="en-US" altLang="en-US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1.0038385133558042E-2"/>
              <c:y val="0.112309849208736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58835088"/>
        <c:crosses val="autoZero"/>
        <c:crossBetween val="midCat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solidFill>
        <a:schemeClr val="bg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17520658084133E-2"/>
          <c:y val="0.17202479847704574"/>
          <c:w val="0.90479206535414913"/>
          <c:h val="0.66418144783068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</c:marker>
          <c:trendline>
            <c:spPr>
              <a:ln w="19050">
                <a:noFill/>
                <a:prstDash val="sysDash"/>
              </a:ln>
            </c:spPr>
            <c:trendlineType val="linear"/>
            <c:dispRSqr val="0"/>
            <c:dispEq val="0"/>
          </c:trendline>
          <c:xVal>
            <c:numRef>
              <c:f>Sheet1!$B$2:$B$16</c:f>
              <c:numCache>
                <c:formatCode>General</c:formatCode>
                <c:ptCount val="15"/>
                <c:pt idx="0">
                  <c:v>0</c:v>
                </c:pt>
                <c:pt idx="1">
                  <c:v>5</c:v>
                </c:pt>
                <c:pt idx="2">
                  <c:v>410</c:v>
                </c:pt>
                <c:pt idx="3">
                  <c:v>530</c:v>
                </c:pt>
                <c:pt idx="4">
                  <c:v>610</c:v>
                </c:pt>
                <c:pt idx="5">
                  <c:v>710</c:v>
                </c:pt>
                <c:pt idx="6">
                  <c:v>920</c:v>
                </c:pt>
                <c:pt idx="7">
                  <c:v>1015</c:v>
                </c:pt>
                <c:pt idx="8">
                  <c:v>1110</c:v>
                </c:pt>
                <c:pt idx="9">
                  <c:v>1180</c:v>
                </c:pt>
                <c:pt idx="10">
                  <c:v>1260</c:v>
                </c:pt>
                <c:pt idx="11">
                  <c:v>1345</c:v>
                </c:pt>
                <c:pt idx="12">
                  <c:v>1450</c:v>
                </c:pt>
                <c:pt idx="13">
                  <c:v>1690</c:v>
                </c:pt>
                <c:pt idx="14">
                  <c:v>1800</c:v>
                </c:pt>
              </c:numCache>
            </c:numRef>
          </c:xVal>
          <c:yVal>
            <c:numRef>
              <c:f>Sheet1!$H$2:$H$16</c:f>
              <c:numCache>
                <c:formatCode>General</c:formatCode>
                <c:ptCount val="15"/>
                <c:pt idx="0">
                  <c:v>12.952760593018176</c:v>
                </c:pt>
                <c:pt idx="1">
                  <c:v>12.899219826090119</c:v>
                </c:pt>
                <c:pt idx="2">
                  <c:v>12.072541252905735</c:v>
                </c:pt>
                <c:pt idx="3">
                  <c:v>11.904967552746276</c:v>
                </c:pt>
                <c:pt idx="4">
                  <c:v>11.849397701591441</c:v>
                </c:pt>
                <c:pt idx="5">
                  <c:v>11.719939634354555</c:v>
                </c:pt>
                <c:pt idx="6">
                  <c:v>11.512925464970218</c:v>
                </c:pt>
                <c:pt idx="7">
                  <c:v>11.461632170582726</c:v>
                </c:pt>
                <c:pt idx="8">
                  <c:v>11.385092093460418</c:v>
                </c:pt>
                <c:pt idx="9">
                  <c:v>10.968198289528557</c:v>
                </c:pt>
                <c:pt idx="10">
                  <c:v>10.518673191626361</c:v>
                </c:pt>
                <c:pt idx="11">
                  <c:v>10.126631103850338</c:v>
                </c:pt>
                <c:pt idx="12">
                  <c:v>9.9987977323404529</c:v>
                </c:pt>
                <c:pt idx="13">
                  <c:v>9.3056505517805643</c:v>
                </c:pt>
                <c:pt idx="14">
                  <c:v>8.5171931914162382</c:v>
                </c:pt>
              </c:numCache>
            </c:numRef>
          </c:yVal>
          <c:smooth val="0"/>
        </c:ser>
        <c:ser>
          <c:idx val="1"/>
          <c:order val="1"/>
          <c:tx>
            <c:v>Linear Spline</c:v>
          </c:tx>
          <c:spPr>
            <a:ln w="22225"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Sheet2!$A$2:$A$92</c:f>
              <c:numCache>
                <c:formatCode>General</c:formatCode>
                <c:ptCount val="9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</c:numCache>
            </c:numRef>
          </c:xVal>
          <c:yVal>
            <c:numRef>
              <c:f>Sheet2!$C$2:$C$92</c:f>
              <c:numCache>
                <c:formatCode>General</c:formatCode>
                <c:ptCount val="91"/>
                <c:pt idx="0">
                  <c:v>12.783000000000001</c:v>
                </c:pt>
                <c:pt idx="1">
                  <c:v>12.759</c:v>
                </c:pt>
                <c:pt idx="2">
                  <c:v>12.734999999999999</c:v>
                </c:pt>
                <c:pt idx="3">
                  <c:v>12.711</c:v>
                </c:pt>
                <c:pt idx="4">
                  <c:v>12.687000000000001</c:v>
                </c:pt>
                <c:pt idx="5">
                  <c:v>12.663</c:v>
                </c:pt>
                <c:pt idx="6">
                  <c:v>12.638999999999999</c:v>
                </c:pt>
                <c:pt idx="7">
                  <c:v>12.615</c:v>
                </c:pt>
                <c:pt idx="8">
                  <c:v>12.591000000000001</c:v>
                </c:pt>
                <c:pt idx="9">
                  <c:v>12.567</c:v>
                </c:pt>
                <c:pt idx="10">
                  <c:v>12.543000000000001</c:v>
                </c:pt>
                <c:pt idx="11">
                  <c:v>12.519</c:v>
                </c:pt>
                <c:pt idx="12">
                  <c:v>12.495000000000006</c:v>
                </c:pt>
                <c:pt idx="13">
                  <c:v>12.471</c:v>
                </c:pt>
                <c:pt idx="14">
                  <c:v>12.447000000000001</c:v>
                </c:pt>
                <c:pt idx="15">
                  <c:v>12.423</c:v>
                </c:pt>
                <c:pt idx="16">
                  <c:v>12.399000000000004</c:v>
                </c:pt>
                <c:pt idx="17">
                  <c:v>12.375000000000053</c:v>
                </c:pt>
                <c:pt idx="18">
                  <c:v>12.351000000000004</c:v>
                </c:pt>
                <c:pt idx="19">
                  <c:v>12.327</c:v>
                </c:pt>
                <c:pt idx="20">
                  <c:v>12.303000000000004</c:v>
                </c:pt>
                <c:pt idx="21">
                  <c:v>12.279</c:v>
                </c:pt>
                <c:pt idx="22">
                  <c:v>12.255000000000004</c:v>
                </c:pt>
                <c:pt idx="23">
                  <c:v>12.231</c:v>
                </c:pt>
                <c:pt idx="24">
                  <c:v>12.207000000000001</c:v>
                </c:pt>
                <c:pt idx="25">
                  <c:v>12.183</c:v>
                </c:pt>
                <c:pt idx="26">
                  <c:v>12.159000000000002</c:v>
                </c:pt>
                <c:pt idx="27">
                  <c:v>12.135</c:v>
                </c:pt>
                <c:pt idx="28">
                  <c:v>12.111000000000001</c:v>
                </c:pt>
                <c:pt idx="29">
                  <c:v>12.087</c:v>
                </c:pt>
                <c:pt idx="30">
                  <c:v>12.063000000000002</c:v>
                </c:pt>
                <c:pt idx="31">
                  <c:v>12.039</c:v>
                </c:pt>
                <c:pt idx="32">
                  <c:v>12.015000000000002</c:v>
                </c:pt>
                <c:pt idx="33">
                  <c:v>11.991</c:v>
                </c:pt>
                <c:pt idx="34">
                  <c:v>11.967000000000002</c:v>
                </c:pt>
                <c:pt idx="35">
                  <c:v>11.943</c:v>
                </c:pt>
                <c:pt idx="36">
                  <c:v>11.919</c:v>
                </c:pt>
                <c:pt idx="37">
                  <c:v>11.895000000000024</c:v>
                </c:pt>
                <c:pt idx="38">
                  <c:v>11.871000000000002</c:v>
                </c:pt>
                <c:pt idx="39">
                  <c:v>11.847</c:v>
                </c:pt>
                <c:pt idx="40">
                  <c:v>11.823</c:v>
                </c:pt>
                <c:pt idx="41">
                  <c:v>11.798999999999999</c:v>
                </c:pt>
                <c:pt idx="42">
                  <c:v>11.775</c:v>
                </c:pt>
                <c:pt idx="43">
                  <c:v>11.751000000000001</c:v>
                </c:pt>
                <c:pt idx="44">
                  <c:v>11.727</c:v>
                </c:pt>
                <c:pt idx="45">
                  <c:v>11.703000000000001</c:v>
                </c:pt>
                <c:pt idx="46">
                  <c:v>11.641</c:v>
                </c:pt>
                <c:pt idx="47">
                  <c:v>11.579000000000002</c:v>
                </c:pt>
                <c:pt idx="48">
                  <c:v>11.517000000000001</c:v>
                </c:pt>
                <c:pt idx="49">
                  <c:v>11.455000000000053</c:v>
                </c:pt>
                <c:pt idx="50">
                  <c:v>11.393000000000002</c:v>
                </c:pt>
                <c:pt idx="51">
                  <c:v>11.331</c:v>
                </c:pt>
                <c:pt idx="52">
                  <c:v>11.269</c:v>
                </c:pt>
                <c:pt idx="53">
                  <c:v>11.207000000000001</c:v>
                </c:pt>
                <c:pt idx="54">
                  <c:v>11.145</c:v>
                </c:pt>
                <c:pt idx="55">
                  <c:v>11.083000000000002</c:v>
                </c:pt>
                <c:pt idx="56">
                  <c:v>11.021000000000001</c:v>
                </c:pt>
                <c:pt idx="57">
                  <c:v>10.959000000000024</c:v>
                </c:pt>
                <c:pt idx="58">
                  <c:v>10.897</c:v>
                </c:pt>
                <c:pt idx="59">
                  <c:v>10.835000000000004</c:v>
                </c:pt>
                <c:pt idx="60">
                  <c:v>10.773</c:v>
                </c:pt>
                <c:pt idx="61">
                  <c:v>10.710999999999999</c:v>
                </c:pt>
                <c:pt idx="62">
                  <c:v>10.648999999999999</c:v>
                </c:pt>
                <c:pt idx="63">
                  <c:v>10.587</c:v>
                </c:pt>
                <c:pt idx="64">
                  <c:v>10.525</c:v>
                </c:pt>
                <c:pt idx="65">
                  <c:v>10.463000000000006</c:v>
                </c:pt>
                <c:pt idx="66">
                  <c:v>10.401</c:v>
                </c:pt>
                <c:pt idx="67">
                  <c:v>10.339</c:v>
                </c:pt>
                <c:pt idx="68">
                  <c:v>10.277000000000001</c:v>
                </c:pt>
                <c:pt idx="69">
                  <c:v>10.215</c:v>
                </c:pt>
                <c:pt idx="70">
                  <c:v>10.153</c:v>
                </c:pt>
                <c:pt idx="71">
                  <c:v>10.091000000000001</c:v>
                </c:pt>
                <c:pt idx="72">
                  <c:v>10.029</c:v>
                </c:pt>
                <c:pt idx="73">
                  <c:v>9.9670000000000023</c:v>
                </c:pt>
                <c:pt idx="74">
                  <c:v>9.9050000000000047</c:v>
                </c:pt>
                <c:pt idx="75">
                  <c:v>9.843</c:v>
                </c:pt>
                <c:pt idx="76">
                  <c:v>9.7809999999999988</c:v>
                </c:pt>
                <c:pt idx="77">
                  <c:v>9.7189999999999994</c:v>
                </c:pt>
                <c:pt idx="78">
                  <c:v>9.657</c:v>
                </c:pt>
                <c:pt idx="79">
                  <c:v>9.5950000000000006</c:v>
                </c:pt>
                <c:pt idx="80">
                  <c:v>9.5330000000000013</c:v>
                </c:pt>
                <c:pt idx="81">
                  <c:v>9.4710000000000001</c:v>
                </c:pt>
                <c:pt idx="82">
                  <c:v>9.4090000000000025</c:v>
                </c:pt>
                <c:pt idx="83">
                  <c:v>9.3470000000000013</c:v>
                </c:pt>
                <c:pt idx="84">
                  <c:v>9.2850000000000001</c:v>
                </c:pt>
                <c:pt idx="85">
                  <c:v>9.222999999999999</c:v>
                </c:pt>
                <c:pt idx="86">
                  <c:v>9.1610000000000014</c:v>
                </c:pt>
                <c:pt idx="87">
                  <c:v>9.0990000000000002</c:v>
                </c:pt>
                <c:pt idx="88">
                  <c:v>9.036999999999999</c:v>
                </c:pt>
                <c:pt idx="89">
                  <c:v>8.9750000000000068</c:v>
                </c:pt>
                <c:pt idx="90">
                  <c:v>8.9130000000000003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3256512"/>
        <c:axId val="1563254880"/>
      </c:scatterChart>
      <c:valAx>
        <c:axId val="1563256512"/>
        <c:scaling>
          <c:orientation val="minMax"/>
          <c:max val="18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en-US" sz="1400" dirty="0"/>
                  <a:t>x = Cumulative Kilomieters  marched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563254880"/>
        <c:crosses val="autoZero"/>
        <c:crossBetween val="midCat"/>
        <c:majorUnit val="360"/>
      </c:valAx>
      <c:valAx>
        <c:axId val="1563254880"/>
        <c:scaling>
          <c:orientation val="minMax"/>
          <c:min val="7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altLang="en-US" sz="1400" dirty="0" smtClean="0"/>
                  <a:t>ln(survivors)</a:t>
                </a:r>
                <a:endParaRPr lang="en-US" altLang="en-US" sz="1400" dirty="0"/>
              </a:p>
            </c:rich>
          </c:tx>
          <c:layout>
            <c:manualLayout>
              <c:xMode val="edge"/>
              <c:yMode val="edge"/>
              <c:x val="1.6172961458388691E-2"/>
              <c:y val="6.364882490594871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563256512"/>
        <c:crosses val="autoZero"/>
        <c:crossBetween val="midCat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bg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'x의 히스토그램'!$D$1</c:f>
              <c:strCache>
                <c:ptCount val="1"/>
                <c:pt idx="0">
                  <c:v>분출 지속 기간 (단위: 분)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</c:spPr>
          <c:invertIfNegative val="0"/>
          <c:cat>
            <c:numRef>
              <c:f>'x의 히스토그램'!$C$2:$C$39</c:f>
              <c:numCache>
                <c:formatCode>General</c:formatCode>
                <c:ptCount val="38"/>
                <c:pt idx="0">
                  <c:v>1.5</c:v>
                </c:pt>
                <c:pt idx="1">
                  <c:v>1.6</c:v>
                </c:pt>
                <c:pt idx="2">
                  <c:v>1.7000000000000022</c:v>
                </c:pt>
                <c:pt idx="3">
                  <c:v>1.8</c:v>
                </c:pt>
                <c:pt idx="4">
                  <c:v>1.9000000000000001</c:v>
                </c:pt>
                <c:pt idx="5">
                  <c:v>2</c:v>
                </c:pt>
                <c:pt idx="6">
                  <c:v>2.1</c:v>
                </c:pt>
                <c:pt idx="7">
                  <c:v>2.2000000000000002</c:v>
                </c:pt>
                <c:pt idx="8">
                  <c:v>2.2999999999999998</c:v>
                </c:pt>
                <c:pt idx="9">
                  <c:v>2.4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2.8</c:v>
                </c:pt>
                <c:pt idx="14">
                  <c:v>2.9</c:v>
                </c:pt>
                <c:pt idx="15">
                  <c:v>3</c:v>
                </c:pt>
                <c:pt idx="16">
                  <c:v>3.1</c:v>
                </c:pt>
                <c:pt idx="17">
                  <c:v>3.2</c:v>
                </c:pt>
                <c:pt idx="18">
                  <c:v>3.3</c:v>
                </c:pt>
                <c:pt idx="19">
                  <c:v>3.4</c:v>
                </c:pt>
                <c:pt idx="20">
                  <c:v>3.5</c:v>
                </c:pt>
                <c:pt idx="21">
                  <c:v>3.6</c:v>
                </c:pt>
                <c:pt idx="22">
                  <c:v>3.7</c:v>
                </c:pt>
                <c:pt idx="23">
                  <c:v>3.8</c:v>
                </c:pt>
                <c:pt idx="24">
                  <c:v>3.9</c:v>
                </c:pt>
                <c:pt idx="25">
                  <c:v>4</c:v>
                </c:pt>
                <c:pt idx="26">
                  <c:v>4.0999999999999996</c:v>
                </c:pt>
                <c:pt idx="27">
                  <c:v>4.2</c:v>
                </c:pt>
                <c:pt idx="28">
                  <c:v>4.3</c:v>
                </c:pt>
                <c:pt idx="29">
                  <c:v>4.4000000000000004</c:v>
                </c:pt>
                <c:pt idx="30">
                  <c:v>4.5</c:v>
                </c:pt>
                <c:pt idx="31">
                  <c:v>4.5999999999999996</c:v>
                </c:pt>
                <c:pt idx="32">
                  <c:v>4.7</c:v>
                </c:pt>
                <c:pt idx="33">
                  <c:v>4.8</c:v>
                </c:pt>
                <c:pt idx="34">
                  <c:v>4.9000000000000004</c:v>
                </c:pt>
                <c:pt idx="35">
                  <c:v>5</c:v>
                </c:pt>
                <c:pt idx="36">
                  <c:v>5.0999999999999996</c:v>
                </c:pt>
                <c:pt idx="37">
                  <c:v>5.2</c:v>
                </c:pt>
              </c:numCache>
            </c:numRef>
          </c:cat>
          <c:val>
            <c:numRef>
              <c:f>'x의 히스토그램'!$D$2:$D$39</c:f>
              <c:numCache>
                <c:formatCode>General</c:formatCode>
                <c:ptCount val="38"/>
                <c:pt idx="0">
                  <c:v>0</c:v>
                </c:pt>
                <c:pt idx="1">
                  <c:v>3.6764705882353283E-3</c:v>
                </c:pt>
                <c:pt idx="2">
                  <c:v>7.3529411764705925E-3</c:v>
                </c:pt>
                <c:pt idx="3">
                  <c:v>4.7794117647058994E-2</c:v>
                </c:pt>
                <c:pt idx="4">
                  <c:v>8.8235294117647745E-2</c:v>
                </c:pt>
                <c:pt idx="5">
                  <c:v>5.514705882352941E-2</c:v>
                </c:pt>
                <c:pt idx="6">
                  <c:v>4.0441176470587897E-2</c:v>
                </c:pt>
                <c:pt idx="7">
                  <c:v>2.9411764705882353E-2</c:v>
                </c:pt>
                <c:pt idx="8">
                  <c:v>2.9411764705882353E-2</c:v>
                </c:pt>
                <c:pt idx="9">
                  <c:v>2.5735294117647082E-2</c:v>
                </c:pt>
                <c:pt idx="10">
                  <c:v>1.1029411764705987E-2</c:v>
                </c:pt>
                <c:pt idx="11">
                  <c:v>0</c:v>
                </c:pt>
                <c:pt idx="12">
                  <c:v>7.3529411764705925E-3</c:v>
                </c:pt>
                <c:pt idx="13">
                  <c:v>3.6764705882353283E-3</c:v>
                </c:pt>
                <c:pt idx="14">
                  <c:v>7.3529411764705925E-3</c:v>
                </c:pt>
                <c:pt idx="15">
                  <c:v>0</c:v>
                </c:pt>
                <c:pt idx="16">
                  <c:v>3.6764705882353283E-3</c:v>
                </c:pt>
                <c:pt idx="17">
                  <c:v>0</c:v>
                </c:pt>
                <c:pt idx="18">
                  <c:v>0</c:v>
                </c:pt>
                <c:pt idx="19">
                  <c:v>1.470588235294118E-2</c:v>
                </c:pt>
                <c:pt idx="20">
                  <c:v>1.470588235294118E-2</c:v>
                </c:pt>
                <c:pt idx="21">
                  <c:v>2.2058823529411856E-2</c:v>
                </c:pt>
                <c:pt idx="22">
                  <c:v>3.6764705882353283E-3</c:v>
                </c:pt>
                <c:pt idx="23">
                  <c:v>1.8382352941176485E-2</c:v>
                </c:pt>
                <c:pt idx="24">
                  <c:v>3.3088235294117654E-2</c:v>
                </c:pt>
                <c:pt idx="25">
                  <c:v>4.7794117647058994E-2</c:v>
                </c:pt>
                <c:pt idx="26">
                  <c:v>4.4117647058824337E-2</c:v>
                </c:pt>
                <c:pt idx="27">
                  <c:v>5.1470588235294067E-2</c:v>
                </c:pt>
                <c:pt idx="28">
                  <c:v>4.7794117647058994E-2</c:v>
                </c:pt>
                <c:pt idx="29">
                  <c:v>5.8823529411764705E-2</c:v>
                </c:pt>
                <c:pt idx="30">
                  <c:v>7.3529411764705899E-2</c:v>
                </c:pt>
                <c:pt idx="31">
                  <c:v>6.6176470588235323E-2</c:v>
                </c:pt>
                <c:pt idx="32">
                  <c:v>4.7794117647058994E-2</c:v>
                </c:pt>
                <c:pt idx="33">
                  <c:v>4.0441176470587897E-2</c:v>
                </c:pt>
                <c:pt idx="34">
                  <c:v>2.9411764705882353E-2</c:v>
                </c:pt>
                <c:pt idx="35">
                  <c:v>1.470588235294118E-2</c:v>
                </c:pt>
                <c:pt idx="36">
                  <c:v>1.1029411764705987E-2</c:v>
                </c:pt>
                <c:pt idx="3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3257600"/>
        <c:axId val="1563258144"/>
      </c:barChart>
      <c:catAx>
        <c:axId val="1563257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/>
                  <a:t>분출 지속 기간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분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63258144"/>
        <c:crosses val="autoZero"/>
        <c:auto val="1"/>
        <c:lblAlgn val="ctr"/>
        <c:lblOffset val="100"/>
        <c:noMultiLvlLbl val="0"/>
      </c:catAx>
      <c:valAx>
        <c:axId val="15632581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/>
                  <a:t>비율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단위</a:t>
                </a:r>
                <a:r>
                  <a:rPr lang="en-US" altLang="ko-KR" dirty="0"/>
                  <a:t>: %)</a:t>
                </a:r>
                <a:endParaRPr lang="ko-KR" alt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563257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'y의 히스토그램'!$E$1</c:f>
              <c:strCache>
                <c:ptCount val="1"/>
                <c:pt idx="0">
                  <c:v>다음 분출까지 대기시간 (단위: 분)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</c:spPr>
          <c:invertIfNegative val="0"/>
          <c:cat>
            <c:numRef>
              <c:f>'y의 히스토그램'!$D$2:$D$32</c:f>
              <c:numCache>
                <c:formatCode>General</c:formatCode>
                <c:ptCount val="31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48</c:v>
                </c:pt>
                <c:pt idx="5">
                  <c:v>50</c:v>
                </c:pt>
                <c:pt idx="6">
                  <c:v>52</c:v>
                </c:pt>
                <c:pt idx="7">
                  <c:v>54</c:v>
                </c:pt>
                <c:pt idx="8">
                  <c:v>56</c:v>
                </c:pt>
                <c:pt idx="9">
                  <c:v>58</c:v>
                </c:pt>
                <c:pt idx="10">
                  <c:v>60</c:v>
                </c:pt>
                <c:pt idx="11">
                  <c:v>62</c:v>
                </c:pt>
                <c:pt idx="12">
                  <c:v>64</c:v>
                </c:pt>
                <c:pt idx="13">
                  <c:v>66</c:v>
                </c:pt>
                <c:pt idx="14">
                  <c:v>68</c:v>
                </c:pt>
                <c:pt idx="15">
                  <c:v>70</c:v>
                </c:pt>
                <c:pt idx="16">
                  <c:v>72</c:v>
                </c:pt>
                <c:pt idx="17">
                  <c:v>74</c:v>
                </c:pt>
                <c:pt idx="18">
                  <c:v>76</c:v>
                </c:pt>
                <c:pt idx="19">
                  <c:v>78</c:v>
                </c:pt>
                <c:pt idx="20">
                  <c:v>80</c:v>
                </c:pt>
                <c:pt idx="21">
                  <c:v>82</c:v>
                </c:pt>
                <c:pt idx="22">
                  <c:v>84</c:v>
                </c:pt>
                <c:pt idx="23">
                  <c:v>86</c:v>
                </c:pt>
                <c:pt idx="24">
                  <c:v>88</c:v>
                </c:pt>
                <c:pt idx="25">
                  <c:v>90</c:v>
                </c:pt>
                <c:pt idx="26">
                  <c:v>92</c:v>
                </c:pt>
                <c:pt idx="27">
                  <c:v>94</c:v>
                </c:pt>
                <c:pt idx="28">
                  <c:v>96</c:v>
                </c:pt>
                <c:pt idx="29">
                  <c:v>98</c:v>
                </c:pt>
                <c:pt idx="30">
                  <c:v>100</c:v>
                </c:pt>
              </c:numCache>
            </c:numRef>
          </c:cat>
          <c:val>
            <c:numRef>
              <c:f>'y의 히스토그램'!$E$2:$E$32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3.676470588235321E-3</c:v>
                </c:pt>
                <c:pt idx="3">
                  <c:v>2.9411764705882353E-2</c:v>
                </c:pt>
                <c:pt idx="4">
                  <c:v>2.5735294117647058E-2</c:v>
                </c:pt>
                <c:pt idx="5">
                  <c:v>3.6764705882352942E-2</c:v>
                </c:pt>
                <c:pt idx="6">
                  <c:v>4.0441176470587779E-2</c:v>
                </c:pt>
                <c:pt idx="7">
                  <c:v>5.8823529411764705E-2</c:v>
                </c:pt>
                <c:pt idx="8">
                  <c:v>3.6764705882352942E-2</c:v>
                </c:pt>
                <c:pt idx="9">
                  <c:v>2.5735294117647058E-2</c:v>
                </c:pt>
                <c:pt idx="10">
                  <c:v>4.7794117647058834E-2</c:v>
                </c:pt>
                <c:pt idx="11">
                  <c:v>1.4705882352941176E-2</c:v>
                </c:pt>
                <c:pt idx="12">
                  <c:v>2.5735294117647058E-2</c:v>
                </c:pt>
                <c:pt idx="13">
                  <c:v>1.8382352941176471E-2</c:v>
                </c:pt>
                <c:pt idx="14">
                  <c:v>7.3529411764705881E-3</c:v>
                </c:pt>
                <c:pt idx="15">
                  <c:v>2.2058823529411856E-2</c:v>
                </c:pt>
                <c:pt idx="16">
                  <c:v>2.2058823529411856E-2</c:v>
                </c:pt>
                <c:pt idx="17">
                  <c:v>4.7794117647058834E-2</c:v>
                </c:pt>
                <c:pt idx="18">
                  <c:v>6.25E-2</c:v>
                </c:pt>
                <c:pt idx="19">
                  <c:v>9.9264705882353046E-2</c:v>
                </c:pt>
                <c:pt idx="20">
                  <c:v>6.6176470588235309E-2</c:v>
                </c:pt>
                <c:pt idx="21">
                  <c:v>9.1911764705882526E-2</c:v>
                </c:pt>
                <c:pt idx="22">
                  <c:v>8.8235294117647745E-2</c:v>
                </c:pt>
                <c:pt idx="23">
                  <c:v>4.4117647058824302E-2</c:v>
                </c:pt>
                <c:pt idx="24">
                  <c:v>2.9411764705882353E-2</c:v>
                </c:pt>
                <c:pt idx="25">
                  <c:v>3.3088235294117647E-2</c:v>
                </c:pt>
                <c:pt idx="26">
                  <c:v>7.3529411764705881E-3</c:v>
                </c:pt>
                <c:pt idx="27">
                  <c:v>1.1029411764705975E-2</c:v>
                </c:pt>
                <c:pt idx="28">
                  <c:v>3.676470588235321E-3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3258688"/>
        <c:axId val="1563259232"/>
      </c:barChart>
      <c:catAx>
        <c:axId val="1563258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다음 분출까지 대기시간 </a:t>
                </a:r>
                <a:r>
                  <a:rPr lang="en-US" dirty="0"/>
                  <a:t>(</a:t>
                </a:r>
                <a:r>
                  <a:rPr lang="ko-KR" dirty="0"/>
                  <a:t>단위</a:t>
                </a:r>
                <a:r>
                  <a:rPr lang="en-US" dirty="0"/>
                  <a:t>: </a:t>
                </a:r>
                <a:r>
                  <a:rPr lang="ko-KR" dirty="0"/>
                  <a:t>분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63259232"/>
        <c:crosses val="autoZero"/>
        <c:auto val="1"/>
        <c:lblAlgn val="ctr"/>
        <c:lblOffset val="100"/>
        <c:noMultiLvlLbl val="0"/>
      </c:catAx>
      <c:valAx>
        <c:axId val="1563259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dirty="0"/>
                  <a:t>비율 </a:t>
                </a:r>
                <a:r>
                  <a:rPr lang="en-US" dirty="0"/>
                  <a:t>(</a:t>
                </a:r>
                <a:r>
                  <a:rPr lang="ko-KR" dirty="0"/>
                  <a:t>단위</a:t>
                </a:r>
                <a:r>
                  <a:rPr lang="en-US" dirty="0"/>
                  <a:t>: %)</a:t>
                </a:r>
                <a:endParaRPr lang="ko-KR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563258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'더미변수 이용 분석'!$P$2</c:f>
              <c:strCache>
                <c:ptCount val="1"/>
                <c:pt idx="0">
                  <c:v>바로 전 분출이 짧았을 때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</c:spPr>
          <c:invertIfNegative val="0"/>
          <c:cat>
            <c:numRef>
              <c:f>'더미변수 이용 분석'!$O$3:$O$33</c:f>
              <c:numCache>
                <c:formatCode>General</c:formatCode>
                <c:ptCount val="31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48</c:v>
                </c:pt>
                <c:pt idx="5">
                  <c:v>50</c:v>
                </c:pt>
                <c:pt idx="6">
                  <c:v>52</c:v>
                </c:pt>
                <c:pt idx="7">
                  <c:v>54</c:v>
                </c:pt>
                <c:pt idx="8">
                  <c:v>56</c:v>
                </c:pt>
                <c:pt idx="9">
                  <c:v>58</c:v>
                </c:pt>
                <c:pt idx="10">
                  <c:v>60</c:v>
                </c:pt>
                <c:pt idx="11">
                  <c:v>62</c:v>
                </c:pt>
                <c:pt idx="12">
                  <c:v>64</c:v>
                </c:pt>
                <c:pt idx="13">
                  <c:v>66</c:v>
                </c:pt>
                <c:pt idx="14">
                  <c:v>68</c:v>
                </c:pt>
                <c:pt idx="15">
                  <c:v>70</c:v>
                </c:pt>
                <c:pt idx="16">
                  <c:v>72</c:v>
                </c:pt>
                <c:pt idx="17">
                  <c:v>74</c:v>
                </c:pt>
                <c:pt idx="18">
                  <c:v>76</c:v>
                </c:pt>
                <c:pt idx="19">
                  <c:v>78</c:v>
                </c:pt>
                <c:pt idx="20">
                  <c:v>80</c:v>
                </c:pt>
                <c:pt idx="21">
                  <c:v>82</c:v>
                </c:pt>
                <c:pt idx="22">
                  <c:v>84</c:v>
                </c:pt>
                <c:pt idx="23">
                  <c:v>86</c:v>
                </c:pt>
                <c:pt idx="24">
                  <c:v>88</c:v>
                </c:pt>
                <c:pt idx="25">
                  <c:v>90</c:v>
                </c:pt>
                <c:pt idx="26">
                  <c:v>92</c:v>
                </c:pt>
                <c:pt idx="27">
                  <c:v>94</c:v>
                </c:pt>
                <c:pt idx="28">
                  <c:v>96</c:v>
                </c:pt>
                <c:pt idx="29">
                  <c:v>98</c:v>
                </c:pt>
                <c:pt idx="30">
                  <c:v>100</c:v>
                </c:pt>
              </c:numCache>
            </c:numRef>
          </c:cat>
          <c:val>
            <c:numRef>
              <c:f>'더미변수 이용 분석'!$P$3:$P$33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1.020408163265317E-2</c:v>
                </c:pt>
                <c:pt idx="3">
                  <c:v>8.1632653061224497E-2</c:v>
                </c:pt>
                <c:pt idx="4">
                  <c:v>7.1428571428571425E-2</c:v>
                </c:pt>
                <c:pt idx="5">
                  <c:v>0.10204081632653061</c:v>
                </c:pt>
                <c:pt idx="6">
                  <c:v>0.11224489795918367</c:v>
                </c:pt>
                <c:pt idx="7">
                  <c:v>0.16326530612245083</c:v>
                </c:pt>
                <c:pt idx="8">
                  <c:v>0.10204081632653061</c:v>
                </c:pt>
                <c:pt idx="9">
                  <c:v>7.1428571428571425E-2</c:v>
                </c:pt>
                <c:pt idx="10">
                  <c:v>0.13265306122448967</c:v>
                </c:pt>
                <c:pt idx="11">
                  <c:v>4.0816326530612533E-2</c:v>
                </c:pt>
                <c:pt idx="12">
                  <c:v>5.1020408163265286E-2</c:v>
                </c:pt>
                <c:pt idx="13">
                  <c:v>3.0612244897959211E-2</c:v>
                </c:pt>
                <c:pt idx="14">
                  <c:v>1.020408163265317E-2</c:v>
                </c:pt>
                <c:pt idx="15">
                  <c:v>1.020408163265317E-2</c:v>
                </c:pt>
                <c:pt idx="16">
                  <c:v>1.020408163265317E-2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ser>
          <c:idx val="1"/>
          <c:order val="1"/>
          <c:tx>
            <c:strRef>
              <c:f>'더미변수 이용 분석'!$Q$2</c:f>
              <c:strCache>
                <c:ptCount val="1"/>
                <c:pt idx="0">
                  <c:v>바로 전 분출이 길었을 때</c:v>
                </c:pt>
              </c:strCache>
            </c:strRef>
          </c:tx>
          <c:invertIfNegative val="0"/>
          <c:cat>
            <c:numRef>
              <c:f>'더미변수 이용 분석'!$O$3:$O$33</c:f>
              <c:numCache>
                <c:formatCode>General</c:formatCode>
                <c:ptCount val="31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48</c:v>
                </c:pt>
                <c:pt idx="5">
                  <c:v>50</c:v>
                </c:pt>
                <c:pt idx="6">
                  <c:v>52</c:v>
                </c:pt>
                <c:pt idx="7">
                  <c:v>54</c:v>
                </c:pt>
                <c:pt idx="8">
                  <c:v>56</c:v>
                </c:pt>
                <c:pt idx="9">
                  <c:v>58</c:v>
                </c:pt>
                <c:pt idx="10">
                  <c:v>60</c:v>
                </c:pt>
                <c:pt idx="11">
                  <c:v>62</c:v>
                </c:pt>
                <c:pt idx="12">
                  <c:v>64</c:v>
                </c:pt>
                <c:pt idx="13">
                  <c:v>66</c:v>
                </c:pt>
                <c:pt idx="14">
                  <c:v>68</c:v>
                </c:pt>
                <c:pt idx="15">
                  <c:v>70</c:v>
                </c:pt>
                <c:pt idx="16">
                  <c:v>72</c:v>
                </c:pt>
                <c:pt idx="17">
                  <c:v>74</c:v>
                </c:pt>
                <c:pt idx="18">
                  <c:v>76</c:v>
                </c:pt>
                <c:pt idx="19">
                  <c:v>78</c:v>
                </c:pt>
                <c:pt idx="20">
                  <c:v>80</c:v>
                </c:pt>
                <c:pt idx="21">
                  <c:v>82</c:v>
                </c:pt>
                <c:pt idx="22">
                  <c:v>84</c:v>
                </c:pt>
                <c:pt idx="23">
                  <c:v>86</c:v>
                </c:pt>
                <c:pt idx="24">
                  <c:v>88</c:v>
                </c:pt>
                <c:pt idx="25">
                  <c:v>90</c:v>
                </c:pt>
                <c:pt idx="26">
                  <c:v>92</c:v>
                </c:pt>
                <c:pt idx="27">
                  <c:v>94</c:v>
                </c:pt>
                <c:pt idx="28">
                  <c:v>96</c:v>
                </c:pt>
                <c:pt idx="29">
                  <c:v>98</c:v>
                </c:pt>
                <c:pt idx="30">
                  <c:v>100</c:v>
                </c:pt>
              </c:numCache>
            </c:numRef>
          </c:cat>
          <c:val>
            <c:numRef>
              <c:f>'더미변수 이용 분석'!$Q$3:$Q$33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1.1494252873563218E-2</c:v>
                </c:pt>
                <c:pt idx="13">
                  <c:v>1.1494252873563218E-2</c:v>
                </c:pt>
                <c:pt idx="14">
                  <c:v>5.7471264367816334E-3</c:v>
                </c:pt>
                <c:pt idx="15">
                  <c:v>2.8735632183908056E-2</c:v>
                </c:pt>
                <c:pt idx="16">
                  <c:v>2.8735632183908056E-2</c:v>
                </c:pt>
                <c:pt idx="17">
                  <c:v>7.4712643678160939E-2</c:v>
                </c:pt>
                <c:pt idx="18">
                  <c:v>9.7701149425287362E-2</c:v>
                </c:pt>
                <c:pt idx="19">
                  <c:v>0.15517241379310345</c:v>
                </c:pt>
                <c:pt idx="20">
                  <c:v>0.10344827586206895</c:v>
                </c:pt>
                <c:pt idx="21">
                  <c:v>0.14367816091954017</c:v>
                </c:pt>
                <c:pt idx="22">
                  <c:v>0.13793103448275987</c:v>
                </c:pt>
                <c:pt idx="23">
                  <c:v>6.8965517241379309E-2</c:v>
                </c:pt>
                <c:pt idx="24">
                  <c:v>4.5977011494252866E-2</c:v>
                </c:pt>
                <c:pt idx="25">
                  <c:v>5.1724137931034524E-2</c:v>
                </c:pt>
                <c:pt idx="26">
                  <c:v>1.1494252873563218E-2</c:v>
                </c:pt>
                <c:pt idx="27">
                  <c:v>1.7241379310344827E-2</c:v>
                </c:pt>
                <c:pt idx="28">
                  <c:v>5.7471264367816334E-3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6571056"/>
        <c:axId val="1906575408"/>
      </c:barChart>
      <c:catAx>
        <c:axId val="1906571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다음 분출까지 </a:t>
                </a:r>
                <a:r>
                  <a:rPr lang="ko-KR" altLang="en-US" dirty="0" smtClean="0"/>
                  <a:t>대기시간</a:t>
                </a:r>
                <a:r>
                  <a:rPr lang="ko-KR" dirty="0" smtClean="0"/>
                  <a:t> </a:t>
                </a:r>
                <a:r>
                  <a:rPr lang="en-US" dirty="0"/>
                  <a:t>(</a:t>
                </a:r>
                <a:r>
                  <a:rPr lang="ko-KR" dirty="0"/>
                  <a:t>단위</a:t>
                </a:r>
                <a:r>
                  <a:rPr lang="en-US" dirty="0"/>
                  <a:t>: </a:t>
                </a:r>
                <a:r>
                  <a:rPr lang="ko-KR" dirty="0"/>
                  <a:t>분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6575408"/>
        <c:crosses val="autoZero"/>
        <c:auto val="1"/>
        <c:lblAlgn val="ctr"/>
        <c:lblOffset val="100"/>
        <c:noMultiLvlLbl val="0"/>
      </c:catAx>
      <c:valAx>
        <c:axId val="1906575408"/>
        <c:scaling>
          <c:orientation val="minMax"/>
          <c:max val="0.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dirty="0"/>
                  <a:t>비율</a:t>
                </a:r>
                <a:r>
                  <a:rPr lang="en-US" dirty="0"/>
                  <a:t>(</a:t>
                </a:r>
                <a:r>
                  <a:rPr lang="ko-KR" dirty="0"/>
                  <a:t>단위</a:t>
                </a:r>
                <a:r>
                  <a:rPr lang="en-US" dirty="0"/>
                  <a:t>: %)</a:t>
                </a:r>
                <a:endParaRPr lang="ko-KR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906571056"/>
        <c:crosses val="autoZero"/>
        <c:crossBetween val="between"/>
        <c:majorUnit val="5.0000000000000024E-2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'원자료 및 산점도'!$C$1</c:f>
              <c:strCache>
                <c:ptCount val="1"/>
                <c:pt idx="0">
                  <c:v>waiting time(Y)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trendline>
            <c:spPr>
              <a:ln w="25400"/>
            </c:spPr>
            <c:trendlineType val="linear"/>
            <c:dispRSqr val="1"/>
            <c:dispEq val="1"/>
            <c:trendlineLbl>
              <c:layout>
                <c:manualLayout>
                  <c:x val="-0.16987074074074068"/>
                  <c:y val="-0.12282457763613411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dirty="0"/>
                      <a:t>y = 33.47+10.73x
</a:t>
                    </a:r>
                    <a:r>
                      <a:rPr lang="en-US" dirty="0" smtClean="0"/>
                      <a:t>RMSE </a:t>
                    </a:r>
                    <a:r>
                      <a:rPr lang="en-US" dirty="0"/>
                      <a:t>= </a:t>
                    </a:r>
                    <a:r>
                      <a:rPr lang="en-US" dirty="0" smtClean="0"/>
                      <a:t>5.91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'원자료 및 산점도'!$B$2:$B$273</c:f>
              <c:numCache>
                <c:formatCode>General</c:formatCode>
                <c:ptCount val="272"/>
                <c:pt idx="0">
                  <c:v>3.6</c:v>
                </c:pt>
                <c:pt idx="1">
                  <c:v>1.8</c:v>
                </c:pt>
                <c:pt idx="2">
                  <c:v>3.3329999999999793</c:v>
                </c:pt>
                <c:pt idx="3">
                  <c:v>2.2829999999999999</c:v>
                </c:pt>
                <c:pt idx="4">
                  <c:v>4.5330000000000004</c:v>
                </c:pt>
                <c:pt idx="5">
                  <c:v>2.883</c:v>
                </c:pt>
                <c:pt idx="6">
                  <c:v>4.7</c:v>
                </c:pt>
                <c:pt idx="7">
                  <c:v>3.6</c:v>
                </c:pt>
                <c:pt idx="8">
                  <c:v>1.9500000000000091</c:v>
                </c:pt>
                <c:pt idx="9">
                  <c:v>4.3499999999999996</c:v>
                </c:pt>
                <c:pt idx="10">
                  <c:v>1.833</c:v>
                </c:pt>
                <c:pt idx="11">
                  <c:v>3.9169999999999967</c:v>
                </c:pt>
                <c:pt idx="12">
                  <c:v>4.2</c:v>
                </c:pt>
                <c:pt idx="13">
                  <c:v>1.75</c:v>
                </c:pt>
                <c:pt idx="14">
                  <c:v>4.7</c:v>
                </c:pt>
                <c:pt idx="15">
                  <c:v>2.1669999999999998</c:v>
                </c:pt>
                <c:pt idx="16">
                  <c:v>1.75</c:v>
                </c:pt>
                <c:pt idx="17">
                  <c:v>4.8</c:v>
                </c:pt>
                <c:pt idx="18">
                  <c:v>1.6</c:v>
                </c:pt>
                <c:pt idx="19">
                  <c:v>4.25</c:v>
                </c:pt>
                <c:pt idx="20">
                  <c:v>1.8</c:v>
                </c:pt>
                <c:pt idx="21">
                  <c:v>1.75</c:v>
                </c:pt>
                <c:pt idx="22">
                  <c:v>3.4499999999999997</c:v>
                </c:pt>
                <c:pt idx="23">
                  <c:v>3.0670000000000002</c:v>
                </c:pt>
                <c:pt idx="24">
                  <c:v>4.5330000000000004</c:v>
                </c:pt>
                <c:pt idx="25">
                  <c:v>3.6</c:v>
                </c:pt>
                <c:pt idx="26">
                  <c:v>1.9670000000000001</c:v>
                </c:pt>
                <c:pt idx="27">
                  <c:v>4.0830000000000002</c:v>
                </c:pt>
                <c:pt idx="28">
                  <c:v>3.8499999999999988</c:v>
                </c:pt>
                <c:pt idx="29">
                  <c:v>4.4329999999999998</c:v>
                </c:pt>
                <c:pt idx="30">
                  <c:v>4.3</c:v>
                </c:pt>
                <c:pt idx="31">
                  <c:v>4.4669999999999996</c:v>
                </c:pt>
                <c:pt idx="32">
                  <c:v>3.367</c:v>
                </c:pt>
                <c:pt idx="33">
                  <c:v>4.0330000000000004</c:v>
                </c:pt>
                <c:pt idx="34">
                  <c:v>3.8329999999999793</c:v>
                </c:pt>
                <c:pt idx="35">
                  <c:v>2.0169999999999977</c:v>
                </c:pt>
                <c:pt idx="36">
                  <c:v>1.867</c:v>
                </c:pt>
                <c:pt idx="37">
                  <c:v>4.8330000000000002</c:v>
                </c:pt>
                <c:pt idx="38">
                  <c:v>1.833</c:v>
                </c:pt>
                <c:pt idx="39">
                  <c:v>4.7830000000000004</c:v>
                </c:pt>
                <c:pt idx="40">
                  <c:v>4.3499999999999996</c:v>
                </c:pt>
                <c:pt idx="41">
                  <c:v>1.883</c:v>
                </c:pt>
                <c:pt idx="42">
                  <c:v>4.5669999999999975</c:v>
                </c:pt>
                <c:pt idx="43">
                  <c:v>1.75</c:v>
                </c:pt>
                <c:pt idx="44">
                  <c:v>4.5330000000000004</c:v>
                </c:pt>
                <c:pt idx="45">
                  <c:v>3.3169999999999793</c:v>
                </c:pt>
                <c:pt idx="46">
                  <c:v>3.8329999999999793</c:v>
                </c:pt>
                <c:pt idx="47">
                  <c:v>2.1</c:v>
                </c:pt>
                <c:pt idx="48">
                  <c:v>4.633</c:v>
                </c:pt>
                <c:pt idx="49">
                  <c:v>2</c:v>
                </c:pt>
                <c:pt idx="50">
                  <c:v>4.8</c:v>
                </c:pt>
                <c:pt idx="51">
                  <c:v>4.7160000000000002</c:v>
                </c:pt>
                <c:pt idx="52">
                  <c:v>1.833</c:v>
                </c:pt>
                <c:pt idx="53">
                  <c:v>4.8330000000000002</c:v>
                </c:pt>
                <c:pt idx="54">
                  <c:v>1.7329999999999888</c:v>
                </c:pt>
                <c:pt idx="55">
                  <c:v>4.883</c:v>
                </c:pt>
                <c:pt idx="56">
                  <c:v>3.7170000000000001</c:v>
                </c:pt>
                <c:pt idx="57">
                  <c:v>1.667</c:v>
                </c:pt>
                <c:pt idx="58">
                  <c:v>4.5669999999999975</c:v>
                </c:pt>
                <c:pt idx="59">
                  <c:v>4.3169999999999975</c:v>
                </c:pt>
                <c:pt idx="60">
                  <c:v>2.2330000000000001</c:v>
                </c:pt>
                <c:pt idx="61">
                  <c:v>4.5</c:v>
                </c:pt>
                <c:pt idx="62">
                  <c:v>1.75</c:v>
                </c:pt>
                <c:pt idx="63">
                  <c:v>4.8</c:v>
                </c:pt>
                <c:pt idx="64">
                  <c:v>1.8169999999999908</c:v>
                </c:pt>
                <c:pt idx="65">
                  <c:v>4.4000000000000004</c:v>
                </c:pt>
                <c:pt idx="66">
                  <c:v>4.1669999999999945</c:v>
                </c:pt>
                <c:pt idx="67">
                  <c:v>4.7</c:v>
                </c:pt>
                <c:pt idx="68">
                  <c:v>2.0670000000000002</c:v>
                </c:pt>
                <c:pt idx="69">
                  <c:v>4.7</c:v>
                </c:pt>
                <c:pt idx="70">
                  <c:v>4.0330000000000004</c:v>
                </c:pt>
                <c:pt idx="71">
                  <c:v>1.9670000000000001</c:v>
                </c:pt>
                <c:pt idx="72">
                  <c:v>4.5</c:v>
                </c:pt>
                <c:pt idx="73">
                  <c:v>4</c:v>
                </c:pt>
                <c:pt idx="74">
                  <c:v>1.9830000000000001</c:v>
                </c:pt>
                <c:pt idx="75">
                  <c:v>5.0669999999999975</c:v>
                </c:pt>
                <c:pt idx="76">
                  <c:v>2.0169999999999977</c:v>
                </c:pt>
                <c:pt idx="77">
                  <c:v>4.5669999999999975</c:v>
                </c:pt>
                <c:pt idx="78">
                  <c:v>3.883</c:v>
                </c:pt>
                <c:pt idx="79">
                  <c:v>3.6</c:v>
                </c:pt>
                <c:pt idx="80">
                  <c:v>4.133</c:v>
                </c:pt>
                <c:pt idx="81">
                  <c:v>4.3330000000000002</c:v>
                </c:pt>
                <c:pt idx="82">
                  <c:v>4.0999999999999996</c:v>
                </c:pt>
                <c:pt idx="83">
                  <c:v>2.633</c:v>
                </c:pt>
                <c:pt idx="84">
                  <c:v>4.0669999999999975</c:v>
                </c:pt>
                <c:pt idx="85">
                  <c:v>4.9329999999999998</c:v>
                </c:pt>
                <c:pt idx="86">
                  <c:v>3.9499999999999997</c:v>
                </c:pt>
                <c:pt idx="87">
                  <c:v>4.5169999999999995</c:v>
                </c:pt>
                <c:pt idx="88">
                  <c:v>2.1669999999999998</c:v>
                </c:pt>
                <c:pt idx="89">
                  <c:v>4</c:v>
                </c:pt>
                <c:pt idx="90">
                  <c:v>2.2000000000000002</c:v>
                </c:pt>
                <c:pt idx="91">
                  <c:v>4.3330000000000002</c:v>
                </c:pt>
                <c:pt idx="92">
                  <c:v>1.867</c:v>
                </c:pt>
                <c:pt idx="93">
                  <c:v>4.8169999999999975</c:v>
                </c:pt>
                <c:pt idx="94">
                  <c:v>1.833</c:v>
                </c:pt>
                <c:pt idx="95">
                  <c:v>4.3</c:v>
                </c:pt>
                <c:pt idx="96">
                  <c:v>4.6669999999999945</c:v>
                </c:pt>
                <c:pt idx="97">
                  <c:v>3.75</c:v>
                </c:pt>
                <c:pt idx="98">
                  <c:v>1.867</c:v>
                </c:pt>
                <c:pt idx="99">
                  <c:v>4.9000000000000004</c:v>
                </c:pt>
                <c:pt idx="100">
                  <c:v>2.4830000000000001</c:v>
                </c:pt>
                <c:pt idx="101">
                  <c:v>4.3669999999999956</c:v>
                </c:pt>
                <c:pt idx="102">
                  <c:v>2.1</c:v>
                </c:pt>
                <c:pt idx="103">
                  <c:v>4.5</c:v>
                </c:pt>
                <c:pt idx="104">
                  <c:v>4.05</c:v>
                </c:pt>
                <c:pt idx="105">
                  <c:v>1.867</c:v>
                </c:pt>
                <c:pt idx="106">
                  <c:v>4.7</c:v>
                </c:pt>
                <c:pt idx="107">
                  <c:v>1.7829999999999897</c:v>
                </c:pt>
                <c:pt idx="108">
                  <c:v>4.8499999999999996</c:v>
                </c:pt>
                <c:pt idx="109">
                  <c:v>3.6829999999999998</c:v>
                </c:pt>
                <c:pt idx="110">
                  <c:v>4.7329999999999997</c:v>
                </c:pt>
                <c:pt idx="111">
                  <c:v>2.2999999999999998</c:v>
                </c:pt>
                <c:pt idx="112">
                  <c:v>4.9000000000000004</c:v>
                </c:pt>
                <c:pt idx="113">
                  <c:v>4.4169999999999998</c:v>
                </c:pt>
                <c:pt idx="114">
                  <c:v>1.7</c:v>
                </c:pt>
                <c:pt idx="115">
                  <c:v>4.633</c:v>
                </c:pt>
                <c:pt idx="116">
                  <c:v>2.3169999999999793</c:v>
                </c:pt>
                <c:pt idx="117">
                  <c:v>4.5999999999999996</c:v>
                </c:pt>
                <c:pt idx="118">
                  <c:v>1.8169999999999908</c:v>
                </c:pt>
                <c:pt idx="119">
                  <c:v>4.4169999999999998</c:v>
                </c:pt>
                <c:pt idx="120">
                  <c:v>2.617</c:v>
                </c:pt>
                <c:pt idx="121">
                  <c:v>4.0669999999999975</c:v>
                </c:pt>
                <c:pt idx="122">
                  <c:v>4.25</c:v>
                </c:pt>
                <c:pt idx="123">
                  <c:v>1.9670000000000001</c:v>
                </c:pt>
                <c:pt idx="124">
                  <c:v>4.5999999999999996</c:v>
                </c:pt>
                <c:pt idx="125">
                  <c:v>3.7669999999999999</c:v>
                </c:pt>
                <c:pt idx="126">
                  <c:v>1.917</c:v>
                </c:pt>
                <c:pt idx="127">
                  <c:v>4.5</c:v>
                </c:pt>
                <c:pt idx="128">
                  <c:v>2.2669999999999999</c:v>
                </c:pt>
                <c:pt idx="129">
                  <c:v>4.6499999999999995</c:v>
                </c:pt>
                <c:pt idx="130">
                  <c:v>1.867</c:v>
                </c:pt>
                <c:pt idx="131">
                  <c:v>4.1669999999999945</c:v>
                </c:pt>
                <c:pt idx="132">
                  <c:v>2.8</c:v>
                </c:pt>
                <c:pt idx="133">
                  <c:v>4.3330000000000002</c:v>
                </c:pt>
                <c:pt idx="134">
                  <c:v>1.833</c:v>
                </c:pt>
                <c:pt idx="135">
                  <c:v>4.383</c:v>
                </c:pt>
                <c:pt idx="136">
                  <c:v>1.883</c:v>
                </c:pt>
                <c:pt idx="137">
                  <c:v>4.9329999999999998</c:v>
                </c:pt>
                <c:pt idx="138">
                  <c:v>2.0329999999999977</c:v>
                </c:pt>
                <c:pt idx="139">
                  <c:v>3.7330000000000001</c:v>
                </c:pt>
                <c:pt idx="140">
                  <c:v>4.2329999999999997</c:v>
                </c:pt>
                <c:pt idx="141">
                  <c:v>2.2330000000000001</c:v>
                </c:pt>
                <c:pt idx="142">
                  <c:v>4.5330000000000004</c:v>
                </c:pt>
                <c:pt idx="143">
                  <c:v>4.8169999999999975</c:v>
                </c:pt>
                <c:pt idx="144">
                  <c:v>4.3330000000000002</c:v>
                </c:pt>
                <c:pt idx="145">
                  <c:v>1.9830000000000001</c:v>
                </c:pt>
                <c:pt idx="146">
                  <c:v>4.633</c:v>
                </c:pt>
                <c:pt idx="147">
                  <c:v>2.0169999999999977</c:v>
                </c:pt>
                <c:pt idx="148">
                  <c:v>5.0999999999999996</c:v>
                </c:pt>
                <c:pt idx="149">
                  <c:v>1.8</c:v>
                </c:pt>
                <c:pt idx="150">
                  <c:v>5.0330000000000004</c:v>
                </c:pt>
                <c:pt idx="151">
                  <c:v>4</c:v>
                </c:pt>
                <c:pt idx="152">
                  <c:v>2.4</c:v>
                </c:pt>
                <c:pt idx="153">
                  <c:v>4.5999999999999996</c:v>
                </c:pt>
                <c:pt idx="154">
                  <c:v>3.5670000000000002</c:v>
                </c:pt>
                <c:pt idx="155">
                  <c:v>4</c:v>
                </c:pt>
                <c:pt idx="156">
                  <c:v>4.5</c:v>
                </c:pt>
                <c:pt idx="157">
                  <c:v>4.0830000000000002</c:v>
                </c:pt>
                <c:pt idx="158">
                  <c:v>1.8</c:v>
                </c:pt>
                <c:pt idx="159">
                  <c:v>3.9670000000000001</c:v>
                </c:pt>
                <c:pt idx="160">
                  <c:v>2.2000000000000002</c:v>
                </c:pt>
                <c:pt idx="161">
                  <c:v>4.1499999999999995</c:v>
                </c:pt>
                <c:pt idx="162">
                  <c:v>2</c:v>
                </c:pt>
                <c:pt idx="163">
                  <c:v>3.8329999999999793</c:v>
                </c:pt>
                <c:pt idx="164">
                  <c:v>3.5</c:v>
                </c:pt>
                <c:pt idx="165">
                  <c:v>4.5830000000000002</c:v>
                </c:pt>
                <c:pt idx="166">
                  <c:v>2.367</c:v>
                </c:pt>
                <c:pt idx="167">
                  <c:v>5</c:v>
                </c:pt>
                <c:pt idx="168">
                  <c:v>1.9330000000000001</c:v>
                </c:pt>
                <c:pt idx="169">
                  <c:v>4.6169999999999956</c:v>
                </c:pt>
                <c:pt idx="170">
                  <c:v>1.917</c:v>
                </c:pt>
                <c:pt idx="171">
                  <c:v>2.0830000000000002</c:v>
                </c:pt>
                <c:pt idx="172">
                  <c:v>4.5830000000000002</c:v>
                </c:pt>
                <c:pt idx="173">
                  <c:v>3.3329999999999793</c:v>
                </c:pt>
                <c:pt idx="174">
                  <c:v>4.1669999999999945</c:v>
                </c:pt>
                <c:pt idx="175">
                  <c:v>4.3330000000000002</c:v>
                </c:pt>
                <c:pt idx="176">
                  <c:v>4.5</c:v>
                </c:pt>
                <c:pt idx="177">
                  <c:v>2.4169999999999967</c:v>
                </c:pt>
                <c:pt idx="178">
                  <c:v>4</c:v>
                </c:pt>
                <c:pt idx="179">
                  <c:v>4.1669999999999945</c:v>
                </c:pt>
                <c:pt idx="180">
                  <c:v>1.883</c:v>
                </c:pt>
                <c:pt idx="181">
                  <c:v>4.5830000000000002</c:v>
                </c:pt>
                <c:pt idx="182">
                  <c:v>4.25</c:v>
                </c:pt>
                <c:pt idx="183">
                  <c:v>3.7669999999999999</c:v>
                </c:pt>
                <c:pt idx="184">
                  <c:v>2.0329999999999977</c:v>
                </c:pt>
                <c:pt idx="185">
                  <c:v>4.4329999999999998</c:v>
                </c:pt>
                <c:pt idx="186">
                  <c:v>4.0830000000000002</c:v>
                </c:pt>
                <c:pt idx="187">
                  <c:v>1.833</c:v>
                </c:pt>
                <c:pt idx="188">
                  <c:v>4.4169999999999998</c:v>
                </c:pt>
                <c:pt idx="189">
                  <c:v>2.1829999999999998</c:v>
                </c:pt>
                <c:pt idx="190">
                  <c:v>4.8</c:v>
                </c:pt>
                <c:pt idx="191">
                  <c:v>1.833</c:v>
                </c:pt>
                <c:pt idx="192">
                  <c:v>4.8</c:v>
                </c:pt>
                <c:pt idx="193">
                  <c:v>4.0999999999999996</c:v>
                </c:pt>
                <c:pt idx="194">
                  <c:v>3.9659999999999997</c:v>
                </c:pt>
                <c:pt idx="195">
                  <c:v>4.2329999999999997</c:v>
                </c:pt>
                <c:pt idx="196">
                  <c:v>3.5</c:v>
                </c:pt>
                <c:pt idx="197">
                  <c:v>4.3659999999999846</c:v>
                </c:pt>
                <c:pt idx="198">
                  <c:v>2.25</c:v>
                </c:pt>
                <c:pt idx="199">
                  <c:v>4.6669999999999945</c:v>
                </c:pt>
                <c:pt idx="200">
                  <c:v>2.1</c:v>
                </c:pt>
                <c:pt idx="201">
                  <c:v>4.3499999999999996</c:v>
                </c:pt>
                <c:pt idx="202">
                  <c:v>4.133</c:v>
                </c:pt>
                <c:pt idx="203">
                  <c:v>1.867</c:v>
                </c:pt>
                <c:pt idx="204">
                  <c:v>4.5999999999999996</c:v>
                </c:pt>
                <c:pt idx="205">
                  <c:v>1.7829999999999897</c:v>
                </c:pt>
                <c:pt idx="206">
                  <c:v>4.3669999999999956</c:v>
                </c:pt>
                <c:pt idx="207">
                  <c:v>3.8499999999999988</c:v>
                </c:pt>
                <c:pt idx="208">
                  <c:v>1.9330000000000001</c:v>
                </c:pt>
                <c:pt idx="209">
                  <c:v>4.5</c:v>
                </c:pt>
                <c:pt idx="210">
                  <c:v>2.383</c:v>
                </c:pt>
                <c:pt idx="211">
                  <c:v>4.7</c:v>
                </c:pt>
                <c:pt idx="212">
                  <c:v>1.867</c:v>
                </c:pt>
                <c:pt idx="213">
                  <c:v>3.8329999999999793</c:v>
                </c:pt>
                <c:pt idx="214">
                  <c:v>3.4169999999999967</c:v>
                </c:pt>
                <c:pt idx="215">
                  <c:v>4.2329999999999997</c:v>
                </c:pt>
                <c:pt idx="216">
                  <c:v>2.4</c:v>
                </c:pt>
                <c:pt idx="217">
                  <c:v>4.8</c:v>
                </c:pt>
                <c:pt idx="218">
                  <c:v>2</c:v>
                </c:pt>
                <c:pt idx="219">
                  <c:v>4.1499999999999995</c:v>
                </c:pt>
                <c:pt idx="220">
                  <c:v>1.867</c:v>
                </c:pt>
                <c:pt idx="221">
                  <c:v>4.2669999999999995</c:v>
                </c:pt>
                <c:pt idx="222">
                  <c:v>1.75</c:v>
                </c:pt>
                <c:pt idx="223">
                  <c:v>4.4829999999999997</c:v>
                </c:pt>
                <c:pt idx="224">
                  <c:v>4</c:v>
                </c:pt>
                <c:pt idx="225">
                  <c:v>4.1169999999999956</c:v>
                </c:pt>
                <c:pt idx="226">
                  <c:v>4.0830000000000002</c:v>
                </c:pt>
                <c:pt idx="227">
                  <c:v>4.2669999999999995</c:v>
                </c:pt>
                <c:pt idx="228">
                  <c:v>3.9169999999999967</c:v>
                </c:pt>
                <c:pt idx="229">
                  <c:v>4.55</c:v>
                </c:pt>
                <c:pt idx="230">
                  <c:v>4.0830000000000002</c:v>
                </c:pt>
                <c:pt idx="231">
                  <c:v>2.4169999999999967</c:v>
                </c:pt>
                <c:pt idx="232">
                  <c:v>4.1829999999999945</c:v>
                </c:pt>
                <c:pt idx="233">
                  <c:v>2.2170000000000001</c:v>
                </c:pt>
                <c:pt idx="234">
                  <c:v>4.45</c:v>
                </c:pt>
                <c:pt idx="235">
                  <c:v>1.883</c:v>
                </c:pt>
                <c:pt idx="236">
                  <c:v>1.85</c:v>
                </c:pt>
                <c:pt idx="237">
                  <c:v>4.2830000000000004</c:v>
                </c:pt>
                <c:pt idx="238">
                  <c:v>3.9499999999999997</c:v>
                </c:pt>
                <c:pt idx="239">
                  <c:v>2.3329999999999793</c:v>
                </c:pt>
                <c:pt idx="240">
                  <c:v>4.1499999999999995</c:v>
                </c:pt>
                <c:pt idx="241">
                  <c:v>2.3499999999999988</c:v>
                </c:pt>
                <c:pt idx="242">
                  <c:v>4.9329999999999998</c:v>
                </c:pt>
                <c:pt idx="243">
                  <c:v>2.9</c:v>
                </c:pt>
                <c:pt idx="244">
                  <c:v>4.5830000000000002</c:v>
                </c:pt>
                <c:pt idx="245">
                  <c:v>3.8329999999999793</c:v>
                </c:pt>
                <c:pt idx="246">
                  <c:v>2.0830000000000002</c:v>
                </c:pt>
                <c:pt idx="247">
                  <c:v>4.3669999999999956</c:v>
                </c:pt>
                <c:pt idx="248">
                  <c:v>2.133</c:v>
                </c:pt>
                <c:pt idx="249">
                  <c:v>4.3499999999999996</c:v>
                </c:pt>
                <c:pt idx="250">
                  <c:v>2.2000000000000002</c:v>
                </c:pt>
                <c:pt idx="251">
                  <c:v>4.45</c:v>
                </c:pt>
                <c:pt idx="252">
                  <c:v>3.5670000000000002</c:v>
                </c:pt>
                <c:pt idx="253">
                  <c:v>4.5</c:v>
                </c:pt>
                <c:pt idx="254">
                  <c:v>4.1499999999999995</c:v>
                </c:pt>
                <c:pt idx="255">
                  <c:v>3.8169999999999793</c:v>
                </c:pt>
                <c:pt idx="256">
                  <c:v>3.9169999999999967</c:v>
                </c:pt>
                <c:pt idx="257">
                  <c:v>4.45</c:v>
                </c:pt>
                <c:pt idx="258">
                  <c:v>2</c:v>
                </c:pt>
                <c:pt idx="259">
                  <c:v>4.2830000000000004</c:v>
                </c:pt>
                <c:pt idx="260">
                  <c:v>4.7669999999999995</c:v>
                </c:pt>
                <c:pt idx="261">
                  <c:v>4.5330000000000004</c:v>
                </c:pt>
                <c:pt idx="262">
                  <c:v>1.85</c:v>
                </c:pt>
                <c:pt idx="263">
                  <c:v>4.25</c:v>
                </c:pt>
                <c:pt idx="264">
                  <c:v>1.9830000000000001</c:v>
                </c:pt>
                <c:pt idx="265">
                  <c:v>2.25</c:v>
                </c:pt>
                <c:pt idx="266">
                  <c:v>4.75</c:v>
                </c:pt>
                <c:pt idx="267">
                  <c:v>4.1169999999999956</c:v>
                </c:pt>
                <c:pt idx="268">
                  <c:v>2.15</c:v>
                </c:pt>
                <c:pt idx="269">
                  <c:v>4.4169999999999998</c:v>
                </c:pt>
                <c:pt idx="270">
                  <c:v>1.8169999999999908</c:v>
                </c:pt>
                <c:pt idx="271">
                  <c:v>4.4669999999999996</c:v>
                </c:pt>
              </c:numCache>
            </c:numRef>
          </c:xVal>
          <c:yVal>
            <c:numRef>
              <c:f>'원자료 및 산점도'!$C$2:$C$273</c:f>
              <c:numCache>
                <c:formatCode>General</c:formatCode>
                <c:ptCount val="272"/>
                <c:pt idx="0">
                  <c:v>79</c:v>
                </c:pt>
                <c:pt idx="1">
                  <c:v>54</c:v>
                </c:pt>
                <c:pt idx="2">
                  <c:v>74</c:v>
                </c:pt>
                <c:pt idx="3">
                  <c:v>62</c:v>
                </c:pt>
                <c:pt idx="4">
                  <c:v>85</c:v>
                </c:pt>
                <c:pt idx="5">
                  <c:v>55</c:v>
                </c:pt>
                <c:pt idx="6">
                  <c:v>88</c:v>
                </c:pt>
                <c:pt idx="7">
                  <c:v>85</c:v>
                </c:pt>
                <c:pt idx="8">
                  <c:v>51</c:v>
                </c:pt>
                <c:pt idx="9">
                  <c:v>85</c:v>
                </c:pt>
                <c:pt idx="10">
                  <c:v>54</c:v>
                </c:pt>
                <c:pt idx="11">
                  <c:v>84</c:v>
                </c:pt>
                <c:pt idx="12">
                  <c:v>78</c:v>
                </c:pt>
                <c:pt idx="13">
                  <c:v>47</c:v>
                </c:pt>
                <c:pt idx="14">
                  <c:v>83</c:v>
                </c:pt>
                <c:pt idx="15">
                  <c:v>52</c:v>
                </c:pt>
                <c:pt idx="16">
                  <c:v>62</c:v>
                </c:pt>
                <c:pt idx="17">
                  <c:v>84</c:v>
                </c:pt>
                <c:pt idx="18">
                  <c:v>52</c:v>
                </c:pt>
                <c:pt idx="19">
                  <c:v>79</c:v>
                </c:pt>
                <c:pt idx="20">
                  <c:v>51</c:v>
                </c:pt>
                <c:pt idx="21">
                  <c:v>47</c:v>
                </c:pt>
                <c:pt idx="22">
                  <c:v>78</c:v>
                </c:pt>
                <c:pt idx="23">
                  <c:v>69</c:v>
                </c:pt>
                <c:pt idx="24">
                  <c:v>74</c:v>
                </c:pt>
                <c:pt idx="25">
                  <c:v>83</c:v>
                </c:pt>
                <c:pt idx="26">
                  <c:v>55</c:v>
                </c:pt>
                <c:pt idx="27">
                  <c:v>76</c:v>
                </c:pt>
                <c:pt idx="28">
                  <c:v>78</c:v>
                </c:pt>
                <c:pt idx="29">
                  <c:v>79</c:v>
                </c:pt>
                <c:pt idx="30">
                  <c:v>73</c:v>
                </c:pt>
                <c:pt idx="31">
                  <c:v>77</c:v>
                </c:pt>
                <c:pt idx="32">
                  <c:v>66</c:v>
                </c:pt>
                <c:pt idx="33">
                  <c:v>80</c:v>
                </c:pt>
                <c:pt idx="34">
                  <c:v>74</c:v>
                </c:pt>
                <c:pt idx="35">
                  <c:v>52</c:v>
                </c:pt>
                <c:pt idx="36">
                  <c:v>48</c:v>
                </c:pt>
                <c:pt idx="37">
                  <c:v>80</c:v>
                </c:pt>
                <c:pt idx="38">
                  <c:v>59</c:v>
                </c:pt>
                <c:pt idx="39">
                  <c:v>90</c:v>
                </c:pt>
                <c:pt idx="40">
                  <c:v>80</c:v>
                </c:pt>
                <c:pt idx="41">
                  <c:v>58</c:v>
                </c:pt>
                <c:pt idx="42">
                  <c:v>84</c:v>
                </c:pt>
                <c:pt idx="43">
                  <c:v>58</c:v>
                </c:pt>
                <c:pt idx="44">
                  <c:v>73</c:v>
                </c:pt>
                <c:pt idx="45">
                  <c:v>83</c:v>
                </c:pt>
                <c:pt idx="46">
                  <c:v>64</c:v>
                </c:pt>
                <c:pt idx="47">
                  <c:v>53</c:v>
                </c:pt>
                <c:pt idx="48">
                  <c:v>82</c:v>
                </c:pt>
                <c:pt idx="49">
                  <c:v>59</c:v>
                </c:pt>
                <c:pt idx="50">
                  <c:v>75</c:v>
                </c:pt>
                <c:pt idx="51">
                  <c:v>90</c:v>
                </c:pt>
                <c:pt idx="52">
                  <c:v>54</c:v>
                </c:pt>
                <c:pt idx="53">
                  <c:v>80</c:v>
                </c:pt>
                <c:pt idx="54">
                  <c:v>54</c:v>
                </c:pt>
                <c:pt idx="55">
                  <c:v>83</c:v>
                </c:pt>
                <c:pt idx="56">
                  <c:v>71</c:v>
                </c:pt>
                <c:pt idx="57">
                  <c:v>64</c:v>
                </c:pt>
                <c:pt idx="58">
                  <c:v>77</c:v>
                </c:pt>
                <c:pt idx="59">
                  <c:v>81</c:v>
                </c:pt>
                <c:pt idx="60">
                  <c:v>59</c:v>
                </c:pt>
                <c:pt idx="61">
                  <c:v>84</c:v>
                </c:pt>
                <c:pt idx="62">
                  <c:v>48</c:v>
                </c:pt>
                <c:pt idx="63">
                  <c:v>82</c:v>
                </c:pt>
                <c:pt idx="64">
                  <c:v>60</c:v>
                </c:pt>
                <c:pt idx="65">
                  <c:v>92</c:v>
                </c:pt>
                <c:pt idx="66">
                  <c:v>78</c:v>
                </c:pt>
                <c:pt idx="67">
                  <c:v>78</c:v>
                </c:pt>
                <c:pt idx="68">
                  <c:v>65</c:v>
                </c:pt>
                <c:pt idx="69">
                  <c:v>73</c:v>
                </c:pt>
                <c:pt idx="70">
                  <c:v>82</c:v>
                </c:pt>
                <c:pt idx="71">
                  <c:v>56</c:v>
                </c:pt>
                <c:pt idx="72">
                  <c:v>79</c:v>
                </c:pt>
                <c:pt idx="73">
                  <c:v>71</c:v>
                </c:pt>
                <c:pt idx="74">
                  <c:v>62</c:v>
                </c:pt>
                <c:pt idx="75">
                  <c:v>76</c:v>
                </c:pt>
                <c:pt idx="76">
                  <c:v>60</c:v>
                </c:pt>
                <c:pt idx="77">
                  <c:v>78</c:v>
                </c:pt>
                <c:pt idx="78">
                  <c:v>76</c:v>
                </c:pt>
                <c:pt idx="79">
                  <c:v>83</c:v>
                </c:pt>
                <c:pt idx="80">
                  <c:v>75</c:v>
                </c:pt>
                <c:pt idx="81">
                  <c:v>82</c:v>
                </c:pt>
                <c:pt idx="82">
                  <c:v>70</c:v>
                </c:pt>
                <c:pt idx="83">
                  <c:v>65</c:v>
                </c:pt>
                <c:pt idx="84">
                  <c:v>73</c:v>
                </c:pt>
                <c:pt idx="85">
                  <c:v>88</c:v>
                </c:pt>
                <c:pt idx="86">
                  <c:v>76</c:v>
                </c:pt>
                <c:pt idx="87">
                  <c:v>80</c:v>
                </c:pt>
                <c:pt idx="88">
                  <c:v>48</c:v>
                </c:pt>
                <c:pt idx="89">
                  <c:v>86</c:v>
                </c:pt>
                <c:pt idx="90">
                  <c:v>60</c:v>
                </c:pt>
                <c:pt idx="91">
                  <c:v>90</c:v>
                </c:pt>
                <c:pt idx="92">
                  <c:v>50</c:v>
                </c:pt>
                <c:pt idx="93">
                  <c:v>78</c:v>
                </c:pt>
                <c:pt idx="94">
                  <c:v>63</c:v>
                </c:pt>
                <c:pt idx="95">
                  <c:v>72</c:v>
                </c:pt>
                <c:pt idx="96">
                  <c:v>84</c:v>
                </c:pt>
                <c:pt idx="97">
                  <c:v>75</c:v>
                </c:pt>
                <c:pt idx="98">
                  <c:v>51</c:v>
                </c:pt>
                <c:pt idx="99">
                  <c:v>82</c:v>
                </c:pt>
                <c:pt idx="100">
                  <c:v>62</c:v>
                </c:pt>
                <c:pt idx="101">
                  <c:v>88</c:v>
                </c:pt>
                <c:pt idx="102">
                  <c:v>49</c:v>
                </c:pt>
                <c:pt idx="103">
                  <c:v>83</c:v>
                </c:pt>
                <c:pt idx="104">
                  <c:v>81</c:v>
                </c:pt>
                <c:pt idx="105">
                  <c:v>47</c:v>
                </c:pt>
                <c:pt idx="106">
                  <c:v>84</c:v>
                </c:pt>
                <c:pt idx="107">
                  <c:v>52</c:v>
                </c:pt>
                <c:pt idx="108">
                  <c:v>86</c:v>
                </c:pt>
                <c:pt idx="109">
                  <c:v>81</c:v>
                </c:pt>
                <c:pt idx="110">
                  <c:v>75</c:v>
                </c:pt>
                <c:pt idx="111">
                  <c:v>59</c:v>
                </c:pt>
                <c:pt idx="112">
                  <c:v>89</c:v>
                </c:pt>
                <c:pt idx="113">
                  <c:v>79</c:v>
                </c:pt>
                <c:pt idx="114">
                  <c:v>59</c:v>
                </c:pt>
                <c:pt idx="115">
                  <c:v>81</c:v>
                </c:pt>
                <c:pt idx="116">
                  <c:v>50</c:v>
                </c:pt>
                <c:pt idx="117">
                  <c:v>85</c:v>
                </c:pt>
                <c:pt idx="118">
                  <c:v>59</c:v>
                </c:pt>
                <c:pt idx="119">
                  <c:v>87</c:v>
                </c:pt>
                <c:pt idx="120">
                  <c:v>53</c:v>
                </c:pt>
                <c:pt idx="121">
                  <c:v>69</c:v>
                </c:pt>
                <c:pt idx="122">
                  <c:v>77</c:v>
                </c:pt>
                <c:pt idx="123">
                  <c:v>56</c:v>
                </c:pt>
                <c:pt idx="124">
                  <c:v>88</c:v>
                </c:pt>
                <c:pt idx="125">
                  <c:v>81</c:v>
                </c:pt>
                <c:pt idx="126">
                  <c:v>45</c:v>
                </c:pt>
                <c:pt idx="127">
                  <c:v>82</c:v>
                </c:pt>
                <c:pt idx="128">
                  <c:v>55</c:v>
                </c:pt>
                <c:pt idx="129">
                  <c:v>90</c:v>
                </c:pt>
                <c:pt idx="130">
                  <c:v>45</c:v>
                </c:pt>
                <c:pt idx="131">
                  <c:v>83</c:v>
                </c:pt>
                <c:pt idx="132">
                  <c:v>56</c:v>
                </c:pt>
                <c:pt idx="133">
                  <c:v>89</c:v>
                </c:pt>
                <c:pt idx="134">
                  <c:v>46</c:v>
                </c:pt>
                <c:pt idx="135">
                  <c:v>82</c:v>
                </c:pt>
                <c:pt idx="136">
                  <c:v>51</c:v>
                </c:pt>
                <c:pt idx="137">
                  <c:v>86</c:v>
                </c:pt>
                <c:pt idx="138">
                  <c:v>53</c:v>
                </c:pt>
                <c:pt idx="139">
                  <c:v>79</c:v>
                </c:pt>
                <c:pt idx="140">
                  <c:v>81</c:v>
                </c:pt>
                <c:pt idx="141">
                  <c:v>60</c:v>
                </c:pt>
                <c:pt idx="142">
                  <c:v>82</c:v>
                </c:pt>
                <c:pt idx="143">
                  <c:v>77</c:v>
                </c:pt>
                <c:pt idx="144">
                  <c:v>76</c:v>
                </c:pt>
                <c:pt idx="145">
                  <c:v>59</c:v>
                </c:pt>
                <c:pt idx="146">
                  <c:v>80</c:v>
                </c:pt>
                <c:pt idx="147">
                  <c:v>49</c:v>
                </c:pt>
                <c:pt idx="148">
                  <c:v>96</c:v>
                </c:pt>
                <c:pt idx="149">
                  <c:v>53</c:v>
                </c:pt>
                <c:pt idx="150">
                  <c:v>77</c:v>
                </c:pt>
                <c:pt idx="151">
                  <c:v>77</c:v>
                </c:pt>
                <c:pt idx="152">
                  <c:v>65</c:v>
                </c:pt>
                <c:pt idx="153">
                  <c:v>81</c:v>
                </c:pt>
                <c:pt idx="154">
                  <c:v>71</c:v>
                </c:pt>
                <c:pt idx="155">
                  <c:v>70</c:v>
                </c:pt>
                <c:pt idx="156">
                  <c:v>81</c:v>
                </c:pt>
                <c:pt idx="157">
                  <c:v>93</c:v>
                </c:pt>
                <c:pt idx="158">
                  <c:v>53</c:v>
                </c:pt>
                <c:pt idx="159">
                  <c:v>89</c:v>
                </c:pt>
                <c:pt idx="160">
                  <c:v>45</c:v>
                </c:pt>
                <c:pt idx="161">
                  <c:v>86</c:v>
                </c:pt>
                <c:pt idx="162">
                  <c:v>58</c:v>
                </c:pt>
                <c:pt idx="163">
                  <c:v>78</c:v>
                </c:pt>
                <c:pt idx="164">
                  <c:v>66</c:v>
                </c:pt>
                <c:pt idx="165">
                  <c:v>76</c:v>
                </c:pt>
                <c:pt idx="166">
                  <c:v>63</c:v>
                </c:pt>
                <c:pt idx="167">
                  <c:v>88</c:v>
                </c:pt>
                <c:pt idx="168">
                  <c:v>52</c:v>
                </c:pt>
                <c:pt idx="169">
                  <c:v>93</c:v>
                </c:pt>
                <c:pt idx="170">
                  <c:v>49</c:v>
                </c:pt>
                <c:pt idx="171">
                  <c:v>57</c:v>
                </c:pt>
                <c:pt idx="172">
                  <c:v>77</c:v>
                </c:pt>
                <c:pt idx="173">
                  <c:v>68</c:v>
                </c:pt>
                <c:pt idx="174">
                  <c:v>81</c:v>
                </c:pt>
                <c:pt idx="175">
                  <c:v>81</c:v>
                </c:pt>
                <c:pt idx="176">
                  <c:v>73</c:v>
                </c:pt>
                <c:pt idx="177">
                  <c:v>50</c:v>
                </c:pt>
                <c:pt idx="178">
                  <c:v>85</c:v>
                </c:pt>
                <c:pt idx="179">
                  <c:v>74</c:v>
                </c:pt>
                <c:pt idx="180">
                  <c:v>55</c:v>
                </c:pt>
                <c:pt idx="181">
                  <c:v>77</c:v>
                </c:pt>
                <c:pt idx="182">
                  <c:v>83</c:v>
                </c:pt>
                <c:pt idx="183">
                  <c:v>83</c:v>
                </c:pt>
                <c:pt idx="184">
                  <c:v>51</c:v>
                </c:pt>
                <c:pt idx="185">
                  <c:v>78</c:v>
                </c:pt>
                <c:pt idx="186">
                  <c:v>84</c:v>
                </c:pt>
                <c:pt idx="187">
                  <c:v>46</c:v>
                </c:pt>
                <c:pt idx="188">
                  <c:v>83</c:v>
                </c:pt>
                <c:pt idx="189">
                  <c:v>55</c:v>
                </c:pt>
                <c:pt idx="190">
                  <c:v>81</c:v>
                </c:pt>
                <c:pt idx="191">
                  <c:v>57</c:v>
                </c:pt>
                <c:pt idx="192">
                  <c:v>76</c:v>
                </c:pt>
                <c:pt idx="193">
                  <c:v>84</c:v>
                </c:pt>
                <c:pt idx="194">
                  <c:v>77</c:v>
                </c:pt>
                <c:pt idx="195">
                  <c:v>81</c:v>
                </c:pt>
                <c:pt idx="196">
                  <c:v>87</c:v>
                </c:pt>
                <c:pt idx="197">
                  <c:v>77</c:v>
                </c:pt>
                <c:pt idx="198">
                  <c:v>51</c:v>
                </c:pt>
                <c:pt idx="199">
                  <c:v>78</c:v>
                </c:pt>
                <c:pt idx="200">
                  <c:v>60</c:v>
                </c:pt>
                <c:pt idx="201">
                  <c:v>82</c:v>
                </c:pt>
                <c:pt idx="202">
                  <c:v>91</c:v>
                </c:pt>
                <c:pt idx="203">
                  <c:v>53</c:v>
                </c:pt>
                <c:pt idx="204">
                  <c:v>78</c:v>
                </c:pt>
                <c:pt idx="205">
                  <c:v>46</c:v>
                </c:pt>
                <c:pt idx="206">
                  <c:v>77</c:v>
                </c:pt>
                <c:pt idx="207">
                  <c:v>84</c:v>
                </c:pt>
                <c:pt idx="208">
                  <c:v>49</c:v>
                </c:pt>
                <c:pt idx="209">
                  <c:v>83</c:v>
                </c:pt>
                <c:pt idx="210">
                  <c:v>71</c:v>
                </c:pt>
                <c:pt idx="211">
                  <c:v>80</c:v>
                </c:pt>
                <c:pt idx="212">
                  <c:v>49</c:v>
                </c:pt>
                <c:pt idx="213">
                  <c:v>75</c:v>
                </c:pt>
                <c:pt idx="214">
                  <c:v>64</c:v>
                </c:pt>
                <c:pt idx="215">
                  <c:v>76</c:v>
                </c:pt>
                <c:pt idx="216">
                  <c:v>53</c:v>
                </c:pt>
                <c:pt idx="217">
                  <c:v>94</c:v>
                </c:pt>
                <c:pt idx="218">
                  <c:v>55</c:v>
                </c:pt>
                <c:pt idx="219">
                  <c:v>76</c:v>
                </c:pt>
                <c:pt idx="220">
                  <c:v>50</c:v>
                </c:pt>
                <c:pt idx="221">
                  <c:v>82</c:v>
                </c:pt>
                <c:pt idx="222">
                  <c:v>54</c:v>
                </c:pt>
                <c:pt idx="223">
                  <c:v>75</c:v>
                </c:pt>
                <c:pt idx="224">
                  <c:v>78</c:v>
                </c:pt>
                <c:pt idx="225">
                  <c:v>79</c:v>
                </c:pt>
                <c:pt idx="226">
                  <c:v>78</c:v>
                </c:pt>
                <c:pt idx="227">
                  <c:v>78</c:v>
                </c:pt>
                <c:pt idx="228">
                  <c:v>70</c:v>
                </c:pt>
                <c:pt idx="229">
                  <c:v>79</c:v>
                </c:pt>
                <c:pt idx="230">
                  <c:v>70</c:v>
                </c:pt>
                <c:pt idx="231">
                  <c:v>54</c:v>
                </c:pt>
                <c:pt idx="232">
                  <c:v>86</c:v>
                </c:pt>
                <c:pt idx="233">
                  <c:v>50</c:v>
                </c:pt>
                <c:pt idx="234">
                  <c:v>90</c:v>
                </c:pt>
                <c:pt idx="235">
                  <c:v>54</c:v>
                </c:pt>
                <c:pt idx="236">
                  <c:v>54</c:v>
                </c:pt>
                <c:pt idx="237">
                  <c:v>77</c:v>
                </c:pt>
                <c:pt idx="238">
                  <c:v>79</c:v>
                </c:pt>
                <c:pt idx="239">
                  <c:v>64</c:v>
                </c:pt>
                <c:pt idx="240">
                  <c:v>75</c:v>
                </c:pt>
                <c:pt idx="241">
                  <c:v>47</c:v>
                </c:pt>
                <c:pt idx="242">
                  <c:v>86</c:v>
                </c:pt>
                <c:pt idx="243">
                  <c:v>63</c:v>
                </c:pt>
                <c:pt idx="244">
                  <c:v>85</c:v>
                </c:pt>
                <c:pt idx="245">
                  <c:v>82</c:v>
                </c:pt>
                <c:pt idx="246">
                  <c:v>57</c:v>
                </c:pt>
                <c:pt idx="247">
                  <c:v>82</c:v>
                </c:pt>
                <c:pt idx="248">
                  <c:v>67</c:v>
                </c:pt>
                <c:pt idx="249">
                  <c:v>74</c:v>
                </c:pt>
                <c:pt idx="250">
                  <c:v>54</c:v>
                </c:pt>
                <c:pt idx="251">
                  <c:v>83</c:v>
                </c:pt>
                <c:pt idx="252">
                  <c:v>73</c:v>
                </c:pt>
                <c:pt idx="253">
                  <c:v>73</c:v>
                </c:pt>
                <c:pt idx="254">
                  <c:v>88</c:v>
                </c:pt>
                <c:pt idx="255">
                  <c:v>80</c:v>
                </c:pt>
                <c:pt idx="256">
                  <c:v>71</c:v>
                </c:pt>
                <c:pt idx="257">
                  <c:v>83</c:v>
                </c:pt>
                <c:pt idx="258">
                  <c:v>56</c:v>
                </c:pt>
                <c:pt idx="259">
                  <c:v>79</c:v>
                </c:pt>
                <c:pt idx="260">
                  <c:v>78</c:v>
                </c:pt>
                <c:pt idx="261">
                  <c:v>84</c:v>
                </c:pt>
                <c:pt idx="262">
                  <c:v>58</c:v>
                </c:pt>
                <c:pt idx="263">
                  <c:v>83</c:v>
                </c:pt>
                <c:pt idx="264">
                  <c:v>43</c:v>
                </c:pt>
                <c:pt idx="265">
                  <c:v>60</c:v>
                </c:pt>
                <c:pt idx="266">
                  <c:v>75</c:v>
                </c:pt>
                <c:pt idx="267">
                  <c:v>81</c:v>
                </c:pt>
                <c:pt idx="268">
                  <c:v>46</c:v>
                </c:pt>
                <c:pt idx="269">
                  <c:v>90</c:v>
                </c:pt>
                <c:pt idx="270">
                  <c:v>46</c:v>
                </c:pt>
                <c:pt idx="271">
                  <c:v>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6571600"/>
        <c:axId val="1906569968"/>
      </c:scatterChart>
      <c:valAx>
        <c:axId val="190657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직전 분출의 지속기간 </a:t>
                </a:r>
                <a:r>
                  <a:rPr lang="en-US" dirty="0"/>
                  <a:t>(</a:t>
                </a:r>
                <a:r>
                  <a:rPr lang="ko-KR" dirty="0"/>
                  <a:t>단위 </a:t>
                </a:r>
                <a:r>
                  <a:rPr lang="en-US" dirty="0"/>
                  <a:t>: </a:t>
                </a:r>
                <a:r>
                  <a:rPr lang="ko-KR" dirty="0"/>
                  <a:t>분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6569968"/>
        <c:crosses val="autoZero"/>
        <c:crossBetween val="midCat"/>
      </c:valAx>
      <c:valAx>
        <c:axId val="19065699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dirty="0"/>
                  <a:t>다음 분출까지 대기시간 </a:t>
                </a:r>
                <a:r>
                  <a:rPr lang="en-US" dirty="0" smtClean="0"/>
                  <a:t>(</a:t>
                </a:r>
                <a:r>
                  <a:rPr lang="ko-KR" dirty="0" smtClean="0"/>
                  <a:t>분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065716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Sheet1!$A$2:$A$15</c:f>
              <c:numCache>
                <c:formatCode>General</c:formatCode>
                <c:ptCount val="14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10</c:v>
                </c:pt>
                <c:pt idx="6">
                  <c:v>15</c:v>
                </c:pt>
                <c:pt idx="7">
                  <c:v>8</c:v>
                </c:pt>
                <c:pt idx="8">
                  <c:v>8</c:v>
                </c:pt>
                <c:pt idx="9">
                  <c:v>4</c:v>
                </c:pt>
                <c:pt idx="10">
                  <c:v>3</c:v>
                </c:pt>
                <c:pt idx="11">
                  <c:v>20</c:v>
                </c:pt>
                <c:pt idx="12">
                  <c:v>10</c:v>
                </c:pt>
                <c:pt idx="1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77F-4320-AA1C-C9D069F5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4258032"/>
        <c:axId val="1474265104"/>
      </c:barChart>
      <c:catAx>
        <c:axId val="14742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474265104"/>
        <c:crosses val="autoZero"/>
        <c:auto val="1"/>
        <c:lblAlgn val="ctr"/>
        <c:lblOffset val="100"/>
        <c:noMultiLvlLbl val="0"/>
      </c:catAx>
      <c:valAx>
        <c:axId val="147426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4258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3148-ECBC-48BD-BB73-C6CC585ADFDF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5093-5870-4093-B830-0C8A8690EC7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2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E1E13-3D35-4252-B7D7-799C13B33AA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B567-C536-054C-ABFF-A3D135BE2556}" type="slidenum">
              <a:rPr kumimoji="1" lang="ko-KR" altLang="en-US" smtClean="0"/>
              <a:t>41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E1E13-3D35-4252-B7D7-799C13B33AA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28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55093-5870-4093-B830-0C8A8690EC7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84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34F8E-FF3F-435B-A519-24CB37F04C50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2307"/>
            <a:ext cx="5026920" cy="4114174"/>
          </a:xfrm>
          <a:noFill/>
        </p:spPr>
        <p:txBody>
          <a:bodyPr lIns="89876" tIns="44937" rIns="89876" bIns="44937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1408-088E-4F46-A6E3-F6FA36A7342A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9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판사들의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ideal point distribution</a:t>
            </a:r>
            <a:r>
              <a:rPr lang="ko-KR" altLang="en-US" baseline="0" dirty="0" smtClean="0"/>
              <a:t>상에서 중앙값을 기준으로 진보부터 보수까지 정렬한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39DEA-E77B-467D-96AC-033E3976E451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22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B567-C536-054C-ABFF-A3D135BE2556}" type="slidenum">
              <a:rPr kumimoji="1" lang="ko-KR" altLang="en-US" smtClean="0"/>
              <a:t>38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7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B567-C536-054C-ABFF-A3D135BE2556}" type="slidenum">
              <a:rPr kumimoji="1" lang="ko-KR" altLang="en-US" smtClean="0"/>
              <a:t>39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3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B567-C536-054C-ABFF-A3D135BE2556}" type="slidenum">
              <a:rPr kumimoji="1" lang="ko-KR" altLang="en-US" smtClean="0"/>
              <a:t>40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00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60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18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47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63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44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6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0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E4D1-E05B-4B5A-8887-BC39FC0D2381}" type="datetimeFigureOut">
              <a:rPr lang="ko-KR" altLang="en-US" smtClean="0"/>
              <a:pPr/>
              <a:t>2020-09-21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3F9C-41F2-4EA5-A0E3-953DBF388B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4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279" y="808264"/>
            <a:ext cx="10866663" cy="2604407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Data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and Model: Small or Big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6581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Keunkwan </a:t>
            </a:r>
            <a:r>
              <a:rPr lang="en-US" altLang="ko-KR" dirty="0"/>
              <a:t>Ryu </a:t>
            </a:r>
          </a:p>
          <a:p>
            <a:r>
              <a:rPr lang="en-US" altLang="ko-KR" dirty="0"/>
              <a:t>Department of Economics</a:t>
            </a:r>
          </a:p>
          <a:p>
            <a:r>
              <a:rPr lang="en-US" altLang="ko-KR" dirty="0"/>
              <a:t>Seoul National </a:t>
            </a:r>
            <a:r>
              <a:rPr lang="en-US" altLang="ko-KR" dirty="0" smtClean="0"/>
              <a:t>University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51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981200" y="1628801"/>
            <a:ext cx="82296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>
                <a:latin typeface="Arial" pitchFamily="34" charset="0"/>
              </a:rPr>
              <a:t>사회경제적 </a:t>
            </a:r>
            <a:r>
              <a:rPr lang="ko-KR" altLang="en-US" dirty="0">
                <a:latin typeface="Arial" pitchFamily="34" charset="0"/>
              </a:rPr>
              <a:t>위세 지수 </a:t>
            </a:r>
            <a:r>
              <a:rPr lang="en-US" altLang="ko-KR" dirty="0">
                <a:latin typeface="Arial" pitchFamily="34" charset="0"/>
              </a:rPr>
              <a:t>(SESI: Socio Economic Status Index</a:t>
            </a:r>
            <a:r>
              <a:rPr lang="en-US" altLang="ko-KR" dirty="0">
                <a:latin typeface="Arial" pitchFamily="34" charset="0"/>
              </a:rPr>
              <a:t>)</a:t>
            </a:r>
          </a:p>
          <a:p>
            <a:pPr marL="571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Arial" pitchFamily="34" charset="0"/>
              </a:rPr>
              <a:t>  </a:t>
            </a:r>
            <a:r>
              <a:rPr lang="en-US" altLang="ko-KR" sz="1600" dirty="0">
                <a:latin typeface="Arial" pitchFamily="34" charset="0"/>
              </a:rPr>
              <a:t>   </a:t>
            </a:r>
            <a:r>
              <a:rPr lang="ko-KR" altLang="en-US" sz="1600" dirty="0">
                <a:latin typeface="Arial" pitchFamily="34" charset="0"/>
              </a:rPr>
              <a:t>학력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학벌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직업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소득  등을 포괄하는 </a:t>
            </a:r>
            <a:r>
              <a:rPr lang="ko-KR" altLang="en-US" sz="1600" dirty="0">
                <a:latin typeface="Arial" pitchFamily="34" charset="0"/>
              </a:rPr>
              <a:t>지수</a:t>
            </a:r>
            <a:endParaRPr lang="en-US" altLang="ko-KR" sz="1600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>
                <a:latin typeface="Arial" pitchFamily="34" charset="0"/>
              </a:rPr>
              <a:t>신체적 </a:t>
            </a:r>
            <a:r>
              <a:rPr lang="ko-KR" altLang="en-US" dirty="0">
                <a:latin typeface="Arial" pitchFamily="34" charset="0"/>
              </a:rPr>
              <a:t>매력 지수</a:t>
            </a:r>
            <a:r>
              <a:rPr lang="en-US" altLang="ko-KR" dirty="0">
                <a:latin typeface="Arial" pitchFamily="34" charset="0"/>
              </a:rPr>
              <a:t>(PAI: Physical Attractiveness Index</a:t>
            </a:r>
            <a:r>
              <a:rPr lang="en-US" altLang="ko-KR" dirty="0">
                <a:latin typeface="Arial" pitchFamily="34" charset="0"/>
              </a:rPr>
              <a:t>)</a:t>
            </a:r>
          </a:p>
          <a:p>
            <a:pPr marL="571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</a:rPr>
              <a:t>    </a:t>
            </a:r>
            <a:r>
              <a:rPr lang="ko-KR" altLang="en-US" sz="1600" dirty="0">
                <a:latin typeface="Arial" pitchFamily="34" charset="0"/>
              </a:rPr>
              <a:t>키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체중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인상등급 등을 포괄하는 </a:t>
            </a:r>
            <a:r>
              <a:rPr lang="ko-KR" altLang="en-US" sz="1600" dirty="0">
                <a:latin typeface="Arial" pitchFamily="34" charset="0"/>
              </a:rPr>
              <a:t>지수</a:t>
            </a:r>
            <a:endParaRPr lang="en-US" altLang="ko-KR" sz="1600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>
                <a:latin typeface="Arial" pitchFamily="34" charset="0"/>
              </a:rPr>
              <a:t>가정환경 </a:t>
            </a:r>
            <a:r>
              <a:rPr lang="ko-KR" altLang="en-US" dirty="0">
                <a:latin typeface="Arial" pitchFamily="34" charset="0"/>
              </a:rPr>
              <a:t>지수 </a:t>
            </a:r>
            <a:r>
              <a:rPr lang="en-US" altLang="ko-KR" dirty="0">
                <a:latin typeface="Arial" pitchFamily="34" charset="0"/>
              </a:rPr>
              <a:t>(FBI: Family Background Index</a:t>
            </a:r>
            <a:r>
              <a:rPr lang="en-US" altLang="ko-KR" dirty="0">
                <a:latin typeface="Arial" pitchFamily="34" charset="0"/>
              </a:rPr>
              <a:t>) </a:t>
            </a:r>
            <a:r>
              <a:rPr lang="en-US" altLang="ko-KR" dirty="0">
                <a:latin typeface="Arial" pitchFamily="34" charset="0"/>
              </a:rPr>
              <a:t/>
            </a:r>
            <a:br>
              <a:rPr lang="en-US" altLang="ko-KR" dirty="0">
                <a:latin typeface="Arial" pitchFamily="34" charset="0"/>
              </a:rPr>
            </a:br>
            <a:r>
              <a:rPr lang="en-US" altLang="ko-KR" dirty="0">
                <a:latin typeface="Arial" pitchFamily="34" charset="0"/>
              </a:rPr>
              <a:t> </a:t>
            </a:r>
            <a:r>
              <a:rPr lang="ko-KR" altLang="en-US" sz="1600" dirty="0">
                <a:latin typeface="Arial" pitchFamily="34" charset="0"/>
              </a:rPr>
              <a:t>부의 </a:t>
            </a:r>
            <a:r>
              <a:rPr lang="ko-KR" altLang="en-US" sz="1600" dirty="0">
                <a:latin typeface="Arial" pitchFamily="34" charset="0"/>
              </a:rPr>
              <a:t>학력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직업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재산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양친 생존여부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부모 이혼여부</a:t>
            </a:r>
            <a:r>
              <a:rPr lang="en-US" altLang="ko-KR" sz="1600" dirty="0">
                <a:latin typeface="Arial" pitchFamily="34" charset="0"/>
              </a:rPr>
              <a:t>, </a:t>
            </a:r>
            <a:r>
              <a:rPr lang="ko-KR" altLang="en-US" sz="1600" dirty="0">
                <a:latin typeface="Arial" pitchFamily="34" charset="0"/>
              </a:rPr>
              <a:t>형제관계 등 포괄하는 지수</a:t>
            </a:r>
            <a:endParaRPr lang="en-US" altLang="ko-KR" sz="1600" dirty="0">
              <a:latin typeface="Arial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중회귀분석</a:t>
            </a:r>
            <a:r>
              <a:rPr lang="en-US" altLang="ko-KR" sz="4000" dirty="0"/>
              <a:t>: </a:t>
            </a:r>
            <a:r>
              <a:rPr lang="ko-KR" altLang="en-US" sz="4000" dirty="0"/>
              <a:t>결혼시장 분석</a:t>
            </a:r>
            <a:endParaRPr lang="ko-KR" altLang="en-US" sz="4000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981200" y="1628801"/>
            <a:ext cx="82296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>
              <a:latin typeface="Arial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신명조" pitchFamily="18" charset="-127"/>
                <a:ea typeface="HY신명조" pitchFamily="18" charset="-127"/>
              </a:rPr>
              <a:t> </a:t>
            </a:r>
            <a:r>
              <a:rPr kumimoji="1" lang="en-US" altLang="ko-KR" dirty="0">
                <a:ea typeface="HY신명조" pitchFamily="18" charset="-127"/>
              </a:rPr>
              <a:t>(</a:t>
            </a:r>
            <a:r>
              <a:rPr lang="ko-KR" altLang="en-US" dirty="0"/>
              <a:t>반응</a:t>
            </a:r>
            <a:r>
              <a:rPr kumimoji="1" lang="en-US" altLang="ko-KR" dirty="0">
                <a:ea typeface="HY신명조" pitchFamily="18" charset="-127"/>
              </a:rPr>
              <a:t>) = </a:t>
            </a:r>
            <a:r>
              <a:rPr kumimoji="1" lang="en-US" altLang="ko-KR" b="1" i="1" dirty="0">
                <a:ea typeface="굴림" pitchFamily="50" charset="-127"/>
                <a:sym typeface="Symbol" pitchFamily="18" charset="2"/>
              </a:rPr>
              <a:t>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 + </a:t>
            </a:r>
            <a:r>
              <a:rPr kumimoji="1" lang="en-US" altLang="ko-KR" b="1" i="1" dirty="0">
                <a:ea typeface="굴림" pitchFamily="50" charset="-127"/>
                <a:sym typeface="Symbol" pitchFamily="18" charset="2"/>
              </a:rPr>
              <a:t></a:t>
            </a:r>
            <a:r>
              <a:rPr kumimoji="1" lang="en-US" altLang="ko-KR" b="1" i="1" baseline="-25000" dirty="0">
                <a:ea typeface="굴림" pitchFamily="50" charset="-127"/>
                <a:sym typeface="Symbol" pitchFamily="18" charset="2"/>
              </a:rPr>
              <a:t>1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(</a:t>
            </a:r>
            <a:r>
              <a:rPr lang="ko-KR" altLang="en-US" dirty="0">
                <a:sym typeface="Symbol" pitchFamily="18" charset="2"/>
              </a:rPr>
              <a:t>상대의</a:t>
            </a:r>
            <a:r>
              <a:rPr lang="en-US" altLang="ko-KR" dirty="0">
                <a:sym typeface="Symbol" pitchFamily="18" charset="2"/>
              </a:rPr>
              <a:t>SESI) 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+ </a:t>
            </a:r>
            <a:r>
              <a:rPr kumimoji="1" lang="en-US" altLang="ko-KR" b="1" i="1" dirty="0">
                <a:ea typeface="굴림" pitchFamily="50" charset="-127"/>
                <a:sym typeface="Symbol" pitchFamily="18" charset="2"/>
              </a:rPr>
              <a:t></a:t>
            </a:r>
            <a:r>
              <a:rPr kumimoji="1" lang="en-US" altLang="ko-KR" b="1" i="1" baseline="-25000" dirty="0">
                <a:ea typeface="굴림" pitchFamily="50" charset="-127"/>
                <a:sym typeface="Symbol" pitchFamily="18" charset="2"/>
              </a:rPr>
              <a:t>2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(</a:t>
            </a:r>
            <a:r>
              <a:rPr lang="ko-KR" altLang="en-US" dirty="0">
                <a:sym typeface="Symbol" pitchFamily="18" charset="2"/>
              </a:rPr>
              <a:t>상대의</a:t>
            </a:r>
            <a:r>
              <a:rPr lang="en-US" altLang="ko-KR" dirty="0">
                <a:sym typeface="Symbol" pitchFamily="18" charset="2"/>
              </a:rPr>
              <a:t>PAI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) + </a:t>
            </a:r>
            <a:r>
              <a:rPr kumimoji="1" lang="en-US" altLang="ko-KR" b="1" i="1" dirty="0">
                <a:ea typeface="굴림" pitchFamily="50" charset="-127"/>
                <a:sym typeface="Symbol" pitchFamily="18" charset="2"/>
              </a:rPr>
              <a:t></a:t>
            </a:r>
            <a:r>
              <a:rPr kumimoji="1" lang="en-US" altLang="ko-KR" b="1" i="1" baseline="-25000" dirty="0">
                <a:ea typeface="굴림" pitchFamily="50" charset="-127"/>
                <a:sym typeface="Symbol" pitchFamily="18" charset="2"/>
              </a:rPr>
              <a:t>3 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(</a:t>
            </a:r>
            <a:r>
              <a:rPr lang="ko-KR" altLang="en-US" dirty="0">
                <a:sym typeface="Symbol" pitchFamily="18" charset="2"/>
              </a:rPr>
              <a:t>상대의</a:t>
            </a:r>
            <a:r>
              <a:rPr lang="en-US" altLang="ko-KR" dirty="0">
                <a:sym typeface="Symbol" pitchFamily="18" charset="2"/>
              </a:rPr>
              <a:t>FBI</a:t>
            </a:r>
            <a:r>
              <a:rPr kumimoji="1" lang="en-US" altLang="ko-KR" b="1" dirty="0">
                <a:ea typeface="굴림" pitchFamily="50" charset="-127"/>
                <a:sym typeface="Symbol" pitchFamily="18" charset="2"/>
              </a:rPr>
              <a:t>) + </a:t>
            </a:r>
            <a:endParaRPr lang="en-US" altLang="ko-KR" dirty="0">
              <a:ea typeface="굴림" pitchFamily="50" charset="-127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  </a:t>
            </a:r>
            <a:r>
              <a:rPr lang="ko-KR" altLang="en-US" dirty="0"/>
              <a:t>반응</a:t>
            </a:r>
            <a:r>
              <a:rPr lang="en-US" altLang="ko-KR" dirty="0"/>
              <a:t>: </a:t>
            </a:r>
            <a:r>
              <a:rPr lang="ko-KR" altLang="en-US" dirty="0"/>
              <a:t>좋다</a:t>
            </a:r>
            <a:r>
              <a:rPr lang="en-US" altLang="ko-KR" dirty="0"/>
              <a:t>=1</a:t>
            </a:r>
            <a:r>
              <a:rPr lang="en-US" altLang="ko-KR" dirty="0"/>
              <a:t>,  </a:t>
            </a:r>
            <a:r>
              <a:rPr lang="ko-KR" altLang="en-US" dirty="0"/>
              <a:t>싫다</a:t>
            </a:r>
            <a:r>
              <a:rPr lang="en-US" altLang="ko-KR" dirty="0"/>
              <a:t>=0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중회귀분석</a:t>
            </a:r>
            <a:r>
              <a:rPr lang="en-US" altLang="ko-KR" sz="4000" dirty="0"/>
              <a:t>: </a:t>
            </a:r>
            <a:r>
              <a:rPr lang="ko-KR" altLang="en-US" sz="4000" dirty="0"/>
              <a:t>결혼시장 분석</a:t>
            </a:r>
            <a:endParaRPr lang="ko-KR" altLang="en-US" sz="4000" dirty="0"/>
          </a:p>
        </p:txBody>
      </p:sp>
      <p:graphicFrame>
        <p:nvGraphicFramePr>
          <p:cNvPr id="14" name="Group 37"/>
          <p:cNvGraphicFramePr>
            <a:graphicFrameLocks noGrp="1"/>
          </p:cNvGraphicFramePr>
          <p:nvPr>
            <p:extLst/>
          </p:nvPr>
        </p:nvGraphicFramePr>
        <p:xfrm>
          <a:off x="2596344" y="3717033"/>
          <a:ext cx="6999313" cy="1984375"/>
        </p:xfrm>
        <a:graphic>
          <a:graphicData uri="http://schemas.openxmlformats.org/drawingml/2006/table">
            <a:tbl>
              <a:tblPr/>
              <a:tblGrid>
                <a:gridCol w="1669561"/>
                <a:gridCol w="1476919"/>
                <a:gridCol w="1278927"/>
                <a:gridCol w="1388625"/>
                <a:gridCol w="1185281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남자의 반응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여자의 반응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신명조" pitchFamily="18" charset="-127"/>
                          <a:ea typeface="HY신명조" pitchFamily="18" charset="-127"/>
                        </a:rPr>
                        <a:t>　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추정치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표준오차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추정치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표준오차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SESI/100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1.91*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PAI/100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3.19*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1.18*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FBI/100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1.39*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279576" y="1628801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미국 </a:t>
            </a:r>
            <a:r>
              <a:rPr lang="en-US" altLang="ko-KR" sz="1800" dirty="0"/>
              <a:t>Yellowstone </a:t>
            </a:r>
            <a:r>
              <a:rPr lang="ko-KR" altLang="en-US" sz="1800" dirty="0"/>
              <a:t>국립공원 내 간헐천 </a:t>
            </a:r>
            <a:r>
              <a:rPr lang="en-US" altLang="ko-KR" sz="1800" dirty="0"/>
              <a:t>(Geyser)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분출 지속기간</a:t>
            </a:r>
            <a:r>
              <a:rPr lang="en-US" altLang="ko-KR" sz="1800" dirty="0"/>
              <a:t>(x) </a:t>
            </a:r>
            <a:r>
              <a:rPr lang="ko-KR" altLang="en-US" sz="1800" dirty="0"/>
              <a:t>분포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분출 지속기간의 히스토그램 </a:t>
            </a:r>
            <a:r>
              <a:rPr lang="en-US" altLang="ko-KR" sz="1800" dirty="0"/>
              <a:t>: 3.2</a:t>
            </a:r>
            <a:r>
              <a:rPr lang="ko-KR" altLang="en-US" sz="1800" dirty="0"/>
              <a:t>분 기준</a:t>
            </a:r>
            <a:r>
              <a:rPr lang="en-US" altLang="ko-KR" sz="1800" dirty="0"/>
              <a:t>, </a:t>
            </a:r>
            <a:r>
              <a:rPr lang="ko-KR" altLang="en-US" sz="1800" dirty="0"/>
              <a:t>두 개 봉우리 갖는 쌍봉 분포</a:t>
            </a:r>
            <a:endParaRPr lang="en-US" altLang="ko-KR" sz="1800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909192" y="470960"/>
            <a:ext cx="8435280" cy="1156990"/>
          </a:xfrm>
        </p:spPr>
        <p:txBody>
          <a:bodyPr>
            <a:normAutofit/>
          </a:bodyPr>
          <a:lstStyle/>
          <a:p>
            <a:r>
              <a:rPr lang="ko-KR" altLang="en-US" sz="2900" dirty="0"/>
              <a:t>미국 </a:t>
            </a:r>
            <a:r>
              <a:rPr lang="en-US" altLang="ko-KR" sz="2900" dirty="0"/>
              <a:t>Yellowstone </a:t>
            </a:r>
            <a:r>
              <a:rPr lang="ko-KR" altLang="en-US" sz="2900" dirty="0"/>
              <a:t>국립공원의 간헐천 </a:t>
            </a:r>
            <a:r>
              <a:rPr lang="en-US" altLang="ko-KR" sz="2900" dirty="0"/>
              <a:t>Old Faithful</a:t>
            </a:r>
            <a:endParaRPr lang="ko-KR" altLang="en-US" sz="29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95600" y="3501008"/>
            <a:ext cx="6480720" cy="2952328"/>
            <a:chOff x="3714485" y="3258000"/>
            <a:chExt cx="5755894" cy="3035625"/>
          </a:xfrm>
        </p:grpSpPr>
        <p:graphicFrame>
          <p:nvGraphicFramePr>
            <p:cNvPr id="7" name="차트 6"/>
            <p:cNvGraphicFramePr>
              <a:graphicFrameLocks/>
            </p:cNvGraphicFramePr>
            <p:nvPr>
              <p:extLst/>
            </p:nvPr>
          </p:nvGraphicFramePr>
          <p:xfrm>
            <a:off x="3714485" y="3258000"/>
            <a:ext cx="5755894" cy="303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5004048" y="3997513"/>
              <a:ext cx="2736304" cy="85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       표본평균</a:t>
              </a:r>
              <a:r>
                <a:rPr lang="en-US" altLang="ko-KR" sz="1200" dirty="0"/>
                <a:t>: 3.49 (</a:t>
              </a:r>
              <a:r>
                <a:rPr lang="ko-KR" altLang="en-US" sz="1200" dirty="0"/>
                <a:t>분</a:t>
              </a:r>
              <a:r>
                <a:rPr lang="en-US" altLang="ko-KR" sz="1200" dirty="0"/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       표본표준편차</a:t>
              </a:r>
              <a:r>
                <a:rPr lang="en-US" altLang="ko-KR" sz="1200" dirty="0"/>
                <a:t>: 1.14 (</a:t>
              </a:r>
              <a:r>
                <a:rPr lang="ko-KR" altLang="en-US" sz="1200" dirty="0"/>
                <a:t>분</a:t>
              </a:r>
              <a:r>
                <a:rPr lang="en-US" altLang="ko-KR" sz="1200" dirty="0"/>
                <a:t>)</a:t>
              </a:r>
            </a:p>
            <a:p>
              <a:endParaRPr lang="ko-KR" altLang="en-US" sz="1200" dirty="0"/>
            </a:p>
          </p:txBody>
        </p:sp>
      </p:grp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2495600" y="3573016"/>
          <a:ext cx="6696744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1703512" y="44624"/>
            <a:ext cx="8964488" cy="108012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Old Faithful: One</a:t>
            </a:r>
            <a:r>
              <a:rPr lang="ko-KR" altLang="en-US" sz="3000" dirty="0"/>
              <a:t> </a:t>
            </a:r>
            <a:r>
              <a:rPr lang="en-US" altLang="ko-KR" sz="3000" dirty="0"/>
              <a:t>sample analysis (</a:t>
            </a:r>
            <a:r>
              <a:rPr lang="ko-KR" altLang="en-US" sz="3000" dirty="0"/>
              <a:t>집단 구분 무시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67808" y="382649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200" dirty="0"/>
              <a:t>표본평균</a:t>
            </a:r>
            <a:r>
              <a:rPr lang="en-US" altLang="ko-KR" sz="1200" dirty="0"/>
              <a:t>: 70.99 (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표본표준편차</a:t>
            </a:r>
            <a:r>
              <a:rPr lang="en-US" altLang="ko-KR" sz="1200" dirty="0"/>
              <a:t>: 13.60 (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1991544" y="1495326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/>
              <a:t>미국</a:t>
            </a:r>
            <a:r>
              <a:rPr lang="en-US" altLang="ko-KR" dirty="0"/>
              <a:t> Yellowstone </a:t>
            </a:r>
            <a:r>
              <a:rPr lang="ko-KR" altLang="en-US" dirty="0"/>
              <a:t>국립공원 내 간헐천 </a:t>
            </a:r>
            <a:r>
              <a:rPr lang="en-US" altLang="ko-KR" dirty="0"/>
              <a:t>(Geyser)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분출 대기시간 </a:t>
            </a:r>
            <a:r>
              <a:rPr lang="en-US" altLang="ko-KR" dirty="0"/>
              <a:t>(y)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/>
              <a:t>분출 대기시간의 히스토그램 </a:t>
            </a:r>
            <a:r>
              <a:rPr lang="en-US" altLang="ko-KR" dirty="0"/>
              <a:t>: 70</a:t>
            </a:r>
            <a:r>
              <a:rPr lang="ko-KR" altLang="en-US" dirty="0"/>
              <a:t>분 기준</a:t>
            </a:r>
            <a:r>
              <a:rPr lang="en-US" altLang="ko-KR" dirty="0"/>
              <a:t>, </a:t>
            </a:r>
            <a:r>
              <a:rPr lang="ko-KR" altLang="en-US" dirty="0"/>
              <a:t>두 개 봉우리 갖는 쌍봉 분포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쌍봉분포라는</a:t>
            </a:r>
            <a:r>
              <a:rPr lang="en-US" altLang="ko-KR" dirty="0"/>
              <a:t> </a:t>
            </a:r>
            <a:r>
              <a:rPr lang="ko-KR" altLang="en-US" dirty="0"/>
              <a:t>사실 무시하고 단일의 정규분포로 잘못 근사하면 대기시간의 </a:t>
            </a:r>
            <a:r>
              <a:rPr lang="en-US" altLang="ko-KR" dirty="0"/>
              <a:t>95% </a:t>
            </a:r>
            <a:r>
              <a:rPr lang="ko-KR" altLang="en-US" dirty="0"/>
              <a:t>예측구간은 </a:t>
            </a:r>
            <a:r>
              <a:rPr lang="en-US" altLang="ko-KR" dirty="0"/>
              <a:t>70.99</a:t>
            </a:r>
            <a:r>
              <a:rPr lang="en-US" altLang="ko-KR" dirty="0">
                <a:sym typeface="Symbol" panose="05050102010706020507" pitchFamily="18" charset="2"/>
              </a:rPr>
              <a:t>  1.96 13.60=(44.33, 97.65). </a:t>
            </a:r>
            <a:r>
              <a:rPr lang="ko-KR" altLang="en-US" dirty="0">
                <a:sym typeface="Symbol" pitchFamily="18" charset="2"/>
              </a:rPr>
              <a:t>무용지물의 구간임</a:t>
            </a:r>
            <a:r>
              <a:rPr lang="en-US" altLang="ko-KR" dirty="0">
                <a:sym typeface="Symbol" pitchFamily="18" charset="2"/>
              </a:rPr>
              <a:t>!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8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27584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직전의 분출지속기간</a:t>
            </a:r>
            <a:r>
              <a:rPr lang="en-US" altLang="ko-KR" sz="1800" dirty="0"/>
              <a:t>(x)</a:t>
            </a:r>
            <a:r>
              <a:rPr lang="ko-KR" altLang="en-US" sz="1800" dirty="0"/>
              <a:t>이 길고 짧았는지에 따라 대기시간 </a:t>
            </a:r>
            <a:r>
              <a:rPr lang="en-US" altLang="ko-KR" sz="1800" dirty="0"/>
              <a:t>(y) </a:t>
            </a:r>
            <a:r>
              <a:rPr lang="ko-KR" altLang="en-US" sz="1800" dirty="0"/>
              <a:t>자료를 양분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직전 분출이 짧았을 때</a:t>
            </a:r>
            <a:r>
              <a:rPr lang="en-US" altLang="ko-KR" sz="1600" dirty="0"/>
              <a:t>(x&lt;3.2) </a:t>
            </a:r>
            <a:r>
              <a:rPr lang="ko-KR" altLang="en-US" sz="1600" dirty="0"/>
              <a:t>개별 </a:t>
            </a:r>
            <a:r>
              <a:rPr lang="en-US" altLang="ko-KR" sz="1600" dirty="0"/>
              <a:t>y</a:t>
            </a:r>
            <a:r>
              <a:rPr lang="ko-KR" altLang="en-US" sz="1600" dirty="0"/>
              <a:t>값의 </a:t>
            </a:r>
            <a:r>
              <a:rPr lang="en-US" altLang="ko-KR" sz="1600" dirty="0"/>
              <a:t>95% </a:t>
            </a:r>
            <a:r>
              <a:rPr lang="ko-KR" altLang="en-US" sz="1600" dirty="0"/>
              <a:t>예측구간</a:t>
            </a:r>
            <a:endParaRPr lang="en-US" altLang="ko-KR" sz="1600" dirty="0"/>
          </a:p>
          <a:p>
            <a:pPr lvl="1">
              <a:lnSpc>
                <a:spcPct val="150000"/>
              </a:lnSpc>
              <a:buNone/>
            </a:pPr>
            <a:r>
              <a:rPr lang="en-US" altLang="ko-KR" sz="1600" dirty="0"/>
              <a:t>     54.64</a:t>
            </a:r>
            <a:r>
              <a:rPr lang="en-US" altLang="ko-KR" sz="1600" dirty="0">
                <a:sym typeface="Symbol" panose="05050102010706020507" pitchFamily="18" charset="2"/>
              </a:rPr>
              <a:t>  1.96 5.99=(42.90, 66.38)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직전 분출이 길었을 때</a:t>
            </a:r>
            <a:r>
              <a:rPr lang="en-US" altLang="ko-KR" sz="1600" dirty="0"/>
              <a:t>(x&gt;3.2) </a:t>
            </a:r>
            <a:r>
              <a:rPr lang="ko-KR" altLang="en-US" sz="1600" dirty="0"/>
              <a:t>개별 </a:t>
            </a:r>
            <a:r>
              <a:rPr lang="en-US" altLang="ko-KR" sz="1600" dirty="0"/>
              <a:t>y</a:t>
            </a:r>
            <a:r>
              <a:rPr lang="ko-KR" altLang="en-US" sz="1600" dirty="0"/>
              <a:t>값의 </a:t>
            </a:r>
            <a:r>
              <a:rPr lang="en-US" altLang="ko-KR" sz="1600" dirty="0"/>
              <a:t>95% </a:t>
            </a:r>
            <a:r>
              <a:rPr lang="ko-KR" altLang="en-US" sz="1600" dirty="0"/>
              <a:t>예측구간</a:t>
            </a:r>
            <a:endParaRPr lang="en-US" altLang="ko-KR" sz="1600" dirty="0"/>
          </a:p>
          <a:p>
            <a:pPr lvl="1">
              <a:lnSpc>
                <a:spcPct val="150000"/>
              </a:lnSpc>
              <a:buNone/>
            </a:pPr>
            <a:r>
              <a:rPr lang="en-US" altLang="ko-KR" sz="1600" dirty="0"/>
              <a:t>     80.05</a:t>
            </a:r>
            <a:r>
              <a:rPr lang="en-US" altLang="ko-KR" sz="1600" dirty="0">
                <a:sym typeface="Symbol" panose="05050102010706020507" pitchFamily="18" charset="2"/>
              </a:rPr>
              <a:t>  1.96 5.95=(68.39, 91.71)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1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/>
          </p:nvPr>
        </p:nvGraphicFramePr>
        <p:xfrm>
          <a:off x="2711624" y="3933056"/>
          <a:ext cx="669674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제목 3"/>
          <p:cNvSpPr>
            <a:spLocks noGrp="1"/>
          </p:cNvSpPr>
          <p:nvPr>
            <p:ph type="title"/>
          </p:nvPr>
        </p:nvSpPr>
        <p:spPr>
          <a:xfrm>
            <a:off x="1775520" y="44624"/>
            <a:ext cx="8712968" cy="100811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Old Faithful: Two sample analysis (</a:t>
            </a:r>
            <a:r>
              <a:rPr lang="ko-KR" altLang="en-US" sz="3000" dirty="0"/>
              <a:t>집단 양분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3575720" y="3817967"/>
            <a:ext cx="273630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100" dirty="0"/>
              <a:t>표본평균</a:t>
            </a:r>
            <a:r>
              <a:rPr lang="en-US" altLang="ko-KR" sz="1100" dirty="0"/>
              <a:t>: 54.64 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100" dirty="0"/>
              <a:t>표본표준편차</a:t>
            </a:r>
            <a:r>
              <a:rPr lang="en-US" altLang="ko-KR" sz="1100" dirty="0"/>
              <a:t>: 5.99 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1944" y="3817967"/>
            <a:ext cx="273630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100" dirty="0"/>
              <a:t>표본평균</a:t>
            </a:r>
            <a:r>
              <a:rPr lang="en-US" altLang="ko-KR" sz="1100" dirty="0"/>
              <a:t>: 80.05 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100" dirty="0"/>
              <a:t>표본표준편차</a:t>
            </a:r>
            <a:r>
              <a:rPr lang="en-US" altLang="ko-KR" sz="1100" dirty="0"/>
              <a:t>: 5.95 (</a:t>
            </a:r>
            <a:r>
              <a:rPr lang="ko-KR" altLang="en-US" sz="1100" dirty="0"/>
              <a:t>분</a:t>
            </a:r>
            <a:r>
              <a:rPr lang="en-US" altLang="ko-KR" sz="1100" dirty="0"/>
              <a:t>)</a:t>
            </a: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13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다음 분출까지의 대기시간</a:t>
            </a:r>
            <a:r>
              <a:rPr lang="en-US" altLang="ko-KR" sz="1800" dirty="0"/>
              <a:t>(y)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직전 분출의 지속기간</a:t>
            </a:r>
            <a:r>
              <a:rPr lang="en-US" altLang="ko-KR" sz="1800" dirty="0"/>
              <a:t>(x)</a:t>
            </a:r>
            <a:r>
              <a:rPr lang="ko-KR" altLang="en-US" sz="1800" dirty="0"/>
              <a:t>에 회귀분석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개별 </a:t>
            </a:r>
            <a:r>
              <a:rPr lang="en-US" altLang="ko-KR" sz="1600" dirty="0"/>
              <a:t>y</a:t>
            </a:r>
            <a:r>
              <a:rPr lang="ko-KR" altLang="en-US" sz="1600" dirty="0"/>
              <a:t>값에 대한 </a:t>
            </a:r>
            <a:r>
              <a:rPr lang="en-US" altLang="ko-KR" sz="1600" dirty="0"/>
              <a:t>95% </a:t>
            </a:r>
            <a:r>
              <a:rPr lang="ko-KR" altLang="en-US" sz="1600" dirty="0"/>
              <a:t>예측구간은 </a:t>
            </a:r>
            <a:r>
              <a:rPr lang="en-US" altLang="ko-KR" sz="1600" dirty="0"/>
              <a:t>33.47+10.73x</a:t>
            </a:r>
            <a:r>
              <a:rPr lang="en-US" altLang="ko-KR" sz="1600" dirty="0">
                <a:sym typeface="Symbol" panose="05050102010706020507" pitchFamily="18" charset="2"/>
              </a:rPr>
              <a:t>  1.96 5.91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(43.35, 66.51) for x=2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(64.81, 87.97) for x=4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/>
          </p:nvPr>
        </p:nvGraphicFramePr>
        <p:xfrm>
          <a:off x="2999656" y="3933057"/>
          <a:ext cx="5256584" cy="27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제목 3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1296144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Old Faithful: Regression analysis (</a:t>
            </a:r>
            <a:r>
              <a:rPr lang="ko-KR" altLang="en-US" sz="2900" dirty="0"/>
              <a:t>집단 별 분석</a:t>
            </a:r>
            <a:r>
              <a:rPr lang="en-US" altLang="ko-KR" sz="2900" dirty="0"/>
              <a:t>)</a:t>
            </a:r>
            <a:endParaRPr lang="ko-KR" altLang="en-US" sz="2900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6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25"/>
            <a:ext cx="8686800" cy="4925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직전 </a:t>
            </a:r>
            <a:r>
              <a:rPr lang="ko-KR" altLang="en-US" sz="1800" dirty="0"/>
              <a:t>분출 종료 후 </a:t>
            </a:r>
            <a:r>
              <a:rPr lang="en-US" altLang="ko-KR" sz="1800" dirty="0"/>
              <a:t>70</a:t>
            </a:r>
            <a:r>
              <a:rPr lang="ko-KR" altLang="en-US" sz="1800" dirty="0"/>
              <a:t>분만큼 경과한 경우</a:t>
            </a: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    x = 2 </a:t>
            </a:r>
            <a:r>
              <a:rPr lang="ko-KR" altLang="en-US" sz="1800" dirty="0"/>
              <a:t>로 주어진 경우 </a:t>
            </a:r>
            <a:r>
              <a:rPr lang="en-US" altLang="ko-KR" sz="1800" dirty="0"/>
              <a:t>y</a:t>
            </a:r>
            <a:r>
              <a:rPr lang="ko-KR" altLang="en-US" sz="1800" dirty="0"/>
              <a:t>는 평균이 </a:t>
            </a:r>
            <a:r>
              <a:rPr lang="en-US" altLang="ko-KR" sz="1800" dirty="0"/>
              <a:t>54.93</a:t>
            </a:r>
            <a:r>
              <a:rPr lang="ko-KR" altLang="en-US" sz="1800" dirty="0"/>
              <a:t>이고 표준편차가 </a:t>
            </a:r>
            <a:r>
              <a:rPr lang="en-US" altLang="ko-KR" sz="1800" dirty="0"/>
              <a:t>5.91</a:t>
            </a:r>
            <a:r>
              <a:rPr lang="ko-KR" altLang="en-US" sz="1800" dirty="0"/>
              <a:t>이므로 이제껏</a:t>
            </a: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    </a:t>
            </a:r>
            <a:r>
              <a:rPr lang="en-US" altLang="ko-KR" sz="1800" dirty="0" smtClean="0"/>
              <a:t>70</a:t>
            </a:r>
            <a:r>
              <a:rPr lang="ko-KR" altLang="en-US" sz="1800" dirty="0"/>
              <a:t>분</a:t>
            </a:r>
            <a:r>
              <a:rPr lang="en-US" altLang="ko-KR" sz="1800" dirty="0"/>
              <a:t> </a:t>
            </a:r>
            <a:r>
              <a:rPr lang="ko-KR" altLang="en-US" sz="1800" dirty="0"/>
              <a:t>만큼</a:t>
            </a:r>
            <a:r>
              <a:rPr lang="en-US" altLang="ko-KR" sz="1800" dirty="0"/>
              <a:t> </a:t>
            </a:r>
            <a:r>
              <a:rPr lang="ko-KR" altLang="en-US" sz="1800" dirty="0"/>
              <a:t>경과했다는 조건은 </a:t>
            </a:r>
            <a:r>
              <a:rPr lang="en-US" altLang="ko-KR" sz="1800" dirty="0"/>
              <a:t>y</a:t>
            </a:r>
            <a:r>
              <a:rPr lang="ko-KR" altLang="en-US" sz="1800" dirty="0"/>
              <a:t>의 분포를 의미있게 </a:t>
            </a:r>
            <a:r>
              <a:rPr lang="en-US" altLang="ko-KR" sz="1800" dirty="0"/>
              <a:t>truncate</a:t>
            </a:r>
            <a:r>
              <a:rPr lang="ko-KR" altLang="en-US" sz="1800" dirty="0"/>
              <a:t>시켜 업데이트함</a:t>
            </a:r>
            <a:endParaRPr lang="en-US" altLang="ko-KR" sz="1400" dirty="0"/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1631504" y="-99392"/>
            <a:ext cx="8964488" cy="129614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Old Faithful: Regression analysis, Real Time Updating 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536160" y="522920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남은 대기시간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(0 , 5.38)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92144" y="479715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총 대기시간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(70 , 75.38)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3212976"/>
            <a:ext cx="5406705" cy="3559770"/>
          </a:xfrm>
          <a:prstGeom prst="rect">
            <a:avLst/>
          </a:prstGeom>
        </p:spPr>
      </p:pic>
      <p:sp>
        <p:nvSpPr>
          <p:cNvPr id="1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2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enables Bottom Up Approach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9219" cy="44026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Voice recognition in Personal Assistant such as Google Home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smtClean="0"/>
              <a:t>Traditional: Small Data, Top Down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Now in practice: Big Data, Bottom Up</a:t>
            </a:r>
          </a:p>
          <a:p>
            <a:pPr>
              <a:buFontTx/>
              <a:buChar char="-"/>
            </a:pPr>
            <a:r>
              <a:rPr lang="en-US" altLang="ko-KR" dirty="0" smtClean="0"/>
              <a:t>Same model for any language</a:t>
            </a:r>
          </a:p>
          <a:p>
            <a:pPr>
              <a:buFontTx/>
              <a:buChar char="-"/>
            </a:pPr>
            <a:r>
              <a:rPr lang="en-US" altLang="ko-KR" dirty="0" smtClean="0"/>
              <a:t>Newly born baby vs. DNN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838200"/>
            <a:ext cx="8763000" cy="609600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pPr algn="ctr"/>
            <a:r>
              <a:rPr lang="en-US" altLang="ko-KR" dirty="0"/>
              <a:t>Big Data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8763000" cy="5334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Web data, e-commerce</a:t>
            </a:r>
          </a:p>
          <a:p>
            <a:pPr lvl="1"/>
            <a:r>
              <a:rPr lang="en-US" dirty="0"/>
              <a:t>Purchases at department/grocery stores</a:t>
            </a:r>
          </a:p>
          <a:p>
            <a:pPr lvl="1"/>
            <a:r>
              <a:rPr lang="en-US" dirty="0"/>
              <a:t>Bank/Credit Card transactions</a:t>
            </a:r>
          </a:p>
          <a:p>
            <a:pPr lvl="1"/>
            <a:r>
              <a:rPr lang="en-US" dirty="0"/>
              <a:t>Social Network</a:t>
            </a:r>
          </a:p>
          <a:p>
            <a:pPr lvl="1"/>
            <a:r>
              <a:rPr lang="en-US" altLang="ko-KR" dirty="0"/>
              <a:t>Telematics</a:t>
            </a:r>
          </a:p>
          <a:p>
            <a:pPr lvl="1"/>
            <a:r>
              <a:rPr lang="en-US" altLang="ko-KR" dirty="0" err="1"/>
              <a:t>Wearables</a:t>
            </a:r>
            <a:r>
              <a:rPr lang="en-US" altLang="ko-KR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1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Usage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AlphaGo</a:t>
            </a:r>
            <a:endParaRPr lang="en-US" dirty="0"/>
          </a:p>
          <a:p>
            <a:r>
              <a:rPr lang="en-US" dirty="0" err="1" smtClean="0"/>
              <a:t>FinTech</a:t>
            </a:r>
            <a:endParaRPr lang="en-US" dirty="0" smtClean="0"/>
          </a:p>
          <a:p>
            <a:r>
              <a:rPr lang="en-US" altLang="ko-KR" dirty="0" err="1" smtClean="0"/>
              <a:t>MyData</a:t>
            </a:r>
            <a:r>
              <a:rPr lang="ko-KR" altLang="en-US" dirty="0" smtClean="0"/>
              <a:t> </a:t>
            </a:r>
            <a:endParaRPr lang="en-US" dirty="0"/>
          </a:p>
          <a:p>
            <a:r>
              <a:rPr lang="en-US" dirty="0"/>
              <a:t>Autonomous driving</a:t>
            </a:r>
          </a:p>
          <a:p>
            <a:r>
              <a:rPr lang="en-US" dirty="0"/>
              <a:t>Recommendation system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 err="1"/>
              <a:t>NetFlix</a:t>
            </a:r>
            <a:endParaRPr lang="en-US" dirty="0"/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5760" y="530352"/>
            <a:ext cx="11658600" cy="448056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/>
              <a:t>“A bit is a bit.” 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-All forms of </a:t>
            </a:r>
            <a:r>
              <a:rPr lang="en-US" altLang="ko-KR" sz="3600" dirty="0" smtClean="0"/>
              <a:t>data look same in the eyes of computer.</a:t>
            </a:r>
            <a:br>
              <a:rPr lang="en-US" altLang="ko-KR" sz="3600" dirty="0" smtClean="0"/>
            </a:br>
            <a:r>
              <a:rPr lang="en-US" altLang="ko-KR" sz="3600" dirty="0" smtClean="0"/>
              <a:t>-Anything can be represented </a:t>
            </a:r>
            <a:r>
              <a:rPr lang="en-US" altLang="ko-KR" sz="3600" dirty="0"/>
              <a:t>as a sequence </a:t>
            </a:r>
            <a:r>
              <a:rPr lang="en-US" altLang="ko-KR" sz="3600" dirty="0" smtClean="0"/>
              <a:t>of bits.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>-Numbers</a:t>
            </a:r>
            <a:r>
              <a:rPr lang="en-US" altLang="ko-KR" sz="3600" dirty="0"/>
              <a:t>, categories, </a:t>
            </a:r>
            <a:r>
              <a:rPr lang="en-US" altLang="ko-KR" sz="3600" dirty="0" smtClean="0"/>
              <a:t>images, voice, </a:t>
            </a:r>
            <a:r>
              <a:rPr lang="en-US" altLang="ko-KR" sz="3600" dirty="0"/>
              <a:t>texts, … </a:t>
            </a:r>
            <a:br>
              <a:rPr lang="en-US" altLang="ko-KR" sz="3600" dirty="0"/>
            </a:br>
            <a:r>
              <a:rPr lang="en-US" altLang="ko-KR" sz="3600" dirty="0" smtClean="0"/>
              <a:t>-Revealed preference. Data.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99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dirty="0"/>
              <a:t>“Share rather than own.” </a:t>
            </a:r>
          </a:p>
          <a:p>
            <a:r>
              <a:rPr lang="en-US" altLang="ko-KR" dirty="0"/>
              <a:t>Environmentally friendly</a:t>
            </a:r>
          </a:p>
          <a:p>
            <a:r>
              <a:rPr lang="en-US" altLang="ko-KR" dirty="0"/>
              <a:t>Reduce waste</a:t>
            </a:r>
          </a:p>
          <a:p>
            <a:r>
              <a:rPr lang="en-US" altLang="ko-KR" dirty="0"/>
              <a:t>Increasing utilization rate</a:t>
            </a:r>
          </a:p>
          <a:p>
            <a:r>
              <a:rPr lang="en-US" altLang="ko-KR" dirty="0"/>
              <a:t>Better match demand and supply by ICT and Big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B234-9F42-4008-9348-98EA5D5929E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Big Data and Share Economy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9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High-level programming language: Python</a:t>
            </a:r>
          </a:p>
          <a:p>
            <a:r>
              <a:rPr lang="en-US" altLang="ko-KR" dirty="0" smtClean="0"/>
              <a:t>Python </a:t>
            </a:r>
            <a:r>
              <a:rPr lang="en-US" altLang="ko-KR" dirty="0"/>
              <a:t>supports </a:t>
            </a:r>
            <a:r>
              <a:rPr lang="en-US" altLang="ko-KR" dirty="0" err="1" smtClean="0"/>
              <a:t>TensorFlow</a:t>
            </a:r>
            <a:r>
              <a:rPr lang="en-US" altLang="ko-KR" dirty="0"/>
              <a:t>:</a:t>
            </a:r>
            <a:r>
              <a:rPr lang="en-US" altLang="ko-KR" dirty="0" smtClean="0"/>
              <a:t> deep learning </a:t>
            </a:r>
            <a:r>
              <a:rPr lang="en-US" altLang="ko-KR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3445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 alone, or (X, 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X=features, classifiers, characteristics, covariates</a:t>
            </a:r>
          </a:p>
          <a:p>
            <a:r>
              <a:rPr lang="en-US" altLang="ko-KR" dirty="0" smtClean="0"/>
              <a:t>Y=label, category, </a:t>
            </a:r>
            <a:r>
              <a:rPr lang="en-US" altLang="ko-KR" dirty="0" smtClean="0"/>
              <a:t>outcome</a:t>
            </a:r>
          </a:p>
          <a:p>
            <a:r>
              <a:rPr lang="en-US" altLang="ko-KR" dirty="0" smtClean="0"/>
              <a:t>Data only on X: unsupervised learning</a:t>
            </a:r>
          </a:p>
          <a:p>
            <a:r>
              <a:rPr lang="en-US" altLang="ko-KR" dirty="0"/>
              <a:t>Data (X, Y): supervised learning</a:t>
            </a:r>
          </a:p>
          <a:p>
            <a:r>
              <a:rPr lang="en-US" altLang="ko-KR" dirty="0" smtClean="0"/>
              <a:t>Objective oriented inference: reinforcement learning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AlphaGo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1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Unsupervised Learning: X alone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Clustering </a:t>
            </a:r>
          </a:p>
          <a:p>
            <a:r>
              <a:rPr lang="en-US" altLang="ko-KR" dirty="0" smtClean="0"/>
              <a:t>K-means algorithm: </a:t>
            </a:r>
            <a:r>
              <a:rPr lang="en-US" altLang="ko-KR" dirty="0" smtClean="0"/>
              <a:t>Repeat until convergence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computing </a:t>
            </a:r>
            <a:r>
              <a:rPr lang="en-US" altLang="ko-KR" dirty="0" smtClean="0"/>
              <a:t>centroid for each cluster</a:t>
            </a:r>
          </a:p>
          <a:p>
            <a:pPr marL="0" indent="0">
              <a:buNone/>
            </a:pPr>
            <a:r>
              <a:rPr lang="en-US" altLang="ko-KR" dirty="0" smtClean="0"/>
              <a:t>  - and </a:t>
            </a:r>
            <a:r>
              <a:rPr lang="en-US" altLang="ko-KR" dirty="0" smtClean="0"/>
              <a:t>assigning cluster membership</a:t>
            </a:r>
          </a:p>
          <a:p>
            <a:r>
              <a:rPr lang="en-US" altLang="ko-KR" dirty="0"/>
              <a:t>Choose k*=point of diminishing </a:t>
            </a:r>
            <a:r>
              <a:rPr lang="en-US" altLang="ko-KR" dirty="0" smtClean="0"/>
              <a:t>returns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Unsupervised Learning: X alone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Hierarchical agglomerative clustering:</a:t>
            </a:r>
          </a:p>
          <a:p>
            <a:r>
              <a:rPr lang="en-US" altLang="ko-KR" dirty="0" smtClean="0"/>
              <a:t>Start with each point forming its own cluster</a:t>
            </a:r>
          </a:p>
          <a:p>
            <a:r>
              <a:rPr lang="en-US" altLang="ko-KR" dirty="0" smtClean="0"/>
              <a:t>Repeatedly merge the clusters of the closest two points</a:t>
            </a:r>
          </a:p>
          <a:p>
            <a:r>
              <a:rPr lang="en-US" altLang="ko-KR" dirty="0" smtClean="0"/>
              <a:t>Represent the results using </a:t>
            </a:r>
            <a:r>
              <a:rPr lang="en-US" altLang="ko-KR" dirty="0" err="1" smtClean="0"/>
              <a:t>dendrogram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99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4096" cy="12350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Similarity/dissimilarity among documents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smtClean="0"/>
              <a:t>bag of </a:t>
            </a:r>
            <a:r>
              <a:rPr lang="en-US" altLang="ko-KR" dirty="0" smtClean="0"/>
              <a:t>words” =&gt; generate X vector</a:t>
            </a:r>
            <a:endParaRPr lang="en-US" altLang="ko-KR" dirty="0" smtClean="0"/>
          </a:p>
          <a:p>
            <a:r>
              <a:rPr lang="en-US" altLang="ko-KR" dirty="0" smtClean="0"/>
              <a:t>TFIDF (term frequency*inverse document frequency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frequent </a:t>
            </a:r>
            <a:r>
              <a:rPr lang="en-US" altLang="ko-KR" dirty="0" smtClean="0"/>
              <a:t>locally (in the document)</a:t>
            </a:r>
          </a:p>
          <a:p>
            <a:pPr marL="0" indent="0">
              <a:buNone/>
            </a:pPr>
            <a:r>
              <a:rPr lang="en-US" altLang="ko-KR" dirty="0" smtClean="0"/>
              <a:t>  - rare </a:t>
            </a:r>
            <a:r>
              <a:rPr lang="en-US" altLang="ko-KR" dirty="0" smtClean="0"/>
              <a:t>globally (in the </a:t>
            </a:r>
            <a:r>
              <a:rPr lang="en-US" altLang="ko-KR" dirty="0" smtClean="0"/>
              <a:t>universe of </a:t>
            </a:r>
            <a:r>
              <a:rPr lang="en-US" altLang="ko-KR" dirty="0" smtClean="0"/>
              <a:t>entire documents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federalist </a:t>
            </a:r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4330" cy="43625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Alexander Hamilton vs. James Madison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y Frederick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Mosteller (Harvard math. statistician)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493" cy="35012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Madison words: by, also, …</a:t>
            </a:r>
          </a:p>
          <a:p>
            <a:r>
              <a:rPr lang="en-US" altLang="ko-KR" dirty="0" smtClean="0"/>
              <a:t>Hamilton words: to, upon, …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Words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en-US" altLang="ko-KR" dirty="0" smtClean="0"/>
              <a:t>discriminators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0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907" y="1825626"/>
            <a:ext cx="11357353" cy="4160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“Word frequency” per 1,000 </a:t>
            </a:r>
            <a:r>
              <a:rPr lang="en-US" altLang="ko-KR" dirty="0" err="1" smtClean="0"/>
              <a:t>words~Poisson</a:t>
            </a:r>
            <a:r>
              <a:rPr lang="en-US" altLang="ko-KR" dirty="0" smtClean="0"/>
              <a:t> or negative binomial</a:t>
            </a:r>
          </a:p>
          <a:p>
            <a:r>
              <a:rPr lang="en-US" altLang="ko-KR" dirty="0" smtClean="0"/>
              <a:t>For each (author, word), parameters are taken from those documents whose authors are identified as either Madison or Hamilton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Model for word 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9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493" cy="350128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Likelihood </a:t>
            </a:r>
            <a:r>
              <a:rPr lang="en-US" altLang="ko-KR" dirty="0"/>
              <a:t>for </a:t>
            </a:r>
            <a:r>
              <a:rPr lang="en-US" altLang="ko-KR" dirty="0" smtClean="0"/>
              <a:t>frequencies of {word 1, word 2, …} per 1,000 words using </a:t>
            </a:r>
            <a:r>
              <a:rPr lang="en-US" altLang="ko-KR" dirty="0"/>
              <a:t>naïve Bayes (imposing independence</a:t>
            </a:r>
            <a:r>
              <a:rPr lang="ko-KR" altLang="en-US" dirty="0"/>
              <a:t> </a:t>
            </a:r>
            <a:r>
              <a:rPr lang="en-US" altLang="ko-KR" dirty="0"/>
              <a:t>across words) for each author</a:t>
            </a:r>
          </a:p>
          <a:p>
            <a:r>
              <a:rPr lang="en-US" altLang="ko-KR" dirty="0" smtClean="0"/>
              <a:t>Posterior </a:t>
            </a:r>
            <a:r>
              <a:rPr lang="en-US" altLang="ko-KR" dirty="0"/>
              <a:t>odds in favor of Madison for all 12 disputed </a:t>
            </a:r>
            <a:r>
              <a:rPr lang="en-US" altLang="ko-KR" dirty="0" smtClean="0"/>
              <a:t>papers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naïve </a:t>
            </a:r>
            <a:r>
              <a:rPr lang="en-US" altLang="ko-KR" dirty="0" smtClean="0"/>
              <a:t>Bayes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104" y="1746504"/>
            <a:ext cx="10793838" cy="322064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/>
              <a:t>Complementarity between </a:t>
            </a:r>
            <a:r>
              <a:rPr lang="en-US" altLang="ko-KR" sz="3600" dirty="0" smtClean="0"/>
              <a:t>Data and Model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 (S, S)</a:t>
            </a:r>
            <a:br>
              <a:rPr lang="en-US" altLang="ko-KR" sz="3600" dirty="0" smtClean="0"/>
            </a:br>
            <a:r>
              <a:rPr lang="en-US" altLang="ko-KR" sz="3600" dirty="0" smtClean="0"/>
              <a:t>- (B, B)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>-</a:t>
            </a:r>
            <a:r>
              <a:rPr lang="en-US" altLang="ko-KR" sz="3600" dirty="0"/>
              <a:t> In general, increase model </a:t>
            </a:r>
            <a:r>
              <a:rPr lang="en-US" altLang="ko-KR" sz="3600" dirty="0" smtClean="0"/>
              <a:t>size with </a:t>
            </a:r>
            <a:r>
              <a:rPr lang="en-US" altLang="ko-KR" sz="3600" dirty="0"/>
              <a:t>data </a:t>
            </a:r>
            <a:r>
              <a:rPr lang="en-US" altLang="ko-KR" sz="3600" dirty="0" smtClean="0"/>
              <a:t>size</a:t>
            </a:r>
            <a:br>
              <a:rPr lang="en-US" altLang="ko-KR" sz="3600" dirty="0" smtClean="0"/>
            </a:br>
            <a:r>
              <a:rPr lang="en-US" altLang="ko-KR" sz="3600" dirty="0" smtClean="0"/>
              <a:t>- Bias vs. variance trade-off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25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Learning: (X, 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abeled images (cats, dogs, …)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en-US" altLang="ko-KR" dirty="0" smtClean="0"/>
              <a:t>abeled documents (sports, news, </a:t>
            </a:r>
            <a:r>
              <a:rPr lang="en-US" altLang="ko-KR" dirty="0" smtClean="0"/>
              <a:t>…)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16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Learning: Deep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XOR problem</a:t>
            </a:r>
          </a:p>
        </p:txBody>
      </p:sp>
    </p:spTree>
    <p:extLst>
      <p:ext uri="{BB962C8B-B14F-4D97-AF65-F5344CB8AC3E}">
        <p14:creationId xmlns:p14="http://schemas.microsoft.com/office/powerpoint/2010/main" val="2350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Learning: </a:t>
            </a:r>
            <a:r>
              <a:rPr lang="en-US" altLang="ko-KR" dirty="0" smtClean="0"/>
              <a:t>X </a:t>
            </a:r>
            <a:r>
              <a:rPr lang="en-US" altLang="ko-KR" dirty="0"/>
              <a:t>and 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</a:t>
            </a:r>
            <a:r>
              <a:rPr lang="en-US" altLang="ko-KR" dirty="0" smtClean="0"/>
              <a:t>Recognition:</a:t>
            </a:r>
            <a:endParaRPr lang="en-US" altLang="ko-KR" dirty="0"/>
          </a:p>
          <a:p>
            <a:r>
              <a:rPr lang="en-US" altLang="ko-KR" dirty="0" smtClean="0"/>
              <a:t>X (in ray scale)=28 </a:t>
            </a:r>
            <a:r>
              <a:rPr lang="en-US" altLang="ko-KR" dirty="0" smtClean="0"/>
              <a:t>by </a:t>
            </a:r>
            <a:r>
              <a:rPr lang="en-US" altLang="ko-KR" dirty="0" smtClean="0"/>
              <a:t>28 matrix of pixel intensities</a:t>
            </a:r>
          </a:p>
          <a:p>
            <a:pPr marL="0" indent="0">
              <a:buNone/>
            </a:pPr>
            <a:r>
              <a:rPr lang="en-US" altLang="ko-KR" dirty="0" smtClean="0"/>
              <a:t>  X (in color)     =3 of 28 by 28 (28 by 28 for each of R, G, B) </a:t>
            </a:r>
            <a:endParaRPr lang="en-US" altLang="ko-KR" dirty="0" smtClean="0"/>
          </a:p>
          <a:p>
            <a:r>
              <a:rPr lang="en-US" altLang="ko-KR" dirty="0" smtClean="0"/>
              <a:t>Y=y1 (dog or not), y2 (cat or not), y3, …</a:t>
            </a:r>
          </a:p>
        </p:txBody>
      </p:sp>
    </p:spTree>
    <p:extLst>
      <p:ext uri="{BB962C8B-B14F-4D97-AF65-F5344CB8AC3E}">
        <p14:creationId xmlns:p14="http://schemas.microsoft.com/office/powerpoint/2010/main" val="21062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Learning: </a:t>
            </a:r>
            <a:r>
              <a:rPr lang="en-US" altLang="ko-KR" dirty="0" smtClean="0"/>
              <a:t>X </a:t>
            </a:r>
            <a:r>
              <a:rPr lang="en-US" altLang="ko-KR" dirty="0"/>
              <a:t>and 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Autonomous driving=real </a:t>
            </a:r>
            <a:r>
              <a:rPr lang="en-US" altLang="ko-KR" dirty="0" smtClean="0"/>
              <a:t>time mapping from X to </a:t>
            </a:r>
            <a:r>
              <a:rPr lang="en-US" altLang="ko-KR" dirty="0" smtClean="0"/>
              <a:t>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X=T </a:t>
            </a:r>
            <a:r>
              <a:rPr lang="en-US" altLang="ko-KR" dirty="0" smtClean="0"/>
              <a:t>of </a:t>
            </a:r>
            <a:r>
              <a:rPr lang="en-US" altLang="ko-KR" dirty="0"/>
              <a:t>3 </a:t>
            </a:r>
            <a:r>
              <a:rPr lang="en-US" altLang="ko-KR" dirty="0" smtClean="0"/>
              <a:t>by 64 </a:t>
            </a:r>
            <a:r>
              <a:rPr lang="en-US" altLang="ko-KR" dirty="0"/>
              <a:t>by 64 </a:t>
            </a:r>
            <a:r>
              <a:rPr lang="en-US" altLang="ko-KR" dirty="0" smtClean="0"/>
              <a:t> tensors</a:t>
            </a:r>
            <a:r>
              <a:rPr lang="ko-KR" altLang="en-US" dirty="0" smtClean="0"/>
              <a:t> </a:t>
            </a:r>
            <a:r>
              <a:rPr lang="en-US" altLang="ko-KR" dirty="0" smtClean="0"/>
              <a:t>(time series of images), …</a:t>
            </a:r>
          </a:p>
          <a:p>
            <a:pPr marL="0" indent="0">
              <a:buNone/>
            </a:pPr>
            <a:r>
              <a:rPr lang="en-US" altLang="ko-KR" dirty="0" smtClean="0"/>
              <a:t> - Y=wheeling </a:t>
            </a:r>
            <a:r>
              <a:rPr lang="en-US" altLang="ko-KR" dirty="0" smtClean="0"/>
              <a:t>angle, acceleration, deceleration (breaking), …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19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3C33A01-FA38-4F96-B933-C634AF11731F}" type="slidenum">
              <a:rPr kumimoji="0" lang="ko-KR" altLang="en-US" smtClean="0">
                <a:solidFill>
                  <a:schemeClr val="bg2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34</a:t>
            </a:fld>
            <a:endParaRPr kumimoji="0" lang="en-US" altLang="ko-KR">
              <a:solidFill>
                <a:schemeClr val="bg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123" name="제목 1"/>
          <p:cNvSpPr>
            <a:spLocks noGrp="1"/>
          </p:cNvSpPr>
          <p:nvPr>
            <p:ph type="title"/>
          </p:nvPr>
        </p:nvSpPr>
        <p:spPr>
          <a:xfrm>
            <a:off x="1047751" y="643468"/>
            <a:ext cx="9339439" cy="823822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altLang="ko-KR" dirty="0" smtClean="0"/>
              <a:t>Applications: Credit </a:t>
            </a:r>
            <a:r>
              <a:rPr lang="en-US" altLang="ko-KR" dirty="0"/>
              <a:t>card usage data</a:t>
            </a:r>
          </a:p>
        </p:txBody>
      </p:sp>
      <p:sp>
        <p:nvSpPr>
          <p:cNvPr id="5124" name="내용 개체 틀 2"/>
          <p:cNvSpPr>
            <a:spLocks noGrp="1"/>
          </p:cNvSpPr>
          <p:nvPr>
            <p:ph idx="1"/>
          </p:nvPr>
        </p:nvSpPr>
        <p:spPr>
          <a:xfrm>
            <a:off x="1047751" y="1752600"/>
            <a:ext cx="10382249" cy="3886200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b="0" dirty="0"/>
              <a:t>Link with deposit, loan data </a:t>
            </a:r>
            <a:endParaRPr lang="en-US" altLang="ko-KR" sz="1800" b="0" dirty="0" smtClean="0"/>
          </a:p>
          <a:p>
            <a:pPr marL="457200" indent="-457200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Construct </a:t>
            </a:r>
            <a:r>
              <a:rPr lang="en-US" altLang="ko-KR" sz="1800" dirty="0"/>
              <a:t>real time business cycle indicator </a:t>
            </a:r>
            <a:endParaRPr lang="en-US" altLang="ko-KR" sz="1800" b="0" dirty="0"/>
          </a:p>
          <a:p>
            <a:pPr marL="457200" indent="-457200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Real-time </a:t>
            </a:r>
            <a:r>
              <a:rPr lang="en-US" altLang="ko-KR" sz="1800" dirty="0"/>
              <a:t>credit rating update. Improve default prediction</a:t>
            </a:r>
            <a:r>
              <a:rPr lang="ko-KR" altLang="en-US" sz="1800" b="0" dirty="0"/>
              <a:t> 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1163269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Revealed preference of judges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4330" cy="43625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Political orientation of constitutional court judges in Korea </a:t>
            </a:r>
            <a:r>
              <a:rPr lang="en-US" altLang="ko-KR" dirty="0" smtClean="0"/>
              <a:t>  (by </a:t>
            </a:r>
            <a:r>
              <a:rPr lang="en-US" altLang="ko-KR" dirty="0" smtClean="0"/>
              <a:t>S. B. Kim, SNU)</a:t>
            </a:r>
          </a:p>
          <a:p>
            <a:r>
              <a:rPr lang="en-US" altLang="ko-KR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c.f.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Clinton, Jackman, and Rivers, 2004, “</a:t>
            </a:r>
            <a:r>
              <a:rPr lang="en-US" altLang="ko-KR" dirty="0"/>
              <a:t>The Statistical Analysis of Roll Call Data,” </a:t>
            </a:r>
            <a:r>
              <a:rPr lang="en-US" altLang="ko-KR" i="1" dirty="0"/>
              <a:t>American Political Science Review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45360" y="1467084"/>
            <a:ext cx="12539472" cy="4194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4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61317" y="563538"/>
            <a:ext cx="10715520" cy="17118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Data: 4,000 constitutional court cases over 2003~2016</a:t>
            </a:r>
          </a:p>
          <a:p>
            <a:pPr algn="l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-642 cases remaining after excluding rejection/unanimity</a:t>
            </a:r>
          </a:p>
          <a:p>
            <a:pPr algn="l"/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-90 cases remaining after further removing non-political cases </a:t>
            </a:r>
          </a:p>
          <a:p>
            <a:pPr algn="l"/>
            <a:endParaRPr lang="en-US" altLang="ko-KR" sz="32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r>
              <a:rPr lang="en-US" altLang="ko-KR" sz="32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 </a:t>
            </a:r>
            <a:r>
              <a:rPr lang="en-US" altLang="ko-KR" sz="28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Distribution of 90 cases by year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53377217"/>
              </p:ext>
            </p:extLst>
          </p:nvPr>
        </p:nvGraphicFramePr>
        <p:xfrm>
          <a:off x="848690" y="2402958"/>
          <a:ext cx="9177812" cy="425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67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1371" y="-99391"/>
            <a:ext cx="12539472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8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endParaRPr lang="en-US" altLang="ko-KR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Estimated political 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orientation of 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9 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constitutional 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court 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judges</a:t>
            </a:r>
            <a:endParaRPr lang="en-US" altLang="ko-KR" sz="32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endParaRPr lang="en-US" altLang="ko-KR" sz="32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endParaRPr lang="en-US" altLang="ko-KR" sz="32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l"/>
            <a:endParaRPr lang="en-US" altLang="ko-KR" sz="3200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6"/>
          <a:stretch/>
        </p:blipFill>
        <p:spPr>
          <a:xfrm>
            <a:off x="623392" y="1052736"/>
            <a:ext cx="915036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4" y="1655041"/>
            <a:ext cx="5626100" cy="44069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24" y="1655041"/>
            <a:ext cx="5626100" cy="4406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Baseball Case: Pitch by pitch data in KBL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47007" y="2909455"/>
            <a:ext cx="3226858" cy="2424546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73107" y="2909455"/>
            <a:ext cx="3226858" cy="2424546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73" y="1861457"/>
            <a:ext cx="6014099" cy="41143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Pitch by pitch data in KBL</a:t>
            </a:r>
            <a:endParaRPr kumimoji="1" lang="ko-KR" altLang="en-US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2063296" y="5975775"/>
            <a:ext cx="3500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 smtClean="0"/>
              <a:t>size of target relative to strike zone</a:t>
            </a:r>
            <a:endParaRPr kumimoji="1" lang="ko-KR" altLang="en-US" sz="1600" dirty="0"/>
          </a:p>
        </p:txBody>
      </p:sp>
      <p:sp>
        <p:nvSpPr>
          <p:cNvPr id="14" name="텍스트 상자 13"/>
          <p:cNvSpPr txBox="1"/>
          <p:nvPr/>
        </p:nvSpPr>
        <p:spPr>
          <a:xfrm rot="16200000">
            <a:off x="-721341" y="3782705"/>
            <a:ext cx="3718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(#judged strikes)/(#thrown into the target)</a:t>
            </a:r>
            <a:endParaRPr kumimoji="1"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34001" y="3261679"/>
            <a:ext cx="0" cy="60433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996543" y="2253693"/>
            <a:ext cx="0" cy="100798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562601" y="4082143"/>
            <a:ext cx="0" cy="46808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90675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2EE95-0BDA-4BAB-AD59-D7F5FF5E3CFA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367808" y="3429000"/>
            <a:ext cx="3528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67808" y="4941168"/>
            <a:ext cx="3528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7648" y="3861049"/>
            <a:ext cx="16561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학과</a:t>
            </a:r>
            <a:endParaRPr lang="en-US" altLang="ko-KR" dirty="0"/>
          </a:p>
          <a:p>
            <a:pPr algn="ctr"/>
            <a:r>
              <a:rPr lang="ko-KR" altLang="en-US" dirty="0"/>
              <a:t>합격률</a:t>
            </a:r>
            <a:r>
              <a:rPr lang="en-US" altLang="ko-KR" dirty="0"/>
              <a:t>: 23%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36160" y="3861049"/>
            <a:ext cx="165618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 </a:t>
            </a:r>
            <a:r>
              <a:rPr lang="ko-KR" altLang="en-US" dirty="0"/>
              <a:t>학과</a:t>
            </a:r>
            <a:endParaRPr lang="en-US" altLang="ko-KR" dirty="0"/>
          </a:p>
          <a:p>
            <a:pPr algn="ctr"/>
            <a:r>
              <a:rPr lang="ko-KR" altLang="en-US" dirty="0"/>
              <a:t>합격률</a:t>
            </a:r>
            <a:r>
              <a:rPr lang="en-US" altLang="ko-KR" dirty="0"/>
              <a:t>: 53%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72248" y="3156769"/>
            <a:ext cx="1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남성 지원자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2,533</a:t>
            </a:r>
            <a:r>
              <a:rPr lang="ko-KR" altLang="en-US" sz="1400" b="1" dirty="0"/>
              <a:t>명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96200" y="315676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남성 지원자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5,909</a:t>
            </a:r>
            <a:r>
              <a:rPr lang="ko-KR" altLang="en-US" sz="1400" b="1" dirty="0"/>
              <a:t>명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72248" y="4678510"/>
            <a:ext cx="1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여성 지원자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2,593</a:t>
            </a:r>
            <a:r>
              <a:rPr lang="ko-KR" altLang="en-US" sz="1400" b="1" dirty="0"/>
              <a:t>명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96200" y="467955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여성 지원자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1,728</a:t>
            </a:r>
            <a:r>
              <a:rPr lang="ko-KR" altLang="en-US" sz="1400" b="1" dirty="0"/>
              <a:t>명</a:t>
            </a:r>
            <a:endParaRPr lang="ko-KR" altLang="en-US" sz="1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672064" y="3301938"/>
            <a:ext cx="0" cy="252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3972" y="2563274"/>
            <a:ext cx="1548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남성 지원자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총 합격률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약 </a:t>
            </a:r>
            <a:r>
              <a:rPr lang="en-US" altLang="ko-KR" sz="1400" b="1" dirty="0"/>
              <a:t>44%</a:t>
            </a:r>
            <a:endParaRPr lang="ko-KR" altLang="en-US" sz="14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447928" y="4814106"/>
            <a:ext cx="0" cy="252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5841" y="5066600"/>
            <a:ext cx="150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여성 지원자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총 합격률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약 </a:t>
            </a:r>
            <a:r>
              <a:rPr lang="en-US" altLang="ko-KR" sz="1400" b="1" dirty="0"/>
              <a:t>35%</a:t>
            </a:r>
            <a:endParaRPr lang="ko-KR" altLang="en-US" sz="1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경험적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연구와 </a:t>
            </a:r>
            <a:r>
              <a:rPr lang="ko-KR" altLang="en-US" dirty="0" err="1" smtClean="0"/>
              <a:t>심슨의</a:t>
            </a:r>
            <a:r>
              <a:rPr lang="ko-KR" altLang="en-US" dirty="0" smtClean="0"/>
              <a:t> 역설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1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Pitch outcome prediction: Deep Learning</a:t>
            </a:r>
            <a:r>
              <a:rPr kumimoji="1" lang="ko-KR" altLang="en-US" sz="2900" dirty="0" smtClean="0"/>
              <a:t> </a:t>
            </a:r>
            <a:r>
              <a:rPr kumimoji="1" lang="en-US" altLang="ko-KR" sz="2900" dirty="0" smtClean="0"/>
              <a:t/>
            </a:r>
            <a:br>
              <a:rPr kumimoji="1" lang="en-US" altLang="ko-KR" sz="2900" dirty="0" smtClean="0"/>
            </a:br>
            <a:r>
              <a:rPr kumimoji="1" lang="en-US" altLang="ko-KR" sz="2900" dirty="0" smtClean="0"/>
              <a:t>(Tensorflow, 0.7mil.</a:t>
            </a:r>
            <a:r>
              <a:rPr kumimoji="1" lang="ko-KR" altLang="en-US" sz="2900" dirty="0" smtClean="0"/>
              <a:t> </a:t>
            </a:r>
            <a:r>
              <a:rPr kumimoji="1" lang="en-US" altLang="ko-KR" sz="2900" dirty="0" smtClean="0"/>
              <a:t>pitch</a:t>
            </a:r>
            <a:r>
              <a:rPr kumimoji="1" lang="ko-KR" altLang="en-US" sz="2900" dirty="0" smtClean="0"/>
              <a:t> </a:t>
            </a:r>
            <a:r>
              <a:rPr kumimoji="1" lang="en-US" altLang="ko-KR" sz="2900" dirty="0" smtClean="0"/>
              <a:t>by pitch observations)</a:t>
            </a:r>
            <a:endParaRPr kumimoji="1" lang="ko-KR" altLang="en-US" sz="2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2720550" y="1910451"/>
            <a:ext cx="7968792" cy="3294073"/>
            <a:chOff x="1771733" y="1910451"/>
            <a:chExt cx="7968792" cy="3294073"/>
          </a:xfrm>
        </p:grpSpPr>
        <p:sp>
          <p:nvSpPr>
            <p:cNvPr id="5" name="TextBox 5"/>
            <p:cNvSpPr txBox="1"/>
            <p:nvPr/>
          </p:nvSpPr>
          <p:spPr>
            <a:xfrm>
              <a:off x="1771733" y="2081367"/>
              <a:ext cx="1307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Input</a:t>
              </a:r>
              <a:r>
                <a:rPr kumimoji="1" lang="ko-KR" altLang="en-US" dirty="0" smtClean="0"/>
                <a:t> </a:t>
              </a:r>
              <a:r>
                <a:rPr kumimoji="1" lang="en-US" altLang="ko-KR" dirty="0" smtClean="0"/>
                <a:t>layer</a:t>
              </a:r>
              <a:endParaRPr kumimoji="1"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2210599" y="2571879"/>
              <a:ext cx="405095" cy="4050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210598" y="3237810"/>
              <a:ext cx="405095" cy="4050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210598" y="4106288"/>
              <a:ext cx="405095" cy="40509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 rot="5400000">
              <a:off x="2317909" y="3723006"/>
              <a:ext cx="292389" cy="303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ko-KR" dirty="0" smtClean="0"/>
                <a:t>…</a:t>
              </a:r>
              <a:endParaRPr kumimoji="1" lang="ko-KR" altLang="en-US" dirty="0"/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3612531" y="1910451"/>
              <a:ext cx="330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Hidden layer 1</a:t>
              </a:r>
              <a:endParaRPr kumimoji="1"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34800" y="2311043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134800" y="2976974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34799" y="3642905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34799" y="4511383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" name="TextBox 25"/>
            <p:cNvSpPr txBox="1"/>
            <p:nvPr/>
          </p:nvSpPr>
          <p:spPr>
            <a:xfrm rot="5400000">
              <a:off x="4242110" y="4128101"/>
              <a:ext cx="292389" cy="303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ko-KR" dirty="0" smtClean="0"/>
                <a:t>…</a:t>
              </a:r>
              <a:endParaRPr kumimoji="1" lang="ko-KR" altLang="en-US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7568857" y="2088301"/>
              <a:ext cx="1502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Output layer</a:t>
              </a:r>
              <a:endParaRPr kumimoji="1"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114953" y="3046810"/>
              <a:ext cx="405095" cy="40509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114952" y="3712741"/>
              <a:ext cx="405095" cy="40509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1" name="직선 연결선[R] 20"/>
            <p:cNvCxnSpPr>
              <a:stCxn id="9" idx="6"/>
              <a:endCxn id="24" idx="2"/>
            </p:cNvCxnSpPr>
            <p:nvPr/>
          </p:nvCxnSpPr>
          <p:spPr>
            <a:xfrm flipV="1">
              <a:off x="2615694" y="2513590"/>
              <a:ext cx="1519106" cy="260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>
              <a:stCxn id="9" idx="6"/>
              <a:endCxn id="25" idx="2"/>
            </p:cNvCxnSpPr>
            <p:nvPr/>
          </p:nvCxnSpPr>
          <p:spPr>
            <a:xfrm>
              <a:off x="2615694" y="2774426"/>
              <a:ext cx="1519106" cy="4050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>
              <a:stCxn id="9" idx="6"/>
              <a:endCxn id="26" idx="2"/>
            </p:cNvCxnSpPr>
            <p:nvPr/>
          </p:nvCxnSpPr>
          <p:spPr>
            <a:xfrm>
              <a:off x="2615694" y="2774426"/>
              <a:ext cx="1519105" cy="10710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3"/>
            <p:cNvCxnSpPr>
              <a:stCxn id="9" idx="6"/>
              <a:endCxn id="27" idx="2"/>
            </p:cNvCxnSpPr>
            <p:nvPr/>
          </p:nvCxnSpPr>
          <p:spPr>
            <a:xfrm>
              <a:off x="2615694" y="2774426"/>
              <a:ext cx="1519105" cy="1939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>
              <a:stCxn id="27" idx="2"/>
              <a:endCxn id="11" idx="6"/>
            </p:cNvCxnSpPr>
            <p:nvPr/>
          </p:nvCxnSpPr>
          <p:spPr>
            <a:xfrm flipH="1" flipV="1">
              <a:off x="2615693" y="4308836"/>
              <a:ext cx="1519106" cy="4050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>
              <a:stCxn id="26" idx="2"/>
              <a:endCxn id="11" idx="6"/>
            </p:cNvCxnSpPr>
            <p:nvPr/>
          </p:nvCxnSpPr>
          <p:spPr>
            <a:xfrm flipH="1">
              <a:off x="2615693" y="3845452"/>
              <a:ext cx="1519106" cy="463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6"/>
            <p:cNvCxnSpPr>
              <a:stCxn id="25" idx="2"/>
              <a:endCxn id="11" idx="6"/>
            </p:cNvCxnSpPr>
            <p:nvPr/>
          </p:nvCxnSpPr>
          <p:spPr>
            <a:xfrm flipH="1">
              <a:off x="2615693" y="3179521"/>
              <a:ext cx="1519106" cy="11293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7"/>
            <p:cNvCxnSpPr>
              <a:stCxn id="24" idx="2"/>
              <a:endCxn id="11" idx="6"/>
            </p:cNvCxnSpPr>
            <p:nvPr/>
          </p:nvCxnSpPr>
          <p:spPr>
            <a:xfrm flipH="1">
              <a:off x="2615693" y="2513590"/>
              <a:ext cx="1519107" cy="17952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8"/>
            <p:cNvCxnSpPr>
              <a:stCxn id="24" idx="2"/>
              <a:endCxn id="10" idx="6"/>
            </p:cNvCxnSpPr>
            <p:nvPr/>
          </p:nvCxnSpPr>
          <p:spPr>
            <a:xfrm flipH="1">
              <a:off x="2615693" y="2513590"/>
              <a:ext cx="1519107" cy="9267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[R] 29"/>
            <p:cNvCxnSpPr>
              <a:stCxn id="25" idx="2"/>
              <a:endCxn id="10" idx="6"/>
            </p:cNvCxnSpPr>
            <p:nvPr/>
          </p:nvCxnSpPr>
          <p:spPr>
            <a:xfrm flipH="1">
              <a:off x="2615693" y="3179521"/>
              <a:ext cx="1519106" cy="260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[R] 30"/>
            <p:cNvCxnSpPr>
              <a:stCxn id="26" idx="2"/>
              <a:endCxn id="10" idx="6"/>
            </p:cNvCxnSpPr>
            <p:nvPr/>
          </p:nvCxnSpPr>
          <p:spPr>
            <a:xfrm flipH="1" flipV="1">
              <a:off x="2615693" y="3440357"/>
              <a:ext cx="1519106" cy="4050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[R] 31"/>
            <p:cNvCxnSpPr>
              <a:stCxn id="27" idx="2"/>
              <a:endCxn id="10" idx="6"/>
            </p:cNvCxnSpPr>
            <p:nvPr/>
          </p:nvCxnSpPr>
          <p:spPr>
            <a:xfrm flipH="1" flipV="1">
              <a:off x="2615693" y="3440357"/>
              <a:ext cx="1519106" cy="12735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>
              <a:endCxn id="18" idx="2"/>
            </p:cNvCxnSpPr>
            <p:nvPr/>
          </p:nvCxnSpPr>
          <p:spPr>
            <a:xfrm flipV="1">
              <a:off x="6577630" y="3915289"/>
              <a:ext cx="1537322" cy="798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>
              <a:endCxn id="17" idx="2"/>
            </p:cNvCxnSpPr>
            <p:nvPr/>
          </p:nvCxnSpPr>
          <p:spPr>
            <a:xfrm flipV="1">
              <a:off x="6577630" y="3249358"/>
              <a:ext cx="1537323" cy="14645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[R] 36"/>
            <p:cNvCxnSpPr>
              <a:endCxn id="18" idx="2"/>
            </p:cNvCxnSpPr>
            <p:nvPr/>
          </p:nvCxnSpPr>
          <p:spPr>
            <a:xfrm>
              <a:off x="6577630" y="3845453"/>
              <a:ext cx="1537322" cy="69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[R] 37"/>
            <p:cNvCxnSpPr>
              <a:endCxn id="17" idx="2"/>
            </p:cNvCxnSpPr>
            <p:nvPr/>
          </p:nvCxnSpPr>
          <p:spPr>
            <a:xfrm flipV="1">
              <a:off x="6577630" y="3249358"/>
              <a:ext cx="1537323" cy="5960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[R] 38"/>
            <p:cNvCxnSpPr>
              <a:endCxn id="17" idx="2"/>
            </p:cNvCxnSpPr>
            <p:nvPr/>
          </p:nvCxnSpPr>
          <p:spPr>
            <a:xfrm>
              <a:off x="6577631" y="3179522"/>
              <a:ext cx="1537322" cy="69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endCxn id="18" idx="2"/>
            </p:cNvCxnSpPr>
            <p:nvPr/>
          </p:nvCxnSpPr>
          <p:spPr>
            <a:xfrm>
              <a:off x="6577631" y="3179521"/>
              <a:ext cx="1537321" cy="735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[R] 42"/>
            <p:cNvCxnSpPr>
              <a:endCxn id="17" idx="2"/>
            </p:cNvCxnSpPr>
            <p:nvPr/>
          </p:nvCxnSpPr>
          <p:spPr>
            <a:xfrm>
              <a:off x="6577631" y="2513590"/>
              <a:ext cx="1537322" cy="735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[R] 43"/>
            <p:cNvCxnSpPr>
              <a:endCxn id="18" idx="2"/>
            </p:cNvCxnSpPr>
            <p:nvPr/>
          </p:nvCxnSpPr>
          <p:spPr>
            <a:xfrm>
              <a:off x="6577631" y="2513590"/>
              <a:ext cx="1537321" cy="14016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/>
            <p:cNvCxnSpPr/>
            <p:nvPr/>
          </p:nvCxnSpPr>
          <p:spPr>
            <a:xfrm>
              <a:off x="8520048" y="3249357"/>
              <a:ext cx="380182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/>
            <p:cNvCxnSpPr/>
            <p:nvPr/>
          </p:nvCxnSpPr>
          <p:spPr>
            <a:xfrm>
              <a:off x="8520047" y="3915288"/>
              <a:ext cx="380183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/>
            <p:cNvCxnSpPr>
              <a:endCxn id="9" idx="2"/>
            </p:cNvCxnSpPr>
            <p:nvPr/>
          </p:nvCxnSpPr>
          <p:spPr>
            <a:xfrm>
              <a:off x="1771733" y="2774426"/>
              <a:ext cx="43886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/>
            <p:cNvCxnSpPr>
              <a:endCxn id="10" idx="2"/>
            </p:cNvCxnSpPr>
            <p:nvPr/>
          </p:nvCxnSpPr>
          <p:spPr>
            <a:xfrm>
              <a:off x="1789227" y="3440357"/>
              <a:ext cx="4213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/>
            <p:cNvCxnSpPr>
              <a:endCxn id="11" idx="2"/>
            </p:cNvCxnSpPr>
            <p:nvPr/>
          </p:nvCxnSpPr>
          <p:spPr>
            <a:xfrm>
              <a:off x="1789227" y="4308836"/>
              <a:ext cx="42137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6172534" y="2311043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72534" y="2976974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172533" y="3642905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6172533" y="4511383"/>
              <a:ext cx="405095" cy="4050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TextBox 25"/>
            <p:cNvSpPr txBox="1"/>
            <p:nvPr/>
          </p:nvSpPr>
          <p:spPr>
            <a:xfrm rot="5400000">
              <a:off x="6279844" y="4128101"/>
              <a:ext cx="292389" cy="303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is-IS" altLang="ko-KR" dirty="0" smtClean="0"/>
                <a:t>…</a:t>
              </a:r>
              <a:endParaRPr kumimoji="1" lang="ko-KR" altLang="en-US" dirty="0"/>
            </a:p>
          </p:txBody>
        </p:sp>
        <p:sp>
          <p:nvSpPr>
            <p:cNvPr id="72" name="TextBox 11"/>
            <p:cNvSpPr txBox="1"/>
            <p:nvPr/>
          </p:nvSpPr>
          <p:spPr>
            <a:xfrm>
              <a:off x="5551452" y="1910451"/>
              <a:ext cx="172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Hidden layer 2</a:t>
              </a:r>
              <a:endParaRPr kumimoji="1" lang="ko-KR" altLang="en-US" dirty="0"/>
            </a:p>
          </p:txBody>
        </p:sp>
        <p:cxnSp>
          <p:nvCxnSpPr>
            <p:cNvPr id="73" name="직선 연결선[R] 72"/>
            <p:cNvCxnSpPr>
              <a:stCxn id="11" idx="6"/>
              <a:endCxn id="59" idx="2"/>
            </p:cNvCxnSpPr>
            <p:nvPr/>
          </p:nvCxnSpPr>
          <p:spPr>
            <a:xfrm>
              <a:off x="4539895" y="2513591"/>
              <a:ext cx="16326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[R] 75"/>
            <p:cNvCxnSpPr>
              <a:stCxn id="11" idx="6"/>
              <a:endCxn id="60" idx="2"/>
            </p:cNvCxnSpPr>
            <p:nvPr/>
          </p:nvCxnSpPr>
          <p:spPr>
            <a:xfrm>
              <a:off x="4539895" y="2513591"/>
              <a:ext cx="1632639" cy="6659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[R] 78"/>
            <p:cNvCxnSpPr>
              <a:stCxn id="11" idx="6"/>
              <a:endCxn id="61" idx="2"/>
            </p:cNvCxnSpPr>
            <p:nvPr/>
          </p:nvCxnSpPr>
          <p:spPr>
            <a:xfrm>
              <a:off x="4539895" y="2513591"/>
              <a:ext cx="1632638" cy="13318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[R] 82"/>
            <p:cNvCxnSpPr>
              <a:stCxn id="11" idx="6"/>
              <a:endCxn id="62" idx="2"/>
            </p:cNvCxnSpPr>
            <p:nvPr/>
          </p:nvCxnSpPr>
          <p:spPr>
            <a:xfrm>
              <a:off x="4539895" y="2513591"/>
              <a:ext cx="1632638" cy="2200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[R] 85"/>
            <p:cNvCxnSpPr>
              <a:stCxn id="12" idx="6"/>
              <a:endCxn id="59" idx="2"/>
            </p:cNvCxnSpPr>
            <p:nvPr/>
          </p:nvCxnSpPr>
          <p:spPr>
            <a:xfrm flipV="1">
              <a:off x="4539895" y="2513591"/>
              <a:ext cx="1632639" cy="6659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[R] 88"/>
            <p:cNvCxnSpPr>
              <a:stCxn id="12" idx="6"/>
              <a:endCxn id="60" idx="2"/>
            </p:cNvCxnSpPr>
            <p:nvPr/>
          </p:nvCxnSpPr>
          <p:spPr>
            <a:xfrm>
              <a:off x="4539895" y="3179522"/>
              <a:ext cx="16326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[R] 91"/>
            <p:cNvCxnSpPr>
              <a:stCxn id="12" idx="6"/>
              <a:endCxn id="61" idx="2"/>
            </p:cNvCxnSpPr>
            <p:nvPr/>
          </p:nvCxnSpPr>
          <p:spPr>
            <a:xfrm>
              <a:off x="4539895" y="3179522"/>
              <a:ext cx="1632638" cy="6659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[R] 94"/>
            <p:cNvCxnSpPr>
              <a:stCxn id="12" idx="6"/>
              <a:endCxn id="62" idx="2"/>
            </p:cNvCxnSpPr>
            <p:nvPr/>
          </p:nvCxnSpPr>
          <p:spPr>
            <a:xfrm>
              <a:off x="4539895" y="3179522"/>
              <a:ext cx="1632638" cy="15344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[R] 97"/>
            <p:cNvCxnSpPr>
              <a:stCxn id="13" idx="6"/>
              <a:endCxn id="59" idx="2"/>
            </p:cNvCxnSpPr>
            <p:nvPr/>
          </p:nvCxnSpPr>
          <p:spPr>
            <a:xfrm flipV="1">
              <a:off x="4539894" y="2513591"/>
              <a:ext cx="1632640" cy="13318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[R] 100"/>
            <p:cNvCxnSpPr>
              <a:stCxn id="13" idx="6"/>
              <a:endCxn id="60" idx="2"/>
            </p:cNvCxnSpPr>
            <p:nvPr/>
          </p:nvCxnSpPr>
          <p:spPr>
            <a:xfrm flipV="1">
              <a:off x="4539894" y="3179522"/>
              <a:ext cx="1632640" cy="6659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[R] 103"/>
            <p:cNvCxnSpPr>
              <a:stCxn id="13" idx="6"/>
              <a:endCxn id="61" idx="2"/>
            </p:cNvCxnSpPr>
            <p:nvPr/>
          </p:nvCxnSpPr>
          <p:spPr>
            <a:xfrm>
              <a:off x="4539894" y="3845453"/>
              <a:ext cx="16326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[R] 106"/>
            <p:cNvCxnSpPr>
              <a:stCxn id="13" idx="6"/>
              <a:endCxn id="62" idx="2"/>
            </p:cNvCxnSpPr>
            <p:nvPr/>
          </p:nvCxnSpPr>
          <p:spPr>
            <a:xfrm>
              <a:off x="4539894" y="3845453"/>
              <a:ext cx="1632639" cy="8684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[R] 109"/>
            <p:cNvCxnSpPr>
              <a:stCxn id="14" idx="6"/>
              <a:endCxn id="59" idx="2"/>
            </p:cNvCxnSpPr>
            <p:nvPr/>
          </p:nvCxnSpPr>
          <p:spPr>
            <a:xfrm flipV="1">
              <a:off x="4539894" y="2513591"/>
              <a:ext cx="1632640" cy="2200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[R] 112"/>
            <p:cNvCxnSpPr>
              <a:stCxn id="14" idx="6"/>
              <a:endCxn id="60" idx="2"/>
            </p:cNvCxnSpPr>
            <p:nvPr/>
          </p:nvCxnSpPr>
          <p:spPr>
            <a:xfrm flipV="1">
              <a:off x="4539894" y="3179522"/>
              <a:ext cx="1632640" cy="15344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[R] 115"/>
            <p:cNvCxnSpPr>
              <a:stCxn id="14" idx="6"/>
              <a:endCxn id="61" idx="2"/>
            </p:cNvCxnSpPr>
            <p:nvPr/>
          </p:nvCxnSpPr>
          <p:spPr>
            <a:xfrm flipV="1">
              <a:off x="4539894" y="3845453"/>
              <a:ext cx="1632639" cy="8684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[R] 119"/>
            <p:cNvCxnSpPr>
              <a:stCxn id="14" idx="6"/>
              <a:endCxn id="62" idx="2"/>
            </p:cNvCxnSpPr>
            <p:nvPr/>
          </p:nvCxnSpPr>
          <p:spPr>
            <a:xfrm>
              <a:off x="4539894" y="4713931"/>
              <a:ext cx="16326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텍스트 상자 122"/>
            <p:cNvSpPr txBox="1"/>
            <p:nvPr/>
          </p:nvSpPr>
          <p:spPr>
            <a:xfrm>
              <a:off x="4134799" y="492752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R" altLang="en-US" sz="1200" dirty="0"/>
            </a:p>
          </p:txBody>
        </p:sp>
        <p:sp>
          <p:nvSpPr>
            <p:cNvPr id="136" name="텍스트 상자 135"/>
            <p:cNvSpPr txBox="1"/>
            <p:nvPr/>
          </p:nvSpPr>
          <p:spPr>
            <a:xfrm>
              <a:off x="5961531" y="492752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R" altLang="en-US" sz="1200" dirty="0"/>
            </a:p>
          </p:txBody>
        </p:sp>
        <p:sp>
          <p:nvSpPr>
            <p:cNvPr id="145" name="텍스트 상자 144"/>
            <p:cNvSpPr txBox="1"/>
            <p:nvPr/>
          </p:nvSpPr>
          <p:spPr>
            <a:xfrm>
              <a:off x="8900230" y="3071025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P</a:t>
              </a:r>
              <a:r>
                <a:rPr kumimoji="1" lang="en-US" altLang="ko-KR" baseline="-25000" dirty="0" smtClean="0"/>
                <a:t>looking</a:t>
              </a:r>
            </a:p>
          </p:txBody>
        </p:sp>
        <p:sp>
          <p:nvSpPr>
            <p:cNvPr id="146" name="텍스트 상자 145"/>
            <p:cNvSpPr txBox="1"/>
            <p:nvPr/>
          </p:nvSpPr>
          <p:spPr>
            <a:xfrm>
              <a:off x="8900230" y="3728400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 smtClean="0"/>
                <a:t>P</a:t>
              </a:r>
              <a:r>
                <a:rPr kumimoji="1" lang="en-US" altLang="ko-KR" baseline="-25000" dirty="0" err="1" smtClean="0"/>
                <a:t>hit</a:t>
              </a:r>
              <a:endParaRPr kumimoji="1" lang="en-US" altLang="ko-KR" baseline="-25000" dirty="0" smtClean="0"/>
            </a:p>
          </p:txBody>
        </p:sp>
      </p:grpSp>
      <p:sp>
        <p:nvSpPr>
          <p:cNvPr id="151" name="TextBox 54"/>
          <p:cNvSpPr txBox="1"/>
          <p:nvPr/>
        </p:nvSpPr>
        <p:spPr>
          <a:xfrm>
            <a:off x="1160506" y="2481318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pitch</a:t>
            </a:r>
          </a:p>
          <a:p>
            <a:r>
              <a:rPr kumimoji="1" lang="en-US" altLang="ko-KR" sz="1600" dirty="0" smtClean="0"/>
              <a:t>game</a:t>
            </a:r>
          </a:p>
        </p:txBody>
      </p:sp>
      <p:sp>
        <p:nvSpPr>
          <p:cNvPr id="152" name="TextBox 55"/>
          <p:cNvSpPr txBox="1"/>
          <p:nvPr/>
        </p:nvSpPr>
        <p:spPr>
          <a:xfrm>
            <a:off x="1160506" y="3271080"/>
            <a:ext cx="82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pitcher</a:t>
            </a:r>
          </a:p>
          <a:p>
            <a:r>
              <a:rPr kumimoji="1" lang="en-US" altLang="ko-KR" sz="1600" dirty="0" smtClean="0"/>
              <a:t>hitter</a:t>
            </a:r>
          </a:p>
        </p:txBody>
      </p:sp>
      <p:sp>
        <p:nvSpPr>
          <p:cNvPr id="153" name="TextBox 57"/>
          <p:cNvSpPr txBox="1"/>
          <p:nvPr/>
        </p:nvSpPr>
        <p:spPr>
          <a:xfrm>
            <a:off x="1127044" y="4162878"/>
            <a:ext cx="1442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Prev. pitching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160507" y="2416977"/>
            <a:ext cx="1458128" cy="696362"/>
          </a:xfrm>
          <a:prstGeom prst="roundRect">
            <a:avLst>
              <a:gd name="adj" fmla="val 4902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91002" y="2659348"/>
            <a:ext cx="427872" cy="230155"/>
          </a:xfrm>
          <a:prstGeom prst="roundRect">
            <a:avLst>
              <a:gd name="adj" fmla="val 21118"/>
            </a:avLst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M1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112653" y="2384545"/>
            <a:ext cx="1553836" cy="1528521"/>
          </a:xfrm>
          <a:prstGeom prst="roundRect">
            <a:avLst>
              <a:gd name="adj" fmla="val 4902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94547" y="3336827"/>
            <a:ext cx="427872" cy="230155"/>
          </a:xfrm>
          <a:prstGeom prst="roundRect">
            <a:avLst>
              <a:gd name="adj" fmla="val 21118"/>
            </a:avLst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M2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1059424" y="2351313"/>
            <a:ext cx="1654918" cy="2189266"/>
          </a:xfrm>
          <a:prstGeom prst="roundRect">
            <a:avLst>
              <a:gd name="adj" fmla="val 4902"/>
            </a:avLst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91002" y="4217077"/>
            <a:ext cx="427872" cy="230155"/>
          </a:xfrm>
          <a:prstGeom prst="roundRect">
            <a:avLst>
              <a:gd name="adj" fmla="val 21118"/>
            </a:avLst>
          </a:prstGeom>
          <a:solidFill>
            <a:schemeClr val="bg1"/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 smtClean="0">
                <a:solidFill>
                  <a:schemeClr val="tx1"/>
                </a:solidFill>
              </a:rPr>
              <a:t>M3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직선 연결선[R] 162"/>
          <p:cNvCxnSpPr>
            <a:stCxn id="155" idx="3"/>
            <a:endCxn id="151" idx="1"/>
          </p:cNvCxnSpPr>
          <p:nvPr/>
        </p:nvCxnSpPr>
        <p:spPr>
          <a:xfrm flipV="1">
            <a:off x="818874" y="2773706"/>
            <a:ext cx="341632" cy="72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[R] 165"/>
          <p:cNvCxnSpPr>
            <a:stCxn id="157" idx="3"/>
          </p:cNvCxnSpPr>
          <p:nvPr/>
        </p:nvCxnSpPr>
        <p:spPr>
          <a:xfrm>
            <a:off x="822419" y="3451905"/>
            <a:ext cx="290234" cy="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[R] 173"/>
          <p:cNvCxnSpPr>
            <a:stCxn id="159" idx="3"/>
          </p:cNvCxnSpPr>
          <p:nvPr/>
        </p:nvCxnSpPr>
        <p:spPr>
          <a:xfrm>
            <a:off x="818874" y="4332155"/>
            <a:ext cx="226155" cy="359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658091" y="2916973"/>
          <a:ext cx="2079520" cy="2597290"/>
        </p:xfrm>
        <a:graphic>
          <a:graphicData uri="http://schemas.openxmlformats.org/drawingml/2006/table">
            <a:tbl>
              <a:tblPr/>
              <a:tblGrid>
                <a:gridCol w="415904"/>
                <a:gridCol w="415904"/>
                <a:gridCol w="415904"/>
                <a:gridCol w="415904"/>
                <a:gridCol w="415904"/>
              </a:tblGrid>
              <a:tr h="519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B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DA"/>
                    </a:solidFill>
                  </a:tcPr>
                </a:tc>
              </a:tr>
              <a:tr h="519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7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519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519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</a:tr>
              <a:tr h="519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3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9CCF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042" cy="1240391"/>
          </a:xfrm>
        </p:spPr>
        <p:txBody>
          <a:bodyPr>
            <a:normAutofit/>
          </a:bodyPr>
          <a:lstStyle/>
          <a:p>
            <a:r>
              <a:rPr kumimoji="1" lang="en-US" altLang="ko-KR" dirty="0" smtClean="0"/>
              <a:t>Pitch outcome prediction: Deep Learning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83" t="26521" r="28490" b="44516"/>
          <a:stretch/>
        </p:blipFill>
        <p:spPr>
          <a:xfrm>
            <a:off x="857846" y="2090195"/>
            <a:ext cx="4239735" cy="2432796"/>
          </a:xfrm>
          <a:prstGeom prst="rect">
            <a:avLst/>
          </a:prstGeom>
        </p:spPr>
      </p:pic>
      <p:sp>
        <p:nvSpPr>
          <p:cNvPr id="8" name="텍스트 상자 32"/>
          <p:cNvSpPr txBox="1"/>
          <p:nvPr/>
        </p:nvSpPr>
        <p:spPr>
          <a:xfrm rot="16200000">
            <a:off x="6212256" y="404730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 smtClean="0"/>
              <a:t>In-corner</a:t>
            </a:r>
            <a:endParaRPr kumimoji="1" lang="ko-KR" altLang="en-US" sz="1050" dirty="0"/>
          </a:p>
        </p:txBody>
      </p:sp>
      <p:sp>
        <p:nvSpPr>
          <p:cNvPr id="9" name="텍스트 상자 33"/>
          <p:cNvSpPr txBox="1"/>
          <p:nvPr/>
        </p:nvSpPr>
        <p:spPr>
          <a:xfrm rot="5400000">
            <a:off x="8383929" y="4041424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 smtClean="0"/>
              <a:t>Out-corner</a:t>
            </a:r>
            <a:endParaRPr kumimoji="1" lang="ko-KR" altLang="en-US" sz="1050" dirty="0"/>
          </a:p>
        </p:txBody>
      </p:sp>
      <p:sp>
        <p:nvSpPr>
          <p:cNvPr id="10" name="텍스트 상자 11"/>
          <p:cNvSpPr txBox="1"/>
          <p:nvPr/>
        </p:nvSpPr>
        <p:spPr>
          <a:xfrm>
            <a:off x="6658090" y="2558967"/>
            <a:ext cx="17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Fast ball after fast ball</a:t>
            </a:r>
            <a:endParaRPr kumimoji="1" lang="ko-KR" altLang="en-US" sz="1200" dirty="0"/>
          </a:p>
        </p:txBody>
      </p:sp>
      <p:sp>
        <p:nvSpPr>
          <p:cNvPr id="12" name="텍스트 상자 11"/>
          <p:cNvSpPr txBox="1"/>
          <p:nvPr/>
        </p:nvSpPr>
        <p:spPr>
          <a:xfrm>
            <a:off x="6094414" y="5809391"/>
            <a:ext cx="289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Real pitch: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fast ball and being hit</a:t>
            </a:r>
            <a:endParaRPr kumimoji="1" lang="ko-KR" altLang="en-US" sz="1400" dirty="0"/>
          </a:p>
        </p:txBody>
      </p:sp>
      <p:sp>
        <p:nvSpPr>
          <p:cNvPr id="14" name="텍스트 상자 29"/>
          <p:cNvSpPr txBox="1"/>
          <p:nvPr/>
        </p:nvSpPr>
        <p:spPr>
          <a:xfrm>
            <a:off x="9093608" y="5815179"/>
            <a:ext cx="307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Slider after fast ball recommended!</a:t>
            </a:r>
          </a:p>
        </p:txBody>
      </p:sp>
      <p:sp>
        <p:nvSpPr>
          <p:cNvPr id="15" name="텍스트 상자 34"/>
          <p:cNvSpPr txBox="1"/>
          <p:nvPr/>
        </p:nvSpPr>
        <p:spPr>
          <a:xfrm rot="16200000">
            <a:off x="8840706" y="4042809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 smtClean="0"/>
              <a:t>In-corner</a:t>
            </a:r>
            <a:endParaRPr kumimoji="1" lang="ko-KR" altLang="en-US" sz="1050" dirty="0"/>
          </a:p>
        </p:txBody>
      </p:sp>
      <p:sp>
        <p:nvSpPr>
          <p:cNvPr id="16" name="텍스트 상자 35"/>
          <p:cNvSpPr txBox="1"/>
          <p:nvPr/>
        </p:nvSpPr>
        <p:spPr>
          <a:xfrm rot="5400000">
            <a:off x="11051459" y="4036932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 smtClean="0"/>
              <a:t>Out-corner</a:t>
            </a:r>
            <a:endParaRPr kumimoji="1" lang="ko-KR" altLang="en-US" sz="1050" dirty="0"/>
          </a:p>
        </p:txBody>
      </p:sp>
      <p:sp>
        <p:nvSpPr>
          <p:cNvPr id="17" name="텍스트 상자 42"/>
          <p:cNvSpPr txBox="1"/>
          <p:nvPr/>
        </p:nvSpPr>
        <p:spPr>
          <a:xfrm>
            <a:off x="7214738" y="1747012"/>
            <a:ext cx="3451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 smtClean="0"/>
              <a:t>Prediction from Deep Learning NN</a:t>
            </a:r>
            <a:endParaRPr kumimoji="1" lang="ko-KR" altLang="en-US" sz="1600" dirty="0"/>
          </a:p>
        </p:txBody>
      </p:sp>
      <p:sp>
        <p:nvSpPr>
          <p:cNvPr id="19" name="텍스트 상자 25"/>
          <p:cNvSpPr txBox="1"/>
          <p:nvPr/>
        </p:nvSpPr>
        <p:spPr>
          <a:xfrm>
            <a:off x="909057" y="5386500"/>
            <a:ext cx="4523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 smtClean="0"/>
              <a:t>Kt</a:t>
            </a:r>
            <a:r>
              <a:rPr kumimoji="1" lang="en-US" altLang="ko-KR" sz="1600" dirty="0" smtClean="0"/>
              <a:t> (home)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vs. </a:t>
            </a:r>
            <a:r>
              <a:rPr kumimoji="1" lang="en-US" altLang="ko-KR" sz="1600" dirty="0" err="1" smtClean="0"/>
              <a:t>Nexen</a:t>
            </a:r>
            <a:r>
              <a:rPr kumimoji="1" lang="en-US" altLang="ko-KR" sz="1600" dirty="0" smtClean="0"/>
              <a:t> (away)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on May 27, 2016</a:t>
            </a:r>
          </a:p>
          <a:p>
            <a:r>
              <a:rPr kumimoji="1" lang="en-US" altLang="ko-KR" sz="1600" dirty="0" err="1" smtClean="0"/>
              <a:t>Joo</a:t>
            </a:r>
            <a:r>
              <a:rPr kumimoji="1" lang="en-US" altLang="ko-KR" sz="1600" dirty="0" smtClean="0"/>
              <a:t>, Kwon of </a:t>
            </a:r>
            <a:r>
              <a:rPr kumimoji="1" lang="en-US" altLang="ko-KR" sz="1600" dirty="0" err="1" smtClean="0"/>
              <a:t>Kt</a:t>
            </a:r>
            <a:r>
              <a:rPr kumimoji="1" lang="en-US" altLang="ko-KR" sz="1600" dirty="0" smtClean="0"/>
              <a:t> pitching to Lim, </a:t>
            </a:r>
            <a:r>
              <a:rPr kumimoji="1" lang="en-US" altLang="ko-KR" sz="1600" dirty="0" err="1" smtClean="0"/>
              <a:t>Byungwook</a:t>
            </a:r>
            <a:endParaRPr kumimoji="1" lang="ko-KR" altLang="en-US" sz="1600" dirty="0"/>
          </a:p>
        </p:txBody>
      </p:sp>
      <p:sp>
        <p:nvSpPr>
          <p:cNvPr id="21" name="텍스트 상자 9"/>
          <p:cNvSpPr txBox="1"/>
          <p:nvPr/>
        </p:nvSpPr>
        <p:spPr>
          <a:xfrm>
            <a:off x="9314136" y="2541263"/>
            <a:ext cx="1553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Slider after fast ball</a:t>
            </a:r>
            <a:endParaRPr kumimoji="1"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7092855" y="4467334"/>
            <a:ext cx="391481" cy="44276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>
            <a:stCxn id="23" idx="4"/>
            <a:endCxn id="12" idx="0"/>
          </p:cNvCxnSpPr>
          <p:nvPr/>
        </p:nvCxnSpPr>
        <p:spPr>
          <a:xfrm>
            <a:off x="7288596" y="4910100"/>
            <a:ext cx="252208" cy="89929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3729" t="26838" r="78605" b="70372"/>
          <a:stretch/>
        </p:blipFill>
        <p:spPr>
          <a:xfrm>
            <a:off x="1026020" y="4838372"/>
            <a:ext cx="1891159" cy="417530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314134" y="2895705"/>
          <a:ext cx="2039665" cy="2584600"/>
        </p:xfrm>
        <a:graphic>
          <a:graphicData uri="http://schemas.openxmlformats.org/drawingml/2006/table">
            <a:tbl>
              <a:tblPr/>
              <a:tblGrid>
                <a:gridCol w="407933"/>
                <a:gridCol w="407933"/>
                <a:gridCol w="407933"/>
                <a:gridCol w="407933"/>
                <a:gridCol w="407933"/>
              </a:tblGrid>
              <a:tr h="516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9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D0"/>
                    </a:solidFill>
                  </a:tcPr>
                </a:tc>
              </a:tr>
              <a:tr h="516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AF6"/>
                    </a:solidFill>
                  </a:tcPr>
                </a:tc>
              </a:tr>
              <a:tr h="516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B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</a:tr>
              <a:tr h="516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A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516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8E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 Useful Tools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Bayes rule</a:t>
            </a:r>
          </a:p>
          <a:p>
            <a:r>
              <a:rPr lang="en-US" altLang="ko-KR" dirty="0" smtClean="0"/>
              <a:t>Regularization</a:t>
            </a:r>
          </a:p>
          <a:p>
            <a:r>
              <a:rPr lang="en-US" altLang="ko-KR" dirty="0" smtClean="0"/>
              <a:t>Sample split</a:t>
            </a:r>
          </a:p>
          <a:p>
            <a:r>
              <a:rPr lang="en-US" altLang="ko-KR" dirty="0" smtClean="0"/>
              <a:t>Regression and Classification Tree, Forest</a:t>
            </a:r>
          </a:p>
          <a:p>
            <a:r>
              <a:rPr lang="en-US" altLang="ko-KR" dirty="0" smtClean="0"/>
              <a:t>Thompson sampling and recommendation system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90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of data 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Genomics, Drug discovery: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linking </a:t>
            </a:r>
            <a:r>
              <a:rPr lang="en-US" altLang="ko-KR" dirty="0"/>
              <a:t>school, medical, </a:t>
            </a:r>
            <a:r>
              <a:rPr lang="en-US" altLang="ko-KR" dirty="0" smtClean="0"/>
              <a:t>military, family records using </a:t>
            </a:r>
            <a:r>
              <a:rPr lang="en-US" altLang="ko-KR" dirty="0" err="1" smtClean="0"/>
              <a:t>ind.</a:t>
            </a:r>
            <a:r>
              <a:rPr lang="en-US" altLang="ko-KR" dirty="0" smtClean="0"/>
              <a:t> ID</a:t>
            </a:r>
          </a:p>
          <a:p>
            <a:r>
              <a:rPr lang="en-US" altLang="ko-KR" dirty="0" smtClean="0"/>
              <a:t>Finance and marketing</a:t>
            </a:r>
          </a:p>
          <a:p>
            <a:r>
              <a:rPr lang="en-US" altLang="ko-KR" dirty="0" smtClean="0"/>
              <a:t>Real time business cycle indicators</a:t>
            </a:r>
          </a:p>
          <a:p>
            <a:r>
              <a:rPr lang="en-US" altLang="ko-KR" dirty="0" smtClean="0"/>
              <a:t>Behavioral finance/economics: interaction b/w info. and mood</a:t>
            </a:r>
          </a:p>
        </p:txBody>
      </p:sp>
    </p:spTree>
    <p:extLst>
      <p:ext uri="{BB962C8B-B14F-4D97-AF65-F5344CB8AC3E}">
        <p14:creationId xmlns:p14="http://schemas.microsoft.com/office/powerpoint/2010/main" val="18107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of data science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 returning</a:t>
            </a:r>
          </a:p>
          <a:p>
            <a:r>
              <a:rPr lang="en-US" altLang="ko-KR" dirty="0" smtClean="0"/>
              <a:t>In growing </a:t>
            </a:r>
            <a:r>
              <a:rPr lang="en-US" altLang="ko-KR" dirty="0" smtClean="0"/>
              <a:t>demand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47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11.Ryu\201307_수업PPT작성\Korean ver\201307\나폴레옹\1812\Charles Minard's illustration simplifi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772816"/>
            <a:ext cx="8928992" cy="36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1909192" y="183778"/>
            <a:ext cx="8435280" cy="115699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Napoleon Army’s Russian Invasion in 1812</a:t>
            </a:r>
            <a:endParaRPr lang="ko-KR" altLang="en-US" sz="2900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1909192" y="183778"/>
            <a:ext cx="8435280" cy="115699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Napoleon Army’s Russian Invasion in 1812</a:t>
            </a:r>
            <a:endParaRPr lang="ko-KR" altLang="en-US" sz="1600" dirty="0"/>
          </a:p>
        </p:txBody>
      </p:sp>
      <p:graphicFrame>
        <p:nvGraphicFramePr>
          <p:cNvPr id="6" name="Chart 10"/>
          <p:cNvGraphicFramePr>
            <a:graphicFrameLocks/>
          </p:cNvGraphicFramePr>
          <p:nvPr>
            <p:extLst/>
          </p:nvPr>
        </p:nvGraphicFramePr>
        <p:xfrm>
          <a:off x="1955154" y="1196752"/>
          <a:ext cx="8245303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1909192" y="183778"/>
            <a:ext cx="8435280" cy="115699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Napoleon Army’s Russian Invasion in 1812</a:t>
            </a:r>
            <a:endParaRPr lang="ko-KR" altLang="en-US" sz="1600" dirty="0"/>
          </a:p>
        </p:txBody>
      </p:sp>
      <p:graphicFrame>
        <p:nvGraphicFramePr>
          <p:cNvPr id="6" name="Chart 2"/>
          <p:cNvGraphicFramePr>
            <a:graphicFrameLocks/>
          </p:cNvGraphicFramePr>
          <p:nvPr>
            <p:extLst/>
          </p:nvPr>
        </p:nvGraphicFramePr>
        <p:xfrm>
          <a:off x="1919536" y="1196752"/>
          <a:ext cx="7848872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>
            <a:spLocks noGrp="1"/>
          </p:cNvSpPr>
          <p:nvPr>
            <p:ph type="title"/>
          </p:nvPr>
        </p:nvSpPr>
        <p:spPr>
          <a:xfrm>
            <a:off x="1909192" y="183778"/>
            <a:ext cx="8435280" cy="115699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Napoleon Army’s Russian Invasion in 1812</a:t>
            </a:r>
            <a:endParaRPr lang="ko-KR" altLang="en-US" sz="1600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991544" y="1148470"/>
          <a:ext cx="8280920" cy="544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75920" y="1484785"/>
                <a:ext cx="49290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/>
                        <m:t>Linear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r>
                        <m:rPr>
                          <m:nor/>
                        </m:rPr>
                        <a:rPr lang="en-US" altLang="en-US" dirty="0"/>
                        <m:t>spline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r>
                        <m:rPr>
                          <m:nor/>
                        </m:rPr>
                        <a:rPr lang="en-US" altLang="en-US" dirty="0"/>
                        <m:t>regression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r>
                        <m:rPr>
                          <m:nor/>
                        </m:rPr>
                        <a:rPr lang="en-US" altLang="en-US" dirty="0"/>
                        <m:t>of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r>
                        <m:rPr>
                          <m:nor/>
                        </m:rPr>
                        <a:rPr lang="en-US" altLang="en-US" dirty="0"/>
                        <m:t>ln</m:t>
                      </m:r>
                      <m:r>
                        <m:rPr>
                          <m:nor/>
                        </m:rPr>
                        <a:rPr lang="en-US" altLang="en-US" dirty="0"/>
                        <m:t> (</m:t>
                      </m:r>
                      <m:r>
                        <m:rPr>
                          <m:nor/>
                        </m:rPr>
                        <a:rPr lang="en-US" altLang="en-US" dirty="0"/>
                        <m:t>y</m:t>
                      </m:r>
                      <m:r>
                        <m:rPr>
                          <m:nor/>
                        </m:rPr>
                        <a:rPr lang="en-US" altLang="en-US" dirty="0"/>
                        <m:t>):</m:t>
                      </m:r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12.783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− </m:t>
                    </m:r>
                  </m:oMath>
                </a14:m>
                <a:r>
                  <a:rPr lang="en-US" altLang="ko-KR" dirty="0"/>
                  <a:t>0.0012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/>
                  <a:t>0.0019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  <m:r>
                          <a:rPr lang="en-US" altLang="ko-KR" i="1">
                            <a:latin typeface="Cambria Math"/>
                          </a:rPr>
                          <m:t>−900)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=0.9</m:t>
                      </m:r>
                      <m:r>
                        <a:rPr lang="en-US" altLang="ko-KR" i="1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929042" cy="120032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0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981200" y="1628801"/>
            <a:ext cx="82296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>
                <a:latin typeface="Arial" pitchFamily="34" charset="0"/>
              </a:rPr>
              <a:t>국내 </a:t>
            </a:r>
            <a:r>
              <a:rPr lang="ko-KR" altLang="en-US" dirty="0">
                <a:latin typeface="Arial" pitchFamily="34" charset="0"/>
              </a:rPr>
              <a:t>모 결혼정보회사의 상세한 개인 프로필 및 선택에 </a:t>
            </a:r>
            <a:r>
              <a:rPr lang="ko-KR" altLang="en-US" dirty="0">
                <a:latin typeface="Arial" pitchFamily="34" charset="0"/>
              </a:rPr>
              <a:t>대한 현시 </a:t>
            </a:r>
            <a:r>
              <a:rPr lang="ko-KR" altLang="en-US" dirty="0">
                <a:latin typeface="Arial" pitchFamily="34" charset="0"/>
              </a:rPr>
              <a:t>선호 데이터를 사용하여</a:t>
            </a:r>
            <a:r>
              <a:rPr lang="en-US" altLang="ko-KR" dirty="0">
                <a:latin typeface="Arial" pitchFamily="34" charset="0"/>
              </a:rPr>
              <a:t>, </a:t>
            </a:r>
            <a:r>
              <a:rPr lang="ko-KR" altLang="en-US" dirty="0">
                <a:latin typeface="Arial" pitchFamily="34" charset="0"/>
              </a:rPr>
              <a:t>우리 나라 중매결혼시장에서 </a:t>
            </a:r>
            <a:r>
              <a:rPr lang="ko-KR" altLang="en-US" dirty="0">
                <a:latin typeface="Arial" pitchFamily="34" charset="0"/>
              </a:rPr>
              <a:t>남녀의 </a:t>
            </a:r>
            <a:r>
              <a:rPr lang="ko-KR" altLang="en-US" dirty="0">
                <a:latin typeface="Arial" pitchFamily="34" charset="0"/>
              </a:rPr>
              <a:t>배우자 선호의 차이를 </a:t>
            </a:r>
            <a:r>
              <a:rPr lang="ko-KR" altLang="en-US" dirty="0">
                <a:latin typeface="Arial" pitchFamily="34" charset="0"/>
              </a:rPr>
              <a:t>비교함</a:t>
            </a:r>
            <a:endParaRPr lang="en-US" altLang="ko-KR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dirty="0">
                <a:latin typeface="Arial" pitchFamily="34" charset="0"/>
              </a:rPr>
              <a:t>사회 </a:t>
            </a:r>
            <a:r>
              <a:rPr lang="ko-KR" altLang="en-US" b="1" dirty="0">
                <a:latin typeface="Arial" pitchFamily="34" charset="0"/>
              </a:rPr>
              <a:t>경제적인 조건과 외모 조건에 대한 선호에 있어서  남녀의 </a:t>
            </a:r>
            <a:r>
              <a:rPr lang="ko-KR" altLang="en-US" b="1" dirty="0">
                <a:latin typeface="Arial" pitchFamily="34" charset="0"/>
              </a:rPr>
              <a:t>차이가 </a:t>
            </a:r>
            <a:r>
              <a:rPr lang="ko-KR" altLang="en-US" b="1" dirty="0">
                <a:latin typeface="Arial" pitchFamily="34" charset="0"/>
              </a:rPr>
              <a:t>어떻게 드러나는가</a:t>
            </a:r>
            <a:r>
              <a:rPr lang="en-US" altLang="ko-KR" b="1" dirty="0">
                <a:latin typeface="Arial" pitchFamily="34" charset="0"/>
              </a:rPr>
              <a:t>?</a:t>
            </a: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>
              <a:latin typeface="Arial" pitchFamily="34" charset="0"/>
            </a:endParaRPr>
          </a:p>
          <a:p>
            <a:pPr marL="34290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>
              <a:latin typeface="Arial" pitchFamily="34" charset="0"/>
            </a:endParaRPr>
          </a:p>
          <a:p>
            <a:pPr lvl="1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중회귀분석</a:t>
            </a:r>
            <a:r>
              <a:rPr lang="en-US" altLang="ko-KR" sz="4000" dirty="0"/>
              <a:t>: </a:t>
            </a:r>
            <a:r>
              <a:rPr lang="ko-KR" altLang="en-US" sz="4000" dirty="0"/>
              <a:t>결혼시장 분석</a:t>
            </a:r>
            <a:endParaRPr lang="ko-KR" altLang="en-US" sz="4000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77CE7F9A-C7E9-4A10-8B0D-783F293A2EED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9940</TotalTime>
  <Words>1581</Words>
  <Application>Microsoft Office PowerPoint</Application>
  <PresentationFormat>와이드스크린</PresentationFormat>
  <Paragraphs>342</Paragraphs>
  <Slides>44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Arial Unicode MS</vt:lpstr>
      <vt:lpstr>HY신명조</vt:lpstr>
      <vt:lpstr>굴림</vt:lpstr>
      <vt:lpstr>맑은 고딕</vt:lpstr>
      <vt:lpstr>휴먼엑스포</vt:lpstr>
      <vt:lpstr>Arial</vt:lpstr>
      <vt:lpstr>Cambria Math</vt:lpstr>
      <vt:lpstr>Symbol</vt:lpstr>
      <vt:lpstr>Wingdings</vt:lpstr>
      <vt:lpstr>Office 테마</vt:lpstr>
      <vt:lpstr>Data and Model: Small or Big </vt:lpstr>
      <vt:lpstr>“A bit is a bit.”   -All forms of data look same in the eyes of computer. -Anything can be represented as a sequence of bits. -Numbers, categories, images, voice, texts, …  -Revealed preference. Data.  </vt:lpstr>
      <vt:lpstr>Complementarity between Data and Model  - (S, S) - (B, B)  - In general, increase model size with data size - Bias vs. variance trade-off </vt:lpstr>
      <vt:lpstr>경험적 연구와 심슨의 역설</vt:lpstr>
      <vt:lpstr>Napoleon Army’s Russian Invasion in 1812</vt:lpstr>
      <vt:lpstr>Napoleon Army’s Russian Invasion in 1812</vt:lpstr>
      <vt:lpstr>Napoleon Army’s Russian Invasion in 1812</vt:lpstr>
      <vt:lpstr>Napoleon Army’s Russian Invasion in 1812</vt:lpstr>
      <vt:lpstr>PowerPoint 프레젠테이션</vt:lpstr>
      <vt:lpstr>PowerPoint 프레젠테이션</vt:lpstr>
      <vt:lpstr>PowerPoint 프레젠테이션</vt:lpstr>
      <vt:lpstr>미국 Yellowstone 국립공원의 간헐천 Old Faithful</vt:lpstr>
      <vt:lpstr>Old Faithful: One sample analysis (집단 구분 무시)</vt:lpstr>
      <vt:lpstr>Old Faithful: Two sample analysis (집단 양분)</vt:lpstr>
      <vt:lpstr>Old Faithful: Regression analysis (집단 별 분석)</vt:lpstr>
      <vt:lpstr>Old Faithful: Regression analysis, Real Time Updating </vt:lpstr>
      <vt:lpstr>Big Data enables Bottom Up Approach </vt:lpstr>
      <vt:lpstr>Big Data</vt:lpstr>
      <vt:lpstr>Usage of Big Data</vt:lpstr>
      <vt:lpstr>Big Data and Share Economy</vt:lpstr>
      <vt:lpstr>Python</vt:lpstr>
      <vt:lpstr>X alone, or (X, Y)</vt:lpstr>
      <vt:lpstr>Unsupervised Learning: X alone</vt:lpstr>
      <vt:lpstr>Unsupervised Learning: X alone</vt:lpstr>
      <vt:lpstr>Similarity/dissimilarity among documents</vt:lpstr>
      <vt:lpstr>The federalist problem</vt:lpstr>
      <vt:lpstr>Words as discriminators</vt:lpstr>
      <vt:lpstr>Model for word frequency</vt:lpstr>
      <vt:lpstr>naïve Bayes</vt:lpstr>
      <vt:lpstr>Supervised Learning: (X, Y)</vt:lpstr>
      <vt:lpstr>Supervised Learning: Deep Learning</vt:lpstr>
      <vt:lpstr>Deep Learning: X and Y</vt:lpstr>
      <vt:lpstr>Deep Learning: X and Y</vt:lpstr>
      <vt:lpstr>Applications: Credit card usage data</vt:lpstr>
      <vt:lpstr>Revealed preference of judges</vt:lpstr>
      <vt:lpstr>PowerPoint 프레젠테이션</vt:lpstr>
      <vt:lpstr>PowerPoint 프레젠테이션</vt:lpstr>
      <vt:lpstr>Baseball Case: Pitch by pitch data in KBL</vt:lpstr>
      <vt:lpstr>Pitch by pitch data in KBL</vt:lpstr>
      <vt:lpstr>Pitch outcome prediction: Deep Learning  (Tensorflow, 0.7mil. pitch by pitch observations)</vt:lpstr>
      <vt:lpstr>Pitch outcome prediction: Deep Learning</vt:lpstr>
      <vt:lpstr>Other Useful Tools</vt:lpstr>
      <vt:lpstr>Future of data science</vt:lpstr>
      <vt:lpstr>Future of data science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and racial bias</dc:title>
  <dc:creator>yjpark</dc:creator>
  <cp:lastModifiedBy>Windows User</cp:lastModifiedBy>
  <cp:revision>233</cp:revision>
  <dcterms:created xsi:type="dcterms:W3CDTF">2013-09-26T03:45:09Z</dcterms:created>
  <dcterms:modified xsi:type="dcterms:W3CDTF">2020-09-21T15:53:08Z</dcterms:modified>
</cp:coreProperties>
</file>