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73" r:id="rId15"/>
    <p:sldId id="268" r:id="rId16"/>
    <p:sldId id="274" r:id="rId17"/>
    <p:sldId id="269" r:id="rId18"/>
    <p:sldId id="270"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63C7910-5493-457F-B62E-BCDCD7FE1C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5DD885D-F355-434E-843F-0C5391377E5C}">
      <dgm:prSet/>
      <dgm:spPr/>
      <dgm:t>
        <a:bodyPr/>
        <a:lstStyle/>
        <a:p>
          <a:r>
            <a:rPr lang="en-US"/>
            <a:t>Problem Statement</a:t>
          </a:r>
        </a:p>
      </dgm:t>
    </dgm:pt>
    <dgm:pt modelId="{964E3A7D-7F6A-41F9-995A-F6A6600A66BD}" type="parTrans" cxnId="{B2BE68A3-01AF-41A5-B7B3-8A41ABA6DF4D}">
      <dgm:prSet/>
      <dgm:spPr/>
      <dgm:t>
        <a:bodyPr/>
        <a:lstStyle/>
        <a:p>
          <a:endParaRPr lang="en-US"/>
        </a:p>
      </dgm:t>
    </dgm:pt>
    <dgm:pt modelId="{CFD9CD69-1A4E-4200-A069-9724B5E93B3A}" type="sibTrans" cxnId="{B2BE68A3-01AF-41A5-B7B3-8A41ABA6DF4D}">
      <dgm:prSet/>
      <dgm:spPr/>
      <dgm:t>
        <a:bodyPr/>
        <a:lstStyle/>
        <a:p>
          <a:endParaRPr lang="en-US"/>
        </a:p>
      </dgm:t>
    </dgm:pt>
    <dgm:pt modelId="{66848AD6-DBC0-44E6-82FD-424144C984E2}">
      <dgm:prSet/>
      <dgm:spPr/>
      <dgm:t>
        <a:bodyPr/>
        <a:lstStyle/>
        <a:p>
          <a:r>
            <a:rPr lang="en-US" dirty="0"/>
            <a:t>Goal and Objectives</a:t>
          </a:r>
        </a:p>
      </dgm:t>
    </dgm:pt>
    <dgm:pt modelId="{E0AA9C0C-A418-4FC0-AAF2-B4AD3B1B9186}" type="parTrans" cxnId="{49E41879-F7F0-4016-AA21-6206B9EEFF77}">
      <dgm:prSet/>
      <dgm:spPr/>
      <dgm:t>
        <a:bodyPr/>
        <a:lstStyle/>
        <a:p>
          <a:endParaRPr lang="en-US"/>
        </a:p>
      </dgm:t>
    </dgm:pt>
    <dgm:pt modelId="{003FE242-4B1F-4EB4-BC8D-B6A647818941}" type="sibTrans" cxnId="{49E41879-F7F0-4016-AA21-6206B9EEFF77}">
      <dgm:prSet/>
      <dgm:spPr/>
      <dgm:t>
        <a:bodyPr/>
        <a:lstStyle/>
        <a:p>
          <a:endParaRPr lang="en-US"/>
        </a:p>
      </dgm:t>
    </dgm:pt>
    <dgm:pt modelId="{6932DC34-F0EB-4BC9-A733-ABC5DE49FF88}">
      <dgm:prSet/>
      <dgm:spPr/>
      <dgm:t>
        <a:bodyPr/>
        <a:lstStyle/>
        <a:p>
          <a:r>
            <a:rPr lang="en-US" dirty="0"/>
            <a:t>Information about data</a:t>
          </a:r>
        </a:p>
      </dgm:t>
    </dgm:pt>
    <dgm:pt modelId="{289F02E3-0924-45E1-AA38-5DFF5C19E55D}" type="parTrans" cxnId="{C9E8A6B6-8C5B-4F3E-A94A-4FD48FEB0FC1}">
      <dgm:prSet/>
      <dgm:spPr/>
      <dgm:t>
        <a:bodyPr/>
        <a:lstStyle/>
        <a:p>
          <a:endParaRPr lang="en-US"/>
        </a:p>
      </dgm:t>
    </dgm:pt>
    <dgm:pt modelId="{F6B2896D-C8C4-4034-87A5-8CD191FD1511}" type="sibTrans" cxnId="{C9E8A6B6-8C5B-4F3E-A94A-4FD48FEB0FC1}">
      <dgm:prSet/>
      <dgm:spPr/>
      <dgm:t>
        <a:bodyPr/>
        <a:lstStyle/>
        <a:p>
          <a:endParaRPr lang="en-US"/>
        </a:p>
      </dgm:t>
    </dgm:pt>
    <dgm:pt modelId="{11FED262-7297-48F8-A9A6-00DB7226C1F6}">
      <dgm:prSet/>
      <dgm:spPr/>
      <dgm:t>
        <a:bodyPr/>
        <a:lstStyle/>
        <a:p>
          <a:r>
            <a:rPr lang="en-US"/>
            <a:t>Data Pre-processing and Feature Extraction</a:t>
          </a:r>
        </a:p>
      </dgm:t>
    </dgm:pt>
    <dgm:pt modelId="{C0E873A4-B8A9-4C06-8FF3-65D479BC647E}" type="parTrans" cxnId="{CC349A00-15F6-4369-8AD3-E982C2CA81A0}">
      <dgm:prSet/>
      <dgm:spPr/>
      <dgm:t>
        <a:bodyPr/>
        <a:lstStyle/>
        <a:p>
          <a:endParaRPr lang="en-US"/>
        </a:p>
      </dgm:t>
    </dgm:pt>
    <dgm:pt modelId="{1D46426C-982D-4234-AE7C-3DF43B9A6C16}" type="sibTrans" cxnId="{CC349A00-15F6-4369-8AD3-E982C2CA81A0}">
      <dgm:prSet/>
      <dgm:spPr/>
      <dgm:t>
        <a:bodyPr/>
        <a:lstStyle/>
        <a:p>
          <a:endParaRPr lang="en-US"/>
        </a:p>
      </dgm:t>
    </dgm:pt>
    <dgm:pt modelId="{C3B90766-CDCA-4A5C-9316-1F0390192C66}">
      <dgm:prSet/>
      <dgm:spPr/>
      <dgm:t>
        <a:bodyPr/>
        <a:lstStyle/>
        <a:p>
          <a:r>
            <a:rPr lang="en-US"/>
            <a:t>Model Building </a:t>
          </a:r>
        </a:p>
      </dgm:t>
    </dgm:pt>
    <dgm:pt modelId="{5F2574E4-8C3A-492A-B066-FF98EB673EBC}" type="parTrans" cxnId="{F149D7BE-B5CC-43EE-993C-087A343C557F}">
      <dgm:prSet/>
      <dgm:spPr/>
      <dgm:t>
        <a:bodyPr/>
        <a:lstStyle/>
        <a:p>
          <a:endParaRPr lang="en-US"/>
        </a:p>
      </dgm:t>
    </dgm:pt>
    <dgm:pt modelId="{B3F2F083-4F1E-4F7F-977C-3DCD96732C55}" type="sibTrans" cxnId="{F149D7BE-B5CC-43EE-993C-087A343C557F}">
      <dgm:prSet/>
      <dgm:spPr/>
      <dgm:t>
        <a:bodyPr/>
        <a:lstStyle/>
        <a:p>
          <a:endParaRPr lang="en-US"/>
        </a:p>
      </dgm:t>
    </dgm:pt>
    <dgm:pt modelId="{0148BDB0-D1A0-4A8A-A380-94A8A17AA586}">
      <dgm:prSet/>
      <dgm:spPr/>
      <dgm:t>
        <a:bodyPr/>
        <a:lstStyle/>
        <a:p>
          <a:r>
            <a:rPr lang="en-US"/>
            <a:t>Result and Discussion</a:t>
          </a:r>
        </a:p>
      </dgm:t>
    </dgm:pt>
    <dgm:pt modelId="{A3C4007E-B80D-4173-BA29-08247B536F88}" type="parTrans" cxnId="{851235F5-0C3E-4F45-B16E-B4A76866A0CA}">
      <dgm:prSet/>
      <dgm:spPr/>
      <dgm:t>
        <a:bodyPr/>
        <a:lstStyle/>
        <a:p>
          <a:endParaRPr lang="en-US"/>
        </a:p>
      </dgm:t>
    </dgm:pt>
    <dgm:pt modelId="{BA430960-728E-4324-8491-B6B87765B07D}" type="sibTrans" cxnId="{851235F5-0C3E-4F45-B16E-B4A76866A0CA}">
      <dgm:prSet/>
      <dgm:spPr/>
      <dgm:t>
        <a:bodyPr/>
        <a:lstStyle/>
        <a:p>
          <a:endParaRPr lang="en-US"/>
        </a:p>
      </dgm:t>
    </dgm:pt>
    <dgm:pt modelId="{CD1C03C4-75D5-4248-BCDA-CD3A02203146}">
      <dgm:prSet/>
      <dgm:spPr/>
      <dgm:t>
        <a:bodyPr/>
        <a:lstStyle/>
        <a:p>
          <a:r>
            <a:rPr lang="en-US"/>
            <a:t>Conclusions</a:t>
          </a:r>
        </a:p>
      </dgm:t>
    </dgm:pt>
    <dgm:pt modelId="{1456DB53-7A1D-4440-A333-2FDADF8746B5}" type="parTrans" cxnId="{AA51702B-2DF8-4A8A-B0E2-D1472449C2A6}">
      <dgm:prSet/>
      <dgm:spPr/>
      <dgm:t>
        <a:bodyPr/>
        <a:lstStyle/>
        <a:p>
          <a:endParaRPr lang="en-US"/>
        </a:p>
      </dgm:t>
    </dgm:pt>
    <dgm:pt modelId="{A323A077-725D-4095-AFCF-59C9449570E1}" type="sibTrans" cxnId="{AA51702B-2DF8-4A8A-B0E2-D1472449C2A6}">
      <dgm:prSet/>
      <dgm:spPr/>
      <dgm:t>
        <a:bodyPr/>
        <a:lstStyle/>
        <a:p>
          <a:endParaRPr lang="en-US"/>
        </a:p>
      </dgm:t>
    </dgm:pt>
    <dgm:pt modelId="{0413C496-4A0A-4618-B2E8-0FF0681C9142}" type="pres">
      <dgm:prSet presAssocID="{B63C7910-5493-457F-B62E-BCDCD7FE1C18}" presName="root" presStyleCnt="0">
        <dgm:presLayoutVars>
          <dgm:dir/>
          <dgm:resizeHandles val="exact"/>
        </dgm:presLayoutVars>
      </dgm:prSet>
      <dgm:spPr/>
    </dgm:pt>
    <dgm:pt modelId="{1C560555-5C64-4295-A305-71B102777ED6}" type="pres">
      <dgm:prSet presAssocID="{E5DD885D-F355-434E-843F-0C5391377E5C}" presName="compNode" presStyleCnt="0"/>
      <dgm:spPr/>
    </dgm:pt>
    <dgm:pt modelId="{B56230B7-B03D-4124-B1B6-3B1AA877C326}" type="pres">
      <dgm:prSet presAssocID="{E5DD885D-F355-434E-843F-0C5391377E5C}" presName="bgRect" presStyleLbl="bgShp" presStyleIdx="0" presStyleCnt="7"/>
      <dgm:spPr/>
    </dgm:pt>
    <dgm:pt modelId="{14C189BE-68E1-4600-90DC-F850F42BB012}" type="pres">
      <dgm:prSet presAssocID="{E5DD885D-F355-434E-843F-0C5391377E5C}"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41DFFFC-A65A-417F-8FC2-3054D204346D}" type="pres">
      <dgm:prSet presAssocID="{E5DD885D-F355-434E-843F-0C5391377E5C}" presName="spaceRect" presStyleCnt="0"/>
      <dgm:spPr/>
    </dgm:pt>
    <dgm:pt modelId="{6D63C926-CF34-45DD-8E3B-45895285142D}" type="pres">
      <dgm:prSet presAssocID="{E5DD885D-F355-434E-843F-0C5391377E5C}" presName="parTx" presStyleLbl="revTx" presStyleIdx="0" presStyleCnt="7">
        <dgm:presLayoutVars>
          <dgm:chMax val="0"/>
          <dgm:chPref val="0"/>
        </dgm:presLayoutVars>
      </dgm:prSet>
      <dgm:spPr/>
    </dgm:pt>
    <dgm:pt modelId="{FB4DE4F7-1076-4A4B-BD80-4F582E60B488}" type="pres">
      <dgm:prSet presAssocID="{CFD9CD69-1A4E-4200-A069-9724B5E93B3A}" presName="sibTrans" presStyleCnt="0"/>
      <dgm:spPr/>
    </dgm:pt>
    <dgm:pt modelId="{AB685FB6-9876-4EB9-8003-1B6F1F2B95C6}" type="pres">
      <dgm:prSet presAssocID="{66848AD6-DBC0-44E6-82FD-424144C984E2}" presName="compNode" presStyleCnt="0"/>
      <dgm:spPr/>
    </dgm:pt>
    <dgm:pt modelId="{5A2D74D6-1639-40F3-81D0-606521B629BF}" type="pres">
      <dgm:prSet presAssocID="{66848AD6-DBC0-44E6-82FD-424144C984E2}" presName="bgRect" presStyleLbl="bgShp" presStyleIdx="1" presStyleCnt="7"/>
      <dgm:spPr/>
    </dgm:pt>
    <dgm:pt modelId="{20D060DF-A6D3-4BC9-BB35-4E8E1BBD0FC0}" type="pres">
      <dgm:prSet presAssocID="{66848AD6-DBC0-44E6-82FD-424144C984E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EDFCC2D2-E316-43CA-A3CA-026CB77CD41C}" type="pres">
      <dgm:prSet presAssocID="{66848AD6-DBC0-44E6-82FD-424144C984E2}" presName="spaceRect" presStyleCnt="0"/>
      <dgm:spPr/>
    </dgm:pt>
    <dgm:pt modelId="{8031BEB7-77BF-4013-9E26-4B865AD968D6}" type="pres">
      <dgm:prSet presAssocID="{66848AD6-DBC0-44E6-82FD-424144C984E2}" presName="parTx" presStyleLbl="revTx" presStyleIdx="1" presStyleCnt="7">
        <dgm:presLayoutVars>
          <dgm:chMax val="0"/>
          <dgm:chPref val="0"/>
        </dgm:presLayoutVars>
      </dgm:prSet>
      <dgm:spPr/>
    </dgm:pt>
    <dgm:pt modelId="{2A8134A0-C33C-4B84-AEC8-B9295E192CCD}" type="pres">
      <dgm:prSet presAssocID="{003FE242-4B1F-4EB4-BC8D-B6A647818941}" presName="sibTrans" presStyleCnt="0"/>
      <dgm:spPr/>
    </dgm:pt>
    <dgm:pt modelId="{7444A93F-E360-4C03-BCA5-D34A4CB68EDC}" type="pres">
      <dgm:prSet presAssocID="{6932DC34-F0EB-4BC9-A733-ABC5DE49FF88}" presName="compNode" presStyleCnt="0"/>
      <dgm:spPr/>
    </dgm:pt>
    <dgm:pt modelId="{1D61330C-1D40-4996-AD01-C8F85D2BC954}" type="pres">
      <dgm:prSet presAssocID="{6932DC34-F0EB-4BC9-A733-ABC5DE49FF88}" presName="bgRect" presStyleLbl="bgShp" presStyleIdx="2" presStyleCnt="7"/>
      <dgm:spPr/>
    </dgm:pt>
    <dgm:pt modelId="{719BE316-6C4F-4DB0-B159-7C53F312E89A}" type="pres">
      <dgm:prSet presAssocID="{6932DC34-F0EB-4BC9-A733-ABC5DE49FF8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A8C3C4A0-88F4-4C25-9D38-CA7F166C33C5}" type="pres">
      <dgm:prSet presAssocID="{6932DC34-F0EB-4BC9-A733-ABC5DE49FF88}" presName="spaceRect" presStyleCnt="0"/>
      <dgm:spPr/>
    </dgm:pt>
    <dgm:pt modelId="{4148EB77-067A-4884-9976-E251E4D8B275}" type="pres">
      <dgm:prSet presAssocID="{6932DC34-F0EB-4BC9-A733-ABC5DE49FF88}" presName="parTx" presStyleLbl="revTx" presStyleIdx="2" presStyleCnt="7">
        <dgm:presLayoutVars>
          <dgm:chMax val="0"/>
          <dgm:chPref val="0"/>
        </dgm:presLayoutVars>
      </dgm:prSet>
      <dgm:spPr/>
    </dgm:pt>
    <dgm:pt modelId="{7178002E-10FE-41F0-9C43-48D51D10A034}" type="pres">
      <dgm:prSet presAssocID="{F6B2896D-C8C4-4034-87A5-8CD191FD1511}" presName="sibTrans" presStyleCnt="0"/>
      <dgm:spPr/>
    </dgm:pt>
    <dgm:pt modelId="{7DE90DF6-D67D-42FA-909D-CB653E02AA70}" type="pres">
      <dgm:prSet presAssocID="{11FED262-7297-48F8-A9A6-00DB7226C1F6}" presName="compNode" presStyleCnt="0"/>
      <dgm:spPr/>
    </dgm:pt>
    <dgm:pt modelId="{02691364-FF2F-478A-8E1E-33A5ACA5B980}" type="pres">
      <dgm:prSet presAssocID="{11FED262-7297-48F8-A9A6-00DB7226C1F6}" presName="bgRect" presStyleLbl="bgShp" presStyleIdx="3" presStyleCnt="7"/>
      <dgm:spPr/>
    </dgm:pt>
    <dgm:pt modelId="{12456FCB-E04E-4915-976F-2964020F3481}" type="pres">
      <dgm:prSet presAssocID="{11FED262-7297-48F8-A9A6-00DB7226C1F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BB33213D-F50B-4FF0-9D56-DF7484AAD336}" type="pres">
      <dgm:prSet presAssocID="{11FED262-7297-48F8-A9A6-00DB7226C1F6}" presName="spaceRect" presStyleCnt="0"/>
      <dgm:spPr/>
    </dgm:pt>
    <dgm:pt modelId="{84B52246-C4D8-42CF-B069-39E29B3E9839}" type="pres">
      <dgm:prSet presAssocID="{11FED262-7297-48F8-A9A6-00DB7226C1F6}" presName="parTx" presStyleLbl="revTx" presStyleIdx="3" presStyleCnt="7">
        <dgm:presLayoutVars>
          <dgm:chMax val="0"/>
          <dgm:chPref val="0"/>
        </dgm:presLayoutVars>
      </dgm:prSet>
      <dgm:spPr/>
    </dgm:pt>
    <dgm:pt modelId="{40A230A5-82E2-4F04-A379-7B17FEBC7200}" type="pres">
      <dgm:prSet presAssocID="{1D46426C-982D-4234-AE7C-3DF43B9A6C16}" presName="sibTrans" presStyleCnt="0"/>
      <dgm:spPr/>
    </dgm:pt>
    <dgm:pt modelId="{CEDB8C53-F73E-4B59-A956-51657E233E1E}" type="pres">
      <dgm:prSet presAssocID="{C3B90766-CDCA-4A5C-9316-1F0390192C66}" presName="compNode" presStyleCnt="0"/>
      <dgm:spPr/>
    </dgm:pt>
    <dgm:pt modelId="{C627A8F9-3274-4F48-9B52-977B090E2982}" type="pres">
      <dgm:prSet presAssocID="{C3B90766-CDCA-4A5C-9316-1F0390192C66}" presName="bgRect" presStyleLbl="bgShp" presStyleIdx="4" presStyleCnt="7"/>
      <dgm:spPr/>
    </dgm:pt>
    <dgm:pt modelId="{315BF4EB-CB51-44D6-9729-AD63EC71C588}" type="pres">
      <dgm:prSet presAssocID="{C3B90766-CDCA-4A5C-9316-1F0390192C6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00BE6967-F104-4BFD-8D0B-BB4A3C7D10FB}" type="pres">
      <dgm:prSet presAssocID="{C3B90766-CDCA-4A5C-9316-1F0390192C66}" presName="spaceRect" presStyleCnt="0"/>
      <dgm:spPr/>
    </dgm:pt>
    <dgm:pt modelId="{2D936893-7ADB-45D7-8851-8DC6045A8F3F}" type="pres">
      <dgm:prSet presAssocID="{C3B90766-CDCA-4A5C-9316-1F0390192C66}" presName="parTx" presStyleLbl="revTx" presStyleIdx="4" presStyleCnt="7">
        <dgm:presLayoutVars>
          <dgm:chMax val="0"/>
          <dgm:chPref val="0"/>
        </dgm:presLayoutVars>
      </dgm:prSet>
      <dgm:spPr/>
    </dgm:pt>
    <dgm:pt modelId="{9744BE6F-5DDB-4ADE-99C5-3DCA306D2E47}" type="pres">
      <dgm:prSet presAssocID="{B3F2F083-4F1E-4F7F-977C-3DCD96732C55}" presName="sibTrans" presStyleCnt="0"/>
      <dgm:spPr/>
    </dgm:pt>
    <dgm:pt modelId="{D9650DE5-8F5A-4278-9AD6-18B8C08F0047}" type="pres">
      <dgm:prSet presAssocID="{0148BDB0-D1A0-4A8A-A380-94A8A17AA586}" presName="compNode" presStyleCnt="0"/>
      <dgm:spPr/>
    </dgm:pt>
    <dgm:pt modelId="{BEB8C481-8DB8-4905-B8DD-B2A51BC122B1}" type="pres">
      <dgm:prSet presAssocID="{0148BDB0-D1A0-4A8A-A380-94A8A17AA586}" presName="bgRect" presStyleLbl="bgShp" presStyleIdx="5" presStyleCnt="7"/>
      <dgm:spPr/>
    </dgm:pt>
    <dgm:pt modelId="{84D475AF-52E6-4D41-975D-6184518703D4}" type="pres">
      <dgm:prSet presAssocID="{0148BDB0-D1A0-4A8A-A380-94A8A17AA58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pward trend"/>
        </a:ext>
      </dgm:extLst>
    </dgm:pt>
    <dgm:pt modelId="{C75C4661-393B-481C-87DA-9CE81D4FF83F}" type="pres">
      <dgm:prSet presAssocID="{0148BDB0-D1A0-4A8A-A380-94A8A17AA586}" presName="spaceRect" presStyleCnt="0"/>
      <dgm:spPr/>
    </dgm:pt>
    <dgm:pt modelId="{098C9B8B-B0D5-4EE1-B279-9F25A90ACA8B}" type="pres">
      <dgm:prSet presAssocID="{0148BDB0-D1A0-4A8A-A380-94A8A17AA586}" presName="parTx" presStyleLbl="revTx" presStyleIdx="5" presStyleCnt="7">
        <dgm:presLayoutVars>
          <dgm:chMax val="0"/>
          <dgm:chPref val="0"/>
        </dgm:presLayoutVars>
      </dgm:prSet>
      <dgm:spPr/>
    </dgm:pt>
    <dgm:pt modelId="{DA497A24-5466-4CC3-BFD3-99D6228BF1E7}" type="pres">
      <dgm:prSet presAssocID="{BA430960-728E-4324-8491-B6B87765B07D}" presName="sibTrans" presStyleCnt="0"/>
      <dgm:spPr/>
    </dgm:pt>
    <dgm:pt modelId="{275D9B93-6A78-4453-967F-F129644AE500}" type="pres">
      <dgm:prSet presAssocID="{CD1C03C4-75D5-4248-BCDA-CD3A02203146}" presName="compNode" presStyleCnt="0"/>
      <dgm:spPr/>
    </dgm:pt>
    <dgm:pt modelId="{B2405404-97E3-4602-91A8-E01A271888E7}" type="pres">
      <dgm:prSet presAssocID="{CD1C03C4-75D5-4248-BCDA-CD3A02203146}" presName="bgRect" presStyleLbl="bgShp" presStyleIdx="6" presStyleCnt="7"/>
      <dgm:spPr/>
    </dgm:pt>
    <dgm:pt modelId="{92729739-133E-451C-AA7E-BC77DA059F39}" type="pres">
      <dgm:prSet presAssocID="{CD1C03C4-75D5-4248-BCDA-CD3A0220314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6C5D6901-289E-4F2B-A39C-114029BB1AE0}" type="pres">
      <dgm:prSet presAssocID="{CD1C03C4-75D5-4248-BCDA-CD3A02203146}" presName="spaceRect" presStyleCnt="0"/>
      <dgm:spPr/>
    </dgm:pt>
    <dgm:pt modelId="{6883E277-6EF7-4CA7-9306-2409C798045A}" type="pres">
      <dgm:prSet presAssocID="{CD1C03C4-75D5-4248-BCDA-CD3A02203146}" presName="parTx" presStyleLbl="revTx" presStyleIdx="6" presStyleCnt="7">
        <dgm:presLayoutVars>
          <dgm:chMax val="0"/>
          <dgm:chPref val="0"/>
        </dgm:presLayoutVars>
      </dgm:prSet>
      <dgm:spPr/>
    </dgm:pt>
  </dgm:ptLst>
  <dgm:cxnLst>
    <dgm:cxn modelId="{CC349A00-15F6-4369-8AD3-E982C2CA81A0}" srcId="{B63C7910-5493-457F-B62E-BCDCD7FE1C18}" destId="{11FED262-7297-48F8-A9A6-00DB7226C1F6}" srcOrd="3" destOrd="0" parTransId="{C0E873A4-B8A9-4C06-8FF3-65D479BC647E}" sibTransId="{1D46426C-982D-4234-AE7C-3DF43B9A6C16}"/>
    <dgm:cxn modelId="{AA51702B-2DF8-4A8A-B0E2-D1472449C2A6}" srcId="{B63C7910-5493-457F-B62E-BCDCD7FE1C18}" destId="{CD1C03C4-75D5-4248-BCDA-CD3A02203146}" srcOrd="6" destOrd="0" parTransId="{1456DB53-7A1D-4440-A333-2FDADF8746B5}" sibTransId="{A323A077-725D-4095-AFCF-59C9449570E1}"/>
    <dgm:cxn modelId="{9A1D8E35-DF39-4EA9-9849-9AA44838AD0A}" type="presOf" srcId="{6932DC34-F0EB-4BC9-A733-ABC5DE49FF88}" destId="{4148EB77-067A-4884-9976-E251E4D8B275}" srcOrd="0" destOrd="0" presId="urn:microsoft.com/office/officeart/2018/2/layout/IconVerticalSolidList"/>
    <dgm:cxn modelId="{DCED8D3C-8987-4126-AD42-5AB91415613F}" type="presOf" srcId="{0148BDB0-D1A0-4A8A-A380-94A8A17AA586}" destId="{098C9B8B-B0D5-4EE1-B279-9F25A90ACA8B}" srcOrd="0" destOrd="0" presId="urn:microsoft.com/office/officeart/2018/2/layout/IconVerticalSolidList"/>
    <dgm:cxn modelId="{347D3E41-9338-4A76-A9F1-D4DCEAD1958B}" type="presOf" srcId="{E5DD885D-F355-434E-843F-0C5391377E5C}" destId="{6D63C926-CF34-45DD-8E3B-45895285142D}" srcOrd="0" destOrd="0" presId="urn:microsoft.com/office/officeart/2018/2/layout/IconVerticalSolidList"/>
    <dgm:cxn modelId="{49E41879-F7F0-4016-AA21-6206B9EEFF77}" srcId="{B63C7910-5493-457F-B62E-BCDCD7FE1C18}" destId="{66848AD6-DBC0-44E6-82FD-424144C984E2}" srcOrd="1" destOrd="0" parTransId="{E0AA9C0C-A418-4FC0-AAF2-B4AD3B1B9186}" sibTransId="{003FE242-4B1F-4EB4-BC8D-B6A647818941}"/>
    <dgm:cxn modelId="{E6884C8D-A7DC-40D6-BDDF-75D8A9CEB829}" type="presOf" srcId="{CD1C03C4-75D5-4248-BCDA-CD3A02203146}" destId="{6883E277-6EF7-4CA7-9306-2409C798045A}" srcOrd="0" destOrd="0" presId="urn:microsoft.com/office/officeart/2018/2/layout/IconVerticalSolidList"/>
    <dgm:cxn modelId="{B2BE68A3-01AF-41A5-B7B3-8A41ABA6DF4D}" srcId="{B63C7910-5493-457F-B62E-BCDCD7FE1C18}" destId="{E5DD885D-F355-434E-843F-0C5391377E5C}" srcOrd="0" destOrd="0" parTransId="{964E3A7D-7F6A-41F9-995A-F6A6600A66BD}" sibTransId="{CFD9CD69-1A4E-4200-A069-9724B5E93B3A}"/>
    <dgm:cxn modelId="{C9E8A6B6-8C5B-4F3E-A94A-4FD48FEB0FC1}" srcId="{B63C7910-5493-457F-B62E-BCDCD7FE1C18}" destId="{6932DC34-F0EB-4BC9-A733-ABC5DE49FF88}" srcOrd="2" destOrd="0" parTransId="{289F02E3-0924-45E1-AA38-5DFF5C19E55D}" sibTransId="{F6B2896D-C8C4-4034-87A5-8CD191FD1511}"/>
    <dgm:cxn modelId="{F149D7BE-B5CC-43EE-993C-087A343C557F}" srcId="{B63C7910-5493-457F-B62E-BCDCD7FE1C18}" destId="{C3B90766-CDCA-4A5C-9316-1F0390192C66}" srcOrd="4" destOrd="0" parTransId="{5F2574E4-8C3A-492A-B066-FF98EB673EBC}" sibTransId="{B3F2F083-4F1E-4F7F-977C-3DCD96732C55}"/>
    <dgm:cxn modelId="{83177CC1-90C6-47AF-B976-EBF274AAD532}" type="presOf" srcId="{11FED262-7297-48F8-A9A6-00DB7226C1F6}" destId="{84B52246-C4D8-42CF-B069-39E29B3E9839}" srcOrd="0" destOrd="0" presId="urn:microsoft.com/office/officeart/2018/2/layout/IconVerticalSolidList"/>
    <dgm:cxn modelId="{C4A9A5C1-8AD0-4053-AE4B-1360FFE460F8}" type="presOf" srcId="{B63C7910-5493-457F-B62E-BCDCD7FE1C18}" destId="{0413C496-4A0A-4618-B2E8-0FF0681C9142}" srcOrd="0" destOrd="0" presId="urn:microsoft.com/office/officeart/2018/2/layout/IconVerticalSolidList"/>
    <dgm:cxn modelId="{9AD2B1DC-7D4C-490A-9B8F-65CDBC14811D}" type="presOf" srcId="{C3B90766-CDCA-4A5C-9316-1F0390192C66}" destId="{2D936893-7ADB-45D7-8851-8DC6045A8F3F}" srcOrd="0" destOrd="0" presId="urn:microsoft.com/office/officeart/2018/2/layout/IconVerticalSolidList"/>
    <dgm:cxn modelId="{55A82BEA-52B5-4FB5-8E00-67340490FBD4}" type="presOf" srcId="{66848AD6-DBC0-44E6-82FD-424144C984E2}" destId="{8031BEB7-77BF-4013-9E26-4B865AD968D6}" srcOrd="0" destOrd="0" presId="urn:microsoft.com/office/officeart/2018/2/layout/IconVerticalSolidList"/>
    <dgm:cxn modelId="{851235F5-0C3E-4F45-B16E-B4A76866A0CA}" srcId="{B63C7910-5493-457F-B62E-BCDCD7FE1C18}" destId="{0148BDB0-D1A0-4A8A-A380-94A8A17AA586}" srcOrd="5" destOrd="0" parTransId="{A3C4007E-B80D-4173-BA29-08247B536F88}" sibTransId="{BA430960-728E-4324-8491-B6B87765B07D}"/>
    <dgm:cxn modelId="{A6701368-945D-4D4F-A59D-79817E7BF209}" type="presParOf" srcId="{0413C496-4A0A-4618-B2E8-0FF0681C9142}" destId="{1C560555-5C64-4295-A305-71B102777ED6}" srcOrd="0" destOrd="0" presId="urn:microsoft.com/office/officeart/2018/2/layout/IconVerticalSolidList"/>
    <dgm:cxn modelId="{9FBF0C94-5255-47EB-9A4A-5854A364072B}" type="presParOf" srcId="{1C560555-5C64-4295-A305-71B102777ED6}" destId="{B56230B7-B03D-4124-B1B6-3B1AA877C326}" srcOrd="0" destOrd="0" presId="urn:microsoft.com/office/officeart/2018/2/layout/IconVerticalSolidList"/>
    <dgm:cxn modelId="{91D56A50-2FAE-4D63-843A-5EA332C26F2F}" type="presParOf" srcId="{1C560555-5C64-4295-A305-71B102777ED6}" destId="{14C189BE-68E1-4600-90DC-F850F42BB012}" srcOrd="1" destOrd="0" presId="urn:microsoft.com/office/officeart/2018/2/layout/IconVerticalSolidList"/>
    <dgm:cxn modelId="{25DA8F30-114D-45A7-A949-51E846AF590E}" type="presParOf" srcId="{1C560555-5C64-4295-A305-71B102777ED6}" destId="{941DFFFC-A65A-417F-8FC2-3054D204346D}" srcOrd="2" destOrd="0" presId="urn:microsoft.com/office/officeart/2018/2/layout/IconVerticalSolidList"/>
    <dgm:cxn modelId="{D6C04329-E807-4A5D-B130-C2C69BAC5D53}" type="presParOf" srcId="{1C560555-5C64-4295-A305-71B102777ED6}" destId="{6D63C926-CF34-45DD-8E3B-45895285142D}" srcOrd="3" destOrd="0" presId="urn:microsoft.com/office/officeart/2018/2/layout/IconVerticalSolidList"/>
    <dgm:cxn modelId="{F30BB601-293F-4FEA-874E-2AFBEAD7C3AC}" type="presParOf" srcId="{0413C496-4A0A-4618-B2E8-0FF0681C9142}" destId="{FB4DE4F7-1076-4A4B-BD80-4F582E60B488}" srcOrd="1" destOrd="0" presId="urn:microsoft.com/office/officeart/2018/2/layout/IconVerticalSolidList"/>
    <dgm:cxn modelId="{61CF49BB-F633-4E0E-8D3C-D7EE227D0819}" type="presParOf" srcId="{0413C496-4A0A-4618-B2E8-0FF0681C9142}" destId="{AB685FB6-9876-4EB9-8003-1B6F1F2B95C6}" srcOrd="2" destOrd="0" presId="urn:microsoft.com/office/officeart/2018/2/layout/IconVerticalSolidList"/>
    <dgm:cxn modelId="{C1732332-0B00-4C82-95F9-6C7232BD665B}" type="presParOf" srcId="{AB685FB6-9876-4EB9-8003-1B6F1F2B95C6}" destId="{5A2D74D6-1639-40F3-81D0-606521B629BF}" srcOrd="0" destOrd="0" presId="urn:microsoft.com/office/officeart/2018/2/layout/IconVerticalSolidList"/>
    <dgm:cxn modelId="{CB13257A-CB6D-4BCF-9251-63BF2D6F10D9}" type="presParOf" srcId="{AB685FB6-9876-4EB9-8003-1B6F1F2B95C6}" destId="{20D060DF-A6D3-4BC9-BB35-4E8E1BBD0FC0}" srcOrd="1" destOrd="0" presId="urn:microsoft.com/office/officeart/2018/2/layout/IconVerticalSolidList"/>
    <dgm:cxn modelId="{596A5C92-C0A3-4FBC-AA20-E5A61174DC89}" type="presParOf" srcId="{AB685FB6-9876-4EB9-8003-1B6F1F2B95C6}" destId="{EDFCC2D2-E316-43CA-A3CA-026CB77CD41C}" srcOrd="2" destOrd="0" presId="urn:microsoft.com/office/officeart/2018/2/layout/IconVerticalSolidList"/>
    <dgm:cxn modelId="{1BE3D3BA-56E9-46E9-8C17-5AE05310409B}" type="presParOf" srcId="{AB685FB6-9876-4EB9-8003-1B6F1F2B95C6}" destId="{8031BEB7-77BF-4013-9E26-4B865AD968D6}" srcOrd="3" destOrd="0" presId="urn:microsoft.com/office/officeart/2018/2/layout/IconVerticalSolidList"/>
    <dgm:cxn modelId="{AE791732-1B5E-4A11-A81F-743F8A4EAB37}" type="presParOf" srcId="{0413C496-4A0A-4618-B2E8-0FF0681C9142}" destId="{2A8134A0-C33C-4B84-AEC8-B9295E192CCD}" srcOrd="3" destOrd="0" presId="urn:microsoft.com/office/officeart/2018/2/layout/IconVerticalSolidList"/>
    <dgm:cxn modelId="{54430FFD-8ECF-47AD-8DD4-CA40FE9223F0}" type="presParOf" srcId="{0413C496-4A0A-4618-B2E8-0FF0681C9142}" destId="{7444A93F-E360-4C03-BCA5-D34A4CB68EDC}" srcOrd="4" destOrd="0" presId="urn:microsoft.com/office/officeart/2018/2/layout/IconVerticalSolidList"/>
    <dgm:cxn modelId="{3D0BE2CC-3C49-4B12-8330-273AECCEB5F3}" type="presParOf" srcId="{7444A93F-E360-4C03-BCA5-D34A4CB68EDC}" destId="{1D61330C-1D40-4996-AD01-C8F85D2BC954}" srcOrd="0" destOrd="0" presId="urn:microsoft.com/office/officeart/2018/2/layout/IconVerticalSolidList"/>
    <dgm:cxn modelId="{C48F8191-C96C-4388-BFA0-051BEE9B7B9E}" type="presParOf" srcId="{7444A93F-E360-4C03-BCA5-D34A4CB68EDC}" destId="{719BE316-6C4F-4DB0-B159-7C53F312E89A}" srcOrd="1" destOrd="0" presId="urn:microsoft.com/office/officeart/2018/2/layout/IconVerticalSolidList"/>
    <dgm:cxn modelId="{0E9D6A58-738A-47A1-A2C2-C62409261126}" type="presParOf" srcId="{7444A93F-E360-4C03-BCA5-D34A4CB68EDC}" destId="{A8C3C4A0-88F4-4C25-9D38-CA7F166C33C5}" srcOrd="2" destOrd="0" presId="urn:microsoft.com/office/officeart/2018/2/layout/IconVerticalSolidList"/>
    <dgm:cxn modelId="{B827C662-A536-41DD-9E7E-9BEE58113D7A}" type="presParOf" srcId="{7444A93F-E360-4C03-BCA5-D34A4CB68EDC}" destId="{4148EB77-067A-4884-9976-E251E4D8B275}" srcOrd="3" destOrd="0" presId="urn:microsoft.com/office/officeart/2018/2/layout/IconVerticalSolidList"/>
    <dgm:cxn modelId="{FBE420EA-7D6D-4393-84F0-C984960AAFBA}" type="presParOf" srcId="{0413C496-4A0A-4618-B2E8-0FF0681C9142}" destId="{7178002E-10FE-41F0-9C43-48D51D10A034}" srcOrd="5" destOrd="0" presId="urn:microsoft.com/office/officeart/2018/2/layout/IconVerticalSolidList"/>
    <dgm:cxn modelId="{81351C7A-E238-4F51-BCE5-7F6966879271}" type="presParOf" srcId="{0413C496-4A0A-4618-B2E8-0FF0681C9142}" destId="{7DE90DF6-D67D-42FA-909D-CB653E02AA70}" srcOrd="6" destOrd="0" presId="urn:microsoft.com/office/officeart/2018/2/layout/IconVerticalSolidList"/>
    <dgm:cxn modelId="{DA45BFC6-B165-4D04-BF38-670431AD53A8}" type="presParOf" srcId="{7DE90DF6-D67D-42FA-909D-CB653E02AA70}" destId="{02691364-FF2F-478A-8E1E-33A5ACA5B980}" srcOrd="0" destOrd="0" presId="urn:microsoft.com/office/officeart/2018/2/layout/IconVerticalSolidList"/>
    <dgm:cxn modelId="{668C2606-AB03-4B72-A999-02D6F437E6C2}" type="presParOf" srcId="{7DE90DF6-D67D-42FA-909D-CB653E02AA70}" destId="{12456FCB-E04E-4915-976F-2964020F3481}" srcOrd="1" destOrd="0" presId="urn:microsoft.com/office/officeart/2018/2/layout/IconVerticalSolidList"/>
    <dgm:cxn modelId="{8F16C60F-E01E-492E-B3BE-DFB3BE48F2BC}" type="presParOf" srcId="{7DE90DF6-D67D-42FA-909D-CB653E02AA70}" destId="{BB33213D-F50B-4FF0-9D56-DF7484AAD336}" srcOrd="2" destOrd="0" presId="urn:microsoft.com/office/officeart/2018/2/layout/IconVerticalSolidList"/>
    <dgm:cxn modelId="{7F97EDA8-0BD2-469A-8479-F5CDAC995A57}" type="presParOf" srcId="{7DE90DF6-D67D-42FA-909D-CB653E02AA70}" destId="{84B52246-C4D8-42CF-B069-39E29B3E9839}" srcOrd="3" destOrd="0" presId="urn:microsoft.com/office/officeart/2018/2/layout/IconVerticalSolidList"/>
    <dgm:cxn modelId="{FFB658C1-86DF-487F-8E4F-E0FE929B06FD}" type="presParOf" srcId="{0413C496-4A0A-4618-B2E8-0FF0681C9142}" destId="{40A230A5-82E2-4F04-A379-7B17FEBC7200}" srcOrd="7" destOrd="0" presId="urn:microsoft.com/office/officeart/2018/2/layout/IconVerticalSolidList"/>
    <dgm:cxn modelId="{C2CDD281-227C-4F93-8164-EEB188D97908}" type="presParOf" srcId="{0413C496-4A0A-4618-B2E8-0FF0681C9142}" destId="{CEDB8C53-F73E-4B59-A956-51657E233E1E}" srcOrd="8" destOrd="0" presId="urn:microsoft.com/office/officeart/2018/2/layout/IconVerticalSolidList"/>
    <dgm:cxn modelId="{43AD8B60-91AA-4717-BDBF-5CD19C99FC0A}" type="presParOf" srcId="{CEDB8C53-F73E-4B59-A956-51657E233E1E}" destId="{C627A8F9-3274-4F48-9B52-977B090E2982}" srcOrd="0" destOrd="0" presId="urn:microsoft.com/office/officeart/2018/2/layout/IconVerticalSolidList"/>
    <dgm:cxn modelId="{1D7C848F-3A78-4E65-BB35-A667C06339D9}" type="presParOf" srcId="{CEDB8C53-F73E-4B59-A956-51657E233E1E}" destId="{315BF4EB-CB51-44D6-9729-AD63EC71C588}" srcOrd="1" destOrd="0" presId="urn:microsoft.com/office/officeart/2018/2/layout/IconVerticalSolidList"/>
    <dgm:cxn modelId="{8BB18F62-E4AB-4735-8DA6-46F76949D341}" type="presParOf" srcId="{CEDB8C53-F73E-4B59-A956-51657E233E1E}" destId="{00BE6967-F104-4BFD-8D0B-BB4A3C7D10FB}" srcOrd="2" destOrd="0" presId="urn:microsoft.com/office/officeart/2018/2/layout/IconVerticalSolidList"/>
    <dgm:cxn modelId="{B4E9EDB3-E060-4B87-9086-20C028D94964}" type="presParOf" srcId="{CEDB8C53-F73E-4B59-A956-51657E233E1E}" destId="{2D936893-7ADB-45D7-8851-8DC6045A8F3F}" srcOrd="3" destOrd="0" presId="urn:microsoft.com/office/officeart/2018/2/layout/IconVerticalSolidList"/>
    <dgm:cxn modelId="{24246263-CF9E-40E0-AD26-C6FD88D775F2}" type="presParOf" srcId="{0413C496-4A0A-4618-B2E8-0FF0681C9142}" destId="{9744BE6F-5DDB-4ADE-99C5-3DCA306D2E47}" srcOrd="9" destOrd="0" presId="urn:microsoft.com/office/officeart/2018/2/layout/IconVerticalSolidList"/>
    <dgm:cxn modelId="{7B5B6EAE-2ED6-4F5C-A043-7E97F0169077}" type="presParOf" srcId="{0413C496-4A0A-4618-B2E8-0FF0681C9142}" destId="{D9650DE5-8F5A-4278-9AD6-18B8C08F0047}" srcOrd="10" destOrd="0" presId="urn:microsoft.com/office/officeart/2018/2/layout/IconVerticalSolidList"/>
    <dgm:cxn modelId="{645DA40E-97AA-4670-BD44-C8B755024E76}" type="presParOf" srcId="{D9650DE5-8F5A-4278-9AD6-18B8C08F0047}" destId="{BEB8C481-8DB8-4905-B8DD-B2A51BC122B1}" srcOrd="0" destOrd="0" presId="urn:microsoft.com/office/officeart/2018/2/layout/IconVerticalSolidList"/>
    <dgm:cxn modelId="{C2BFC969-E396-4499-B169-1743C1C40ED0}" type="presParOf" srcId="{D9650DE5-8F5A-4278-9AD6-18B8C08F0047}" destId="{84D475AF-52E6-4D41-975D-6184518703D4}" srcOrd="1" destOrd="0" presId="urn:microsoft.com/office/officeart/2018/2/layout/IconVerticalSolidList"/>
    <dgm:cxn modelId="{FBF91347-EE60-498C-AC49-FA03038CF668}" type="presParOf" srcId="{D9650DE5-8F5A-4278-9AD6-18B8C08F0047}" destId="{C75C4661-393B-481C-87DA-9CE81D4FF83F}" srcOrd="2" destOrd="0" presId="urn:microsoft.com/office/officeart/2018/2/layout/IconVerticalSolidList"/>
    <dgm:cxn modelId="{3AAEB720-6362-438F-AA43-6EE6CA4C9EF5}" type="presParOf" srcId="{D9650DE5-8F5A-4278-9AD6-18B8C08F0047}" destId="{098C9B8B-B0D5-4EE1-B279-9F25A90ACA8B}" srcOrd="3" destOrd="0" presId="urn:microsoft.com/office/officeart/2018/2/layout/IconVerticalSolidList"/>
    <dgm:cxn modelId="{28504C9A-1B4D-44A9-8861-82A7C42B35D1}" type="presParOf" srcId="{0413C496-4A0A-4618-B2E8-0FF0681C9142}" destId="{DA497A24-5466-4CC3-BFD3-99D6228BF1E7}" srcOrd="11" destOrd="0" presId="urn:microsoft.com/office/officeart/2018/2/layout/IconVerticalSolidList"/>
    <dgm:cxn modelId="{C1495F69-458E-4503-9740-53C31106862E}" type="presParOf" srcId="{0413C496-4A0A-4618-B2E8-0FF0681C9142}" destId="{275D9B93-6A78-4453-967F-F129644AE500}" srcOrd="12" destOrd="0" presId="urn:microsoft.com/office/officeart/2018/2/layout/IconVerticalSolidList"/>
    <dgm:cxn modelId="{91F3F98C-6E1B-4608-88F1-08084C475C71}" type="presParOf" srcId="{275D9B93-6A78-4453-967F-F129644AE500}" destId="{B2405404-97E3-4602-91A8-E01A271888E7}" srcOrd="0" destOrd="0" presId="urn:microsoft.com/office/officeart/2018/2/layout/IconVerticalSolidList"/>
    <dgm:cxn modelId="{0088335D-641E-4F83-B96A-4B13EBE993BB}" type="presParOf" srcId="{275D9B93-6A78-4453-967F-F129644AE500}" destId="{92729739-133E-451C-AA7E-BC77DA059F39}" srcOrd="1" destOrd="0" presId="urn:microsoft.com/office/officeart/2018/2/layout/IconVerticalSolidList"/>
    <dgm:cxn modelId="{DFB9335A-29AB-4C7C-AF41-B4BF1F941C70}" type="presParOf" srcId="{275D9B93-6A78-4453-967F-F129644AE500}" destId="{6C5D6901-289E-4F2B-A39C-114029BB1AE0}" srcOrd="2" destOrd="0" presId="urn:microsoft.com/office/officeart/2018/2/layout/IconVerticalSolidList"/>
    <dgm:cxn modelId="{C8D4F204-217B-4840-85F9-ACB973ED1741}" type="presParOf" srcId="{275D9B93-6A78-4453-967F-F129644AE500}" destId="{6883E277-6EF7-4CA7-9306-2409C798045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89F558-8030-4878-A771-3A79D38834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545FFD6-1C45-470B-89E0-0FB2FF86DD60}">
      <dgm:prSet/>
      <dgm:spPr/>
      <dgm:t>
        <a:bodyPr/>
        <a:lstStyle/>
        <a:p>
          <a:r>
            <a:rPr lang="en-US"/>
            <a:t>First, I tried without balancing the set that will give poor results in AUC-ROC score,precision,recall,and f1-score .</a:t>
          </a:r>
        </a:p>
      </dgm:t>
    </dgm:pt>
    <dgm:pt modelId="{5B37112B-FC53-4038-828E-7E9D88036AB0}" type="parTrans" cxnId="{3B767852-87CC-469F-B95C-F693AF80EF29}">
      <dgm:prSet/>
      <dgm:spPr/>
      <dgm:t>
        <a:bodyPr/>
        <a:lstStyle/>
        <a:p>
          <a:endParaRPr lang="en-US"/>
        </a:p>
      </dgm:t>
    </dgm:pt>
    <dgm:pt modelId="{008C8733-4C77-428D-B6BD-C46216531A21}" type="sibTrans" cxnId="{3B767852-87CC-469F-B95C-F693AF80EF29}">
      <dgm:prSet/>
      <dgm:spPr/>
      <dgm:t>
        <a:bodyPr/>
        <a:lstStyle/>
        <a:p>
          <a:endParaRPr lang="en-US"/>
        </a:p>
      </dgm:t>
    </dgm:pt>
    <dgm:pt modelId="{503DD27A-A52C-497E-B163-54013AF73EC5}">
      <dgm:prSet/>
      <dgm:spPr/>
      <dgm:t>
        <a:bodyPr/>
        <a:lstStyle/>
        <a:p>
          <a:r>
            <a:rPr lang="en-US"/>
            <a:t>From result I found that balancing the data will give better results in </a:t>
          </a:r>
          <a:r>
            <a:rPr lang="en-IN"/>
            <a:t>AUC-ROC score,precision,recall,and f1-score .</a:t>
          </a:r>
          <a:endParaRPr lang="en-US"/>
        </a:p>
      </dgm:t>
    </dgm:pt>
    <dgm:pt modelId="{9E49F9C1-9428-4D9B-9E84-503D9EBED6F5}" type="parTrans" cxnId="{AAE74201-5210-4CAC-82D6-093D9C360F51}">
      <dgm:prSet/>
      <dgm:spPr/>
      <dgm:t>
        <a:bodyPr/>
        <a:lstStyle/>
        <a:p>
          <a:endParaRPr lang="en-US"/>
        </a:p>
      </dgm:t>
    </dgm:pt>
    <dgm:pt modelId="{226730DA-16FB-49B6-8A82-AAD587E6B337}" type="sibTrans" cxnId="{AAE74201-5210-4CAC-82D6-093D9C360F51}">
      <dgm:prSet/>
      <dgm:spPr/>
      <dgm:t>
        <a:bodyPr/>
        <a:lstStyle/>
        <a:p>
          <a:endParaRPr lang="en-US"/>
        </a:p>
      </dgm:t>
    </dgm:pt>
    <dgm:pt modelId="{023247A5-D304-4B6A-9743-56967F431FED}">
      <dgm:prSet/>
      <dgm:spPr/>
      <dgm:t>
        <a:bodyPr/>
        <a:lstStyle/>
        <a:p>
          <a:r>
            <a:rPr lang="en-US"/>
            <a:t>From all 8 algorithms I found that XGBoost classifier will give highest results among all 7 algorithms.</a:t>
          </a:r>
        </a:p>
      </dgm:t>
    </dgm:pt>
    <dgm:pt modelId="{158C7FC5-CC90-47A9-BAC0-73085D004692}" type="parTrans" cxnId="{ABA32EDE-97A3-4B06-8DB5-016253A23D0C}">
      <dgm:prSet/>
      <dgm:spPr/>
      <dgm:t>
        <a:bodyPr/>
        <a:lstStyle/>
        <a:p>
          <a:endParaRPr lang="en-US"/>
        </a:p>
      </dgm:t>
    </dgm:pt>
    <dgm:pt modelId="{4FE703B9-D6D3-457D-8654-8AD5F9A32B60}" type="sibTrans" cxnId="{ABA32EDE-97A3-4B06-8DB5-016253A23D0C}">
      <dgm:prSet/>
      <dgm:spPr/>
      <dgm:t>
        <a:bodyPr/>
        <a:lstStyle/>
        <a:p>
          <a:endParaRPr lang="en-US"/>
        </a:p>
      </dgm:t>
    </dgm:pt>
    <dgm:pt modelId="{109A46D8-E018-4121-A032-E2D138CE9531}">
      <dgm:prSet/>
      <dgm:spPr/>
      <dgm:t>
        <a:bodyPr/>
        <a:lstStyle/>
        <a:p>
          <a:r>
            <a:rPr lang="en-US"/>
            <a:t>Then I found PCA  along with SMOTE this will give better results also in that random forest give highest performance metrics then second one is XGBoost classifier.</a:t>
          </a:r>
        </a:p>
      </dgm:t>
    </dgm:pt>
    <dgm:pt modelId="{FB20971F-E72C-4341-963A-7889965B6638}" type="parTrans" cxnId="{38E5BF85-6695-4866-BCD5-78856653AC9B}">
      <dgm:prSet/>
      <dgm:spPr/>
      <dgm:t>
        <a:bodyPr/>
        <a:lstStyle/>
        <a:p>
          <a:endParaRPr lang="en-US"/>
        </a:p>
      </dgm:t>
    </dgm:pt>
    <dgm:pt modelId="{41685301-B5F6-4C32-A98C-DA0E3E93CC54}" type="sibTrans" cxnId="{38E5BF85-6695-4866-BCD5-78856653AC9B}">
      <dgm:prSet/>
      <dgm:spPr/>
      <dgm:t>
        <a:bodyPr/>
        <a:lstStyle/>
        <a:p>
          <a:endParaRPr lang="en-US"/>
        </a:p>
      </dgm:t>
    </dgm:pt>
    <dgm:pt modelId="{FB182301-AC96-4701-8157-EDCA85D1AFF8}">
      <dgm:prSet/>
      <dgm:spPr/>
      <dgm:t>
        <a:bodyPr/>
        <a:lstStyle/>
        <a:p>
          <a:r>
            <a:rPr lang="en-US"/>
            <a:t>Finally, I extracted  6 features using features important technique using DT, RF, XGB.</a:t>
          </a:r>
        </a:p>
      </dgm:t>
    </dgm:pt>
    <dgm:pt modelId="{3B7FB023-1E3C-4AA9-AC96-65417E024815}" type="parTrans" cxnId="{76AB7F6D-2B5B-454C-8109-5F1C4E5A35EF}">
      <dgm:prSet/>
      <dgm:spPr/>
      <dgm:t>
        <a:bodyPr/>
        <a:lstStyle/>
        <a:p>
          <a:endParaRPr lang="en-US"/>
        </a:p>
      </dgm:t>
    </dgm:pt>
    <dgm:pt modelId="{783CE109-E139-4188-94C6-807ECD82F345}" type="sibTrans" cxnId="{76AB7F6D-2B5B-454C-8109-5F1C4E5A35EF}">
      <dgm:prSet/>
      <dgm:spPr/>
      <dgm:t>
        <a:bodyPr/>
        <a:lstStyle/>
        <a:p>
          <a:endParaRPr lang="en-US"/>
        </a:p>
      </dgm:t>
    </dgm:pt>
    <dgm:pt modelId="{8368D850-1B24-4D1B-9240-6026369245B9}">
      <dgm:prSet/>
      <dgm:spPr/>
      <dgm:t>
        <a:bodyPr/>
        <a:lstStyle/>
        <a:p>
          <a:r>
            <a:rPr lang="en-US"/>
            <a:t>Then build model on top of 6 features I found  93% of accuracy. Only 6 features give 93% of accuracy this means anyone features variation that will affect the dependent variable(“Bankruptcy”).</a:t>
          </a:r>
        </a:p>
      </dgm:t>
    </dgm:pt>
    <dgm:pt modelId="{49A26FBB-2152-4EC4-BA16-B5674C069877}" type="parTrans" cxnId="{1C1C00C6-A18D-484B-97AE-746EC9B571BD}">
      <dgm:prSet/>
      <dgm:spPr/>
      <dgm:t>
        <a:bodyPr/>
        <a:lstStyle/>
        <a:p>
          <a:endParaRPr lang="en-US"/>
        </a:p>
      </dgm:t>
    </dgm:pt>
    <dgm:pt modelId="{841A9399-4CE6-453D-A845-0314679E27D6}" type="sibTrans" cxnId="{1C1C00C6-A18D-484B-97AE-746EC9B571BD}">
      <dgm:prSet/>
      <dgm:spPr/>
      <dgm:t>
        <a:bodyPr/>
        <a:lstStyle/>
        <a:p>
          <a:endParaRPr lang="en-US"/>
        </a:p>
      </dgm:t>
    </dgm:pt>
    <dgm:pt modelId="{BD736A50-DB21-4A1A-88AB-D83AD77219D5}" type="pres">
      <dgm:prSet presAssocID="{F089F558-8030-4878-A771-3A79D38834F0}" presName="root" presStyleCnt="0">
        <dgm:presLayoutVars>
          <dgm:dir/>
          <dgm:resizeHandles val="exact"/>
        </dgm:presLayoutVars>
      </dgm:prSet>
      <dgm:spPr/>
    </dgm:pt>
    <dgm:pt modelId="{932AB105-4058-4AF5-8E07-4DC2D7A10578}" type="pres">
      <dgm:prSet presAssocID="{8545FFD6-1C45-470B-89E0-0FB2FF86DD60}" presName="compNode" presStyleCnt="0"/>
      <dgm:spPr/>
    </dgm:pt>
    <dgm:pt modelId="{FEE5675C-1C65-4EA8-87BB-DC5928B75BA7}" type="pres">
      <dgm:prSet presAssocID="{8545FFD6-1C45-470B-89E0-0FB2FF86DD60}" presName="bgRect" presStyleLbl="bgShp" presStyleIdx="0" presStyleCnt="6"/>
      <dgm:spPr/>
    </dgm:pt>
    <dgm:pt modelId="{43F39069-6773-4617-BC3D-E383867FBBDF}" type="pres">
      <dgm:prSet presAssocID="{8545FFD6-1C45-470B-89E0-0FB2FF86DD6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65CE1891-DAE0-44A4-89D2-8CC23E6CDC35}" type="pres">
      <dgm:prSet presAssocID="{8545FFD6-1C45-470B-89E0-0FB2FF86DD60}" presName="spaceRect" presStyleCnt="0"/>
      <dgm:spPr/>
    </dgm:pt>
    <dgm:pt modelId="{A59EC0F8-1324-4D3A-9595-BD3826848E21}" type="pres">
      <dgm:prSet presAssocID="{8545FFD6-1C45-470B-89E0-0FB2FF86DD60}" presName="parTx" presStyleLbl="revTx" presStyleIdx="0" presStyleCnt="6">
        <dgm:presLayoutVars>
          <dgm:chMax val="0"/>
          <dgm:chPref val="0"/>
        </dgm:presLayoutVars>
      </dgm:prSet>
      <dgm:spPr/>
    </dgm:pt>
    <dgm:pt modelId="{8ECFA074-84F0-4B74-8047-EBF453F08DAA}" type="pres">
      <dgm:prSet presAssocID="{008C8733-4C77-428D-B6BD-C46216531A21}" presName="sibTrans" presStyleCnt="0"/>
      <dgm:spPr/>
    </dgm:pt>
    <dgm:pt modelId="{1EE77320-4BF7-483E-8125-85823D9C36D1}" type="pres">
      <dgm:prSet presAssocID="{503DD27A-A52C-497E-B163-54013AF73EC5}" presName="compNode" presStyleCnt="0"/>
      <dgm:spPr/>
    </dgm:pt>
    <dgm:pt modelId="{48A75378-AA7E-4172-B509-46C2B4C6BDBC}" type="pres">
      <dgm:prSet presAssocID="{503DD27A-A52C-497E-B163-54013AF73EC5}" presName="bgRect" presStyleLbl="bgShp" presStyleIdx="1" presStyleCnt="6"/>
      <dgm:spPr/>
    </dgm:pt>
    <dgm:pt modelId="{B60EB169-04C4-4D9C-8CA7-0132E8347719}" type="pres">
      <dgm:prSet presAssocID="{503DD27A-A52C-497E-B163-54013AF73EC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ce"/>
        </a:ext>
      </dgm:extLst>
    </dgm:pt>
    <dgm:pt modelId="{D72A519C-6BE3-4079-83EA-982CD8FDBB46}" type="pres">
      <dgm:prSet presAssocID="{503DD27A-A52C-497E-B163-54013AF73EC5}" presName="spaceRect" presStyleCnt="0"/>
      <dgm:spPr/>
    </dgm:pt>
    <dgm:pt modelId="{5FFE53C6-4AF6-4E7A-9D37-418333C73510}" type="pres">
      <dgm:prSet presAssocID="{503DD27A-A52C-497E-B163-54013AF73EC5}" presName="parTx" presStyleLbl="revTx" presStyleIdx="1" presStyleCnt="6">
        <dgm:presLayoutVars>
          <dgm:chMax val="0"/>
          <dgm:chPref val="0"/>
        </dgm:presLayoutVars>
      </dgm:prSet>
      <dgm:spPr/>
    </dgm:pt>
    <dgm:pt modelId="{7F5D5769-38FA-4B96-A0D3-8EFD86EAF890}" type="pres">
      <dgm:prSet presAssocID="{226730DA-16FB-49B6-8A82-AAD587E6B337}" presName="sibTrans" presStyleCnt="0"/>
      <dgm:spPr/>
    </dgm:pt>
    <dgm:pt modelId="{D568412B-8705-4719-8B21-579FC8F146E9}" type="pres">
      <dgm:prSet presAssocID="{023247A5-D304-4B6A-9743-56967F431FED}" presName="compNode" presStyleCnt="0"/>
      <dgm:spPr/>
    </dgm:pt>
    <dgm:pt modelId="{B3E1E450-DF1C-45EC-836F-3E629DEC03AE}" type="pres">
      <dgm:prSet presAssocID="{023247A5-D304-4B6A-9743-56967F431FED}" presName="bgRect" presStyleLbl="bgShp" presStyleIdx="2" presStyleCnt="6"/>
      <dgm:spPr/>
    </dgm:pt>
    <dgm:pt modelId="{BC5119BD-B98C-40B9-94DE-21CE110EE8E6}" type="pres">
      <dgm:prSet presAssocID="{023247A5-D304-4B6A-9743-56967F431FE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8222B692-EBD7-4E2C-A7A3-61CB73B21C6A}" type="pres">
      <dgm:prSet presAssocID="{023247A5-D304-4B6A-9743-56967F431FED}" presName="spaceRect" presStyleCnt="0"/>
      <dgm:spPr/>
    </dgm:pt>
    <dgm:pt modelId="{6C506BC9-7196-4908-900E-AE4282BC26E3}" type="pres">
      <dgm:prSet presAssocID="{023247A5-D304-4B6A-9743-56967F431FED}" presName="parTx" presStyleLbl="revTx" presStyleIdx="2" presStyleCnt="6">
        <dgm:presLayoutVars>
          <dgm:chMax val="0"/>
          <dgm:chPref val="0"/>
        </dgm:presLayoutVars>
      </dgm:prSet>
      <dgm:spPr/>
    </dgm:pt>
    <dgm:pt modelId="{85812A2D-8410-4F90-BE16-83E92B17DC33}" type="pres">
      <dgm:prSet presAssocID="{4FE703B9-D6D3-457D-8654-8AD5F9A32B60}" presName="sibTrans" presStyleCnt="0"/>
      <dgm:spPr/>
    </dgm:pt>
    <dgm:pt modelId="{FFCC2B09-A850-4757-9975-F4136EC1CD55}" type="pres">
      <dgm:prSet presAssocID="{109A46D8-E018-4121-A032-E2D138CE9531}" presName="compNode" presStyleCnt="0"/>
      <dgm:spPr/>
    </dgm:pt>
    <dgm:pt modelId="{581861F8-11C3-4CC2-B2DF-6173EB5E5B60}" type="pres">
      <dgm:prSet presAssocID="{109A46D8-E018-4121-A032-E2D138CE9531}" presName="bgRect" presStyleLbl="bgShp" presStyleIdx="3" presStyleCnt="6"/>
      <dgm:spPr/>
    </dgm:pt>
    <dgm:pt modelId="{90E024C5-8DD3-4496-862B-8A069B1518DC}" type="pres">
      <dgm:prSet presAssocID="{109A46D8-E018-4121-A032-E2D138CE953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E81B010D-0542-4755-A98A-B6D8F69DC0FC}" type="pres">
      <dgm:prSet presAssocID="{109A46D8-E018-4121-A032-E2D138CE9531}" presName="spaceRect" presStyleCnt="0"/>
      <dgm:spPr/>
    </dgm:pt>
    <dgm:pt modelId="{E9193BAD-8980-4654-B6A9-C722F45CDE5B}" type="pres">
      <dgm:prSet presAssocID="{109A46D8-E018-4121-A032-E2D138CE9531}" presName="parTx" presStyleLbl="revTx" presStyleIdx="3" presStyleCnt="6">
        <dgm:presLayoutVars>
          <dgm:chMax val="0"/>
          <dgm:chPref val="0"/>
        </dgm:presLayoutVars>
      </dgm:prSet>
      <dgm:spPr/>
    </dgm:pt>
    <dgm:pt modelId="{EC73F559-7DB5-492C-A86A-85B995D22B89}" type="pres">
      <dgm:prSet presAssocID="{41685301-B5F6-4C32-A98C-DA0E3E93CC54}" presName="sibTrans" presStyleCnt="0"/>
      <dgm:spPr/>
    </dgm:pt>
    <dgm:pt modelId="{71067C6F-5F4B-4A0F-8EEC-978158438150}" type="pres">
      <dgm:prSet presAssocID="{FB182301-AC96-4701-8157-EDCA85D1AFF8}" presName="compNode" presStyleCnt="0"/>
      <dgm:spPr/>
    </dgm:pt>
    <dgm:pt modelId="{04F0DEFE-0248-4487-BEB9-B1C0803A0061}" type="pres">
      <dgm:prSet presAssocID="{FB182301-AC96-4701-8157-EDCA85D1AFF8}" presName="bgRect" presStyleLbl="bgShp" presStyleIdx="4" presStyleCnt="6"/>
      <dgm:spPr/>
    </dgm:pt>
    <dgm:pt modelId="{43083EAD-83C4-4BB9-839A-51E4CBD28907}" type="pres">
      <dgm:prSet presAssocID="{FB182301-AC96-4701-8157-EDCA85D1AFF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ble"/>
        </a:ext>
      </dgm:extLst>
    </dgm:pt>
    <dgm:pt modelId="{6B6BE8AF-460E-4B9C-A8E8-4D803FBE11ED}" type="pres">
      <dgm:prSet presAssocID="{FB182301-AC96-4701-8157-EDCA85D1AFF8}" presName="spaceRect" presStyleCnt="0"/>
      <dgm:spPr/>
    </dgm:pt>
    <dgm:pt modelId="{7BD38FE9-C452-4823-93C9-3639B41EF3D7}" type="pres">
      <dgm:prSet presAssocID="{FB182301-AC96-4701-8157-EDCA85D1AFF8}" presName="parTx" presStyleLbl="revTx" presStyleIdx="4" presStyleCnt="6">
        <dgm:presLayoutVars>
          <dgm:chMax val="0"/>
          <dgm:chPref val="0"/>
        </dgm:presLayoutVars>
      </dgm:prSet>
      <dgm:spPr/>
    </dgm:pt>
    <dgm:pt modelId="{063F76A7-A73D-42FC-82F3-B5E6ADF12FEC}" type="pres">
      <dgm:prSet presAssocID="{783CE109-E139-4188-94C6-807ECD82F345}" presName="sibTrans" presStyleCnt="0"/>
      <dgm:spPr/>
    </dgm:pt>
    <dgm:pt modelId="{F0C50DA3-F804-4D56-BD6E-D746E0B1D943}" type="pres">
      <dgm:prSet presAssocID="{8368D850-1B24-4D1B-9240-6026369245B9}" presName="compNode" presStyleCnt="0"/>
      <dgm:spPr/>
    </dgm:pt>
    <dgm:pt modelId="{9493D9D3-9825-4C44-A076-4F1BF21486BC}" type="pres">
      <dgm:prSet presAssocID="{8368D850-1B24-4D1B-9240-6026369245B9}" presName="bgRect" presStyleLbl="bgShp" presStyleIdx="5" presStyleCnt="6"/>
      <dgm:spPr/>
    </dgm:pt>
    <dgm:pt modelId="{AC5FEBF6-3468-4402-B458-174CE8871CE1}" type="pres">
      <dgm:prSet presAssocID="{8368D850-1B24-4D1B-9240-6026369245B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arget"/>
        </a:ext>
      </dgm:extLst>
    </dgm:pt>
    <dgm:pt modelId="{A569DCD1-32EC-4EB0-922A-BE2D017087FD}" type="pres">
      <dgm:prSet presAssocID="{8368D850-1B24-4D1B-9240-6026369245B9}" presName="spaceRect" presStyleCnt="0"/>
      <dgm:spPr/>
    </dgm:pt>
    <dgm:pt modelId="{A772AA98-3424-4AF2-98C5-D0D0EA57685D}" type="pres">
      <dgm:prSet presAssocID="{8368D850-1B24-4D1B-9240-6026369245B9}" presName="parTx" presStyleLbl="revTx" presStyleIdx="5" presStyleCnt="6">
        <dgm:presLayoutVars>
          <dgm:chMax val="0"/>
          <dgm:chPref val="0"/>
        </dgm:presLayoutVars>
      </dgm:prSet>
      <dgm:spPr/>
    </dgm:pt>
  </dgm:ptLst>
  <dgm:cxnLst>
    <dgm:cxn modelId="{AAE74201-5210-4CAC-82D6-093D9C360F51}" srcId="{F089F558-8030-4878-A771-3A79D38834F0}" destId="{503DD27A-A52C-497E-B163-54013AF73EC5}" srcOrd="1" destOrd="0" parTransId="{9E49F9C1-9428-4D9B-9E84-503D9EBED6F5}" sibTransId="{226730DA-16FB-49B6-8A82-AAD587E6B337}"/>
    <dgm:cxn modelId="{EE531108-3E5D-4846-8398-BD1BEC33B6B6}" type="presOf" srcId="{503DD27A-A52C-497E-B163-54013AF73EC5}" destId="{5FFE53C6-4AF6-4E7A-9D37-418333C73510}" srcOrd="0" destOrd="0" presId="urn:microsoft.com/office/officeart/2018/2/layout/IconVerticalSolidList"/>
    <dgm:cxn modelId="{51371C13-D995-4485-87A9-C3378181F828}" type="presOf" srcId="{F089F558-8030-4878-A771-3A79D38834F0}" destId="{BD736A50-DB21-4A1A-88AB-D83AD77219D5}" srcOrd="0" destOrd="0" presId="urn:microsoft.com/office/officeart/2018/2/layout/IconVerticalSolidList"/>
    <dgm:cxn modelId="{73857C61-57F9-405B-A727-527C0EA2911C}" type="presOf" srcId="{023247A5-D304-4B6A-9743-56967F431FED}" destId="{6C506BC9-7196-4908-900E-AE4282BC26E3}" srcOrd="0" destOrd="0" presId="urn:microsoft.com/office/officeart/2018/2/layout/IconVerticalSolidList"/>
    <dgm:cxn modelId="{76AB7F6D-2B5B-454C-8109-5F1C4E5A35EF}" srcId="{F089F558-8030-4878-A771-3A79D38834F0}" destId="{FB182301-AC96-4701-8157-EDCA85D1AFF8}" srcOrd="4" destOrd="0" parTransId="{3B7FB023-1E3C-4AA9-AC96-65417E024815}" sibTransId="{783CE109-E139-4188-94C6-807ECD82F345}"/>
    <dgm:cxn modelId="{3B767852-87CC-469F-B95C-F693AF80EF29}" srcId="{F089F558-8030-4878-A771-3A79D38834F0}" destId="{8545FFD6-1C45-470B-89E0-0FB2FF86DD60}" srcOrd="0" destOrd="0" parTransId="{5B37112B-FC53-4038-828E-7E9D88036AB0}" sibTransId="{008C8733-4C77-428D-B6BD-C46216531A21}"/>
    <dgm:cxn modelId="{D1D4A157-2572-41F2-9C12-34ED824997F2}" type="presOf" srcId="{8368D850-1B24-4D1B-9240-6026369245B9}" destId="{A772AA98-3424-4AF2-98C5-D0D0EA57685D}" srcOrd="0" destOrd="0" presId="urn:microsoft.com/office/officeart/2018/2/layout/IconVerticalSolidList"/>
    <dgm:cxn modelId="{38E5BF85-6695-4866-BCD5-78856653AC9B}" srcId="{F089F558-8030-4878-A771-3A79D38834F0}" destId="{109A46D8-E018-4121-A032-E2D138CE9531}" srcOrd="3" destOrd="0" parTransId="{FB20971F-E72C-4341-963A-7889965B6638}" sibTransId="{41685301-B5F6-4C32-A98C-DA0E3E93CC54}"/>
    <dgm:cxn modelId="{7E1F3394-B327-4AFE-BC50-E50714B8BCCF}" type="presOf" srcId="{8545FFD6-1C45-470B-89E0-0FB2FF86DD60}" destId="{A59EC0F8-1324-4D3A-9595-BD3826848E21}" srcOrd="0" destOrd="0" presId="urn:microsoft.com/office/officeart/2018/2/layout/IconVerticalSolidList"/>
    <dgm:cxn modelId="{1C1C00C6-A18D-484B-97AE-746EC9B571BD}" srcId="{F089F558-8030-4878-A771-3A79D38834F0}" destId="{8368D850-1B24-4D1B-9240-6026369245B9}" srcOrd="5" destOrd="0" parTransId="{49A26FBB-2152-4EC4-BA16-B5674C069877}" sibTransId="{841A9399-4CE6-453D-A845-0314679E27D6}"/>
    <dgm:cxn modelId="{ABA32EDE-97A3-4B06-8DB5-016253A23D0C}" srcId="{F089F558-8030-4878-A771-3A79D38834F0}" destId="{023247A5-D304-4B6A-9743-56967F431FED}" srcOrd="2" destOrd="0" parTransId="{158C7FC5-CC90-47A9-BAC0-73085D004692}" sibTransId="{4FE703B9-D6D3-457D-8654-8AD5F9A32B60}"/>
    <dgm:cxn modelId="{252B42E4-0CB3-4675-9541-5111AC99BBF3}" type="presOf" srcId="{109A46D8-E018-4121-A032-E2D138CE9531}" destId="{E9193BAD-8980-4654-B6A9-C722F45CDE5B}" srcOrd="0" destOrd="0" presId="urn:microsoft.com/office/officeart/2018/2/layout/IconVerticalSolidList"/>
    <dgm:cxn modelId="{01D8AAFE-D040-4D61-AF7A-06CB006F2409}" type="presOf" srcId="{FB182301-AC96-4701-8157-EDCA85D1AFF8}" destId="{7BD38FE9-C452-4823-93C9-3639B41EF3D7}" srcOrd="0" destOrd="0" presId="urn:microsoft.com/office/officeart/2018/2/layout/IconVerticalSolidList"/>
    <dgm:cxn modelId="{5C2B7B1D-8BD7-4A21-AEE6-F127E9DFB8B7}" type="presParOf" srcId="{BD736A50-DB21-4A1A-88AB-D83AD77219D5}" destId="{932AB105-4058-4AF5-8E07-4DC2D7A10578}" srcOrd="0" destOrd="0" presId="urn:microsoft.com/office/officeart/2018/2/layout/IconVerticalSolidList"/>
    <dgm:cxn modelId="{4EDD7433-4EA4-4F4B-A394-058CB0245AB7}" type="presParOf" srcId="{932AB105-4058-4AF5-8E07-4DC2D7A10578}" destId="{FEE5675C-1C65-4EA8-87BB-DC5928B75BA7}" srcOrd="0" destOrd="0" presId="urn:microsoft.com/office/officeart/2018/2/layout/IconVerticalSolidList"/>
    <dgm:cxn modelId="{30104331-E001-4492-97F4-0E85EA51E493}" type="presParOf" srcId="{932AB105-4058-4AF5-8E07-4DC2D7A10578}" destId="{43F39069-6773-4617-BC3D-E383867FBBDF}" srcOrd="1" destOrd="0" presId="urn:microsoft.com/office/officeart/2018/2/layout/IconVerticalSolidList"/>
    <dgm:cxn modelId="{AC4B8CFB-BB82-464B-B442-08C3AE685A57}" type="presParOf" srcId="{932AB105-4058-4AF5-8E07-4DC2D7A10578}" destId="{65CE1891-DAE0-44A4-89D2-8CC23E6CDC35}" srcOrd="2" destOrd="0" presId="urn:microsoft.com/office/officeart/2018/2/layout/IconVerticalSolidList"/>
    <dgm:cxn modelId="{D45689CD-21A4-44DF-B807-ED6E99D6246B}" type="presParOf" srcId="{932AB105-4058-4AF5-8E07-4DC2D7A10578}" destId="{A59EC0F8-1324-4D3A-9595-BD3826848E21}" srcOrd="3" destOrd="0" presId="urn:microsoft.com/office/officeart/2018/2/layout/IconVerticalSolidList"/>
    <dgm:cxn modelId="{439F0485-6F8A-47BB-8132-2DC213CED8DE}" type="presParOf" srcId="{BD736A50-DB21-4A1A-88AB-D83AD77219D5}" destId="{8ECFA074-84F0-4B74-8047-EBF453F08DAA}" srcOrd="1" destOrd="0" presId="urn:microsoft.com/office/officeart/2018/2/layout/IconVerticalSolidList"/>
    <dgm:cxn modelId="{295C8E6F-2313-4231-B884-1C7779D4475C}" type="presParOf" srcId="{BD736A50-DB21-4A1A-88AB-D83AD77219D5}" destId="{1EE77320-4BF7-483E-8125-85823D9C36D1}" srcOrd="2" destOrd="0" presId="urn:microsoft.com/office/officeart/2018/2/layout/IconVerticalSolidList"/>
    <dgm:cxn modelId="{80AD62DC-92C3-44C2-ADEA-21C5FCF2792E}" type="presParOf" srcId="{1EE77320-4BF7-483E-8125-85823D9C36D1}" destId="{48A75378-AA7E-4172-B509-46C2B4C6BDBC}" srcOrd="0" destOrd="0" presId="urn:microsoft.com/office/officeart/2018/2/layout/IconVerticalSolidList"/>
    <dgm:cxn modelId="{81263EEA-4F81-402A-AEEF-CDB07727A17E}" type="presParOf" srcId="{1EE77320-4BF7-483E-8125-85823D9C36D1}" destId="{B60EB169-04C4-4D9C-8CA7-0132E8347719}" srcOrd="1" destOrd="0" presId="urn:microsoft.com/office/officeart/2018/2/layout/IconVerticalSolidList"/>
    <dgm:cxn modelId="{CC227F86-6CD0-4221-8FB8-6099DF4E8DBA}" type="presParOf" srcId="{1EE77320-4BF7-483E-8125-85823D9C36D1}" destId="{D72A519C-6BE3-4079-83EA-982CD8FDBB46}" srcOrd="2" destOrd="0" presId="urn:microsoft.com/office/officeart/2018/2/layout/IconVerticalSolidList"/>
    <dgm:cxn modelId="{3D0177BA-0080-498A-ACF4-044467D89F80}" type="presParOf" srcId="{1EE77320-4BF7-483E-8125-85823D9C36D1}" destId="{5FFE53C6-4AF6-4E7A-9D37-418333C73510}" srcOrd="3" destOrd="0" presId="urn:microsoft.com/office/officeart/2018/2/layout/IconVerticalSolidList"/>
    <dgm:cxn modelId="{C4FC7A81-B567-4F41-915F-F7694E67E4D3}" type="presParOf" srcId="{BD736A50-DB21-4A1A-88AB-D83AD77219D5}" destId="{7F5D5769-38FA-4B96-A0D3-8EFD86EAF890}" srcOrd="3" destOrd="0" presId="urn:microsoft.com/office/officeart/2018/2/layout/IconVerticalSolidList"/>
    <dgm:cxn modelId="{E6663597-A78B-4A2A-B668-14CB5DE52B74}" type="presParOf" srcId="{BD736A50-DB21-4A1A-88AB-D83AD77219D5}" destId="{D568412B-8705-4719-8B21-579FC8F146E9}" srcOrd="4" destOrd="0" presId="urn:microsoft.com/office/officeart/2018/2/layout/IconVerticalSolidList"/>
    <dgm:cxn modelId="{F7A1F855-4A0E-44A3-A006-994C75E45097}" type="presParOf" srcId="{D568412B-8705-4719-8B21-579FC8F146E9}" destId="{B3E1E450-DF1C-45EC-836F-3E629DEC03AE}" srcOrd="0" destOrd="0" presId="urn:microsoft.com/office/officeart/2018/2/layout/IconVerticalSolidList"/>
    <dgm:cxn modelId="{1E9D3328-FBF3-4285-B484-6EDC0D3A4726}" type="presParOf" srcId="{D568412B-8705-4719-8B21-579FC8F146E9}" destId="{BC5119BD-B98C-40B9-94DE-21CE110EE8E6}" srcOrd="1" destOrd="0" presId="urn:microsoft.com/office/officeart/2018/2/layout/IconVerticalSolidList"/>
    <dgm:cxn modelId="{6C623B4E-10F2-4FA4-81D7-8518AF20F9E8}" type="presParOf" srcId="{D568412B-8705-4719-8B21-579FC8F146E9}" destId="{8222B692-EBD7-4E2C-A7A3-61CB73B21C6A}" srcOrd="2" destOrd="0" presId="urn:microsoft.com/office/officeart/2018/2/layout/IconVerticalSolidList"/>
    <dgm:cxn modelId="{E3888D5A-9E4D-43DB-A2CC-87180A103874}" type="presParOf" srcId="{D568412B-8705-4719-8B21-579FC8F146E9}" destId="{6C506BC9-7196-4908-900E-AE4282BC26E3}" srcOrd="3" destOrd="0" presId="urn:microsoft.com/office/officeart/2018/2/layout/IconVerticalSolidList"/>
    <dgm:cxn modelId="{3EE3FE66-870B-47F3-A489-AD79EBCA08F5}" type="presParOf" srcId="{BD736A50-DB21-4A1A-88AB-D83AD77219D5}" destId="{85812A2D-8410-4F90-BE16-83E92B17DC33}" srcOrd="5" destOrd="0" presId="urn:microsoft.com/office/officeart/2018/2/layout/IconVerticalSolidList"/>
    <dgm:cxn modelId="{A5E55BD1-24BD-4196-9693-E36CD3F19FFC}" type="presParOf" srcId="{BD736A50-DB21-4A1A-88AB-D83AD77219D5}" destId="{FFCC2B09-A850-4757-9975-F4136EC1CD55}" srcOrd="6" destOrd="0" presId="urn:microsoft.com/office/officeart/2018/2/layout/IconVerticalSolidList"/>
    <dgm:cxn modelId="{C3F81EC0-EFA4-40DC-B272-9E93C1ECD7D2}" type="presParOf" srcId="{FFCC2B09-A850-4757-9975-F4136EC1CD55}" destId="{581861F8-11C3-4CC2-B2DF-6173EB5E5B60}" srcOrd="0" destOrd="0" presId="urn:microsoft.com/office/officeart/2018/2/layout/IconVerticalSolidList"/>
    <dgm:cxn modelId="{D4D3292F-F0E8-41EC-BEAF-F5FFF0CF30AB}" type="presParOf" srcId="{FFCC2B09-A850-4757-9975-F4136EC1CD55}" destId="{90E024C5-8DD3-4496-862B-8A069B1518DC}" srcOrd="1" destOrd="0" presId="urn:microsoft.com/office/officeart/2018/2/layout/IconVerticalSolidList"/>
    <dgm:cxn modelId="{2DABAA48-5367-4DF6-9C85-928ECF5BE0A8}" type="presParOf" srcId="{FFCC2B09-A850-4757-9975-F4136EC1CD55}" destId="{E81B010D-0542-4755-A98A-B6D8F69DC0FC}" srcOrd="2" destOrd="0" presId="urn:microsoft.com/office/officeart/2018/2/layout/IconVerticalSolidList"/>
    <dgm:cxn modelId="{6451D918-A57C-4ABE-9B9B-029D5F1EE591}" type="presParOf" srcId="{FFCC2B09-A850-4757-9975-F4136EC1CD55}" destId="{E9193BAD-8980-4654-B6A9-C722F45CDE5B}" srcOrd="3" destOrd="0" presId="urn:microsoft.com/office/officeart/2018/2/layout/IconVerticalSolidList"/>
    <dgm:cxn modelId="{91D0E41B-807A-4FC4-BEEA-318DFC0E3E58}" type="presParOf" srcId="{BD736A50-DB21-4A1A-88AB-D83AD77219D5}" destId="{EC73F559-7DB5-492C-A86A-85B995D22B89}" srcOrd="7" destOrd="0" presId="urn:microsoft.com/office/officeart/2018/2/layout/IconVerticalSolidList"/>
    <dgm:cxn modelId="{E6D24085-3AA9-42EB-BFA0-DC5DA91DE222}" type="presParOf" srcId="{BD736A50-DB21-4A1A-88AB-D83AD77219D5}" destId="{71067C6F-5F4B-4A0F-8EEC-978158438150}" srcOrd="8" destOrd="0" presId="urn:microsoft.com/office/officeart/2018/2/layout/IconVerticalSolidList"/>
    <dgm:cxn modelId="{6B12234A-2016-44C4-9ADF-BF9EA9BBA8BF}" type="presParOf" srcId="{71067C6F-5F4B-4A0F-8EEC-978158438150}" destId="{04F0DEFE-0248-4487-BEB9-B1C0803A0061}" srcOrd="0" destOrd="0" presId="urn:microsoft.com/office/officeart/2018/2/layout/IconVerticalSolidList"/>
    <dgm:cxn modelId="{C3B204E6-A0C8-4C07-BB7F-903868D6CBDC}" type="presParOf" srcId="{71067C6F-5F4B-4A0F-8EEC-978158438150}" destId="{43083EAD-83C4-4BB9-839A-51E4CBD28907}" srcOrd="1" destOrd="0" presId="urn:microsoft.com/office/officeart/2018/2/layout/IconVerticalSolidList"/>
    <dgm:cxn modelId="{1BBA65F7-E515-42C2-9132-078DC22A4586}" type="presParOf" srcId="{71067C6F-5F4B-4A0F-8EEC-978158438150}" destId="{6B6BE8AF-460E-4B9C-A8E8-4D803FBE11ED}" srcOrd="2" destOrd="0" presId="urn:microsoft.com/office/officeart/2018/2/layout/IconVerticalSolidList"/>
    <dgm:cxn modelId="{472B7E44-09F5-4A47-A64F-6596FF140F55}" type="presParOf" srcId="{71067C6F-5F4B-4A0F-8EEC-978158438150}" destId="{7BD38FE9-C452-4823-93C9-3639B41EF3D7}" srcOrd="3" destOrd="0" presId="urn:microsoft.com/office/officeart/2018/2/layout/IconVerticalSolidList"/>
    <dgm:cxn modelId="{DD093D9B-0B0E-48DE-89D6-77F0B6D2BBB5}" type="presParOf" srcId="{BD736A50-DB21-4A1A-88AB-D83AD77219D5}" destId="{063F76A7-A73D-42FC-82F3-B5E6ADF12FEC}" srcOrd="9" destOrd="0" presId="urn:microsoft.com/office/officeart/2018/2/layout/IconVerticalSolidList"/>
    <dgm:cxn modelId="{CDC1F549-8740-45AB-BC03-EF7D485E00CB}" type="presParOf" srcId="{BD736A50-DB21-4A1A-88AB-D83AD77219D5}" destId="{F0C50DA3-F804-4D56-BD6E-D746E0B1D943}" srcOrd="10" destOrd="0" presId="urn:microsoft.com/office/officeart/2018/2/layout/IconVerticalSolidList"/>
    <dgm:cxn modelId="{427A76EC-9C06-4AC2-85CB-4C369AC50BA7}" type="presParOf" srcId="{F0C50DA3-F804-4D56-BD6E-D746E0B1D943}" destId="{9493D9D3-9825-4C44-A076-4F1BF21486BC}" srcOrd="0" destOrd="0" presId="urn:microsoft.com/office/officeart/2018/2/layout/IconVerticalSolidList"/>
    <dgm:cxn modelId="{A26EE3A5-EB48-47F3-ACD7-EB5040D869A2}" type="presParOf" srcId="{F0C50DA3-F804-4D56-BD6E-D746E0B1D943}" destId="{AC5FEBF6-3468-4402-B458-174CE8871CE1}" srcOrd="1" destOrd="0" presId="urn:microsoft.com/office/officeart/2018/2/layout/IconVerticalSolidList"/>
    <dgm:cxn modelId="{934D5A5C-CAA0-4714-8BC4-447B6DB28534}" type="presParOf" srcId="{F0C50DA3-F804-4D56-BD6E-D746E0B1D943}" destId="{A569DCD1-32EC-4EB0-922A-BE2D017087FD}" srcOrd="2" destOrd="0" presId="urn:microsoft.com/office/officeart/2018/2/layout/IconVerticalSolidList"/>
    <dgm:cxn modelId="{836C5C45-1CB2-4E96-A17B-543AFBC2D37C}" type="presParOf" srcId="{F0C50DA3-F804-4D56-BD6E-D746E0B1D943}" destId="{A772AA98-3424-4AF2-98C5-D0D0EA5768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6230B7-B03D-4124-B1B6-3B1AA877C326}">
      <dsp:nvSpPr>
        <dsp:cNvPr id="0" name=""/>
        <dsp:cNvSpPr/>
      </dsp:nvSpPr>
      <dsp:spPr>
        <a:xfrm>
          <a:off x="0" y="395"/>
          <a:ext cx="5924550" cy="544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189BE-68E1-4600-90DC-F850F42BB012}">
      <dsp:nvSpPr>
        <dsp:cNvPr id="0" name=""/>
        <dsp:cNvSpPr/>
      </dsp:nvSpPr>
      <dsp:spPr>
        <a:xfrm>
          <a:off x="164715" y="122910"/>
          <a:ext cx="299482" cy="2994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63C926-CF34-45DD-8E3B-45895285142D}">
      <dsp:nvSpPr>
        <dsp:cNvPr id="0" name=""/>
        <dsp:cNvSpPr/>
      </dsp:nvSpPr>
      <dsp:spPr>
        <a:xfrm>
          <a:off x="628912" y="395"/>
          <a:ext cx="5295637" cy="54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28" tIns="57628" rIns="57628" bIns="57628" numCol="1" spcCol="1270" anchor="ctr" anchorCtr="0">
          <a:noAutofit/>
        </a:bodyPr>
        <a:lstStyle/>
        <a:p>
          <a:pPr marL="0" lvl="0" indent="0" algn="l" defTabSz="711200">
            <a:lnSpc>
              <a:spcPct val="90000"/>
            </a:lnSpc>
            <a:spcBef>
              <a:spcPct val="0"/>
            </a:spcBef>
            <a:spcAft>
              <a:spcPct val="35000"/>
            </a:spcAft>
            <a:buNone/>
          </a:pPr>
          <a:r>
            <a:rPr lang="en-US" sz="1600" kern="1200"/>
            <a:t>Problem Statement</a:t>
          </a:r>
        </a:p>
      </dsp:txBody>
      <dsp:txXfrm>
        <a:off x="628912" y="395"/>
        <a:ext cx="5295637" cy="544512"/>
      </dsp:txXfrm>
    </dsp:sp>
    <dsp:sp modelId="{5A2D74D6-1639-40F3-81D0-606521B629BF}">
      <dsp:nvSpPr>
        <dsp:cNvPr id="0" name=""/>
        <dsp:cNvSpPr/>
      </dsp:nvSpPr>
      <dsp:spPr>
        <a:xfrm>
          <a:off x="0" y="681036"/>
          <a:ext cx="5924550" cy="544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060DF-A6D3-4BC9-BB35-4E8E1BBD0FC0}">
      <dsp:nvSpPr>
        <dsp:cNvPr id="0" name=""/>
        <dsp:cNvSpPr/>
      </dsp:nvSpPr>
      <dsp:spPr>
        <a:xfrm>
          <a:off x="164715" y="803551"/>
          <a:ext cx="299482" cy="2994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31BEB7-77BF-4013-9E26-4B865AD968D6}">
      <dsp:nvSpPr>
        <dsp:cNvPr id="0" name=""/>
        <dsp:cNvSpPr/>
      </dsp:nvSpPr>
      <dsp:spPr>
        <a:xfrm>
          <a:off x="628912" y="681036"/>
          <a:ext cx="5295637" cy="54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28" tIns="57628" rIns="57628" bIns="57628" numCol="1" spcCol="1270" anchor="ctr" anchorCtr="0">
          <a:noAutofit/>
        </a:bodyPr>
        <a:lstStyle/>
        <a:p>
          <a:pPr marL="0" lvl="0" indent="0" algn="l" defTabSz="711200">
            <a:lnSpc>
              <a:spcPct val="90000"/>
            </a:lnSpc>
            <a:spcBef>
              <a:spcPct val="0"/>
            </a:spcBef>
            <a:spcAft>
              <a:spcPct val="35000"/>
            </a:spcAft>
            <a:buNone/>
          </a:pPr>
          <a:r>
            <a:rPr lang="en-US" sz="1600" kern="1200" dirty="0"/>
            <a:t>Goal and Objectives</a:t>
          </a:r>
        </a:p>
      </dsp:txBody>
      <dsp:txXfrm>
        <a:off x="628912" y="681036"/>
        <a:ext cx="5295637" cy="544512"/>
      </dsp:txXfrm>
    </dsp:sp>
    <dsp:sp modelId="{1D61330C-1D40-4996-AD01-C8F85D2BC954}">
      <dsp:nvSpPr>
        <dsp:cNvPr id="0" name=""/>
        <dsp:cNvSpPr/>
      </dsp:nvSpPr>
      <dsp:spPr>
        <a:xfrm>
          <a:off x="0" y="1361677"/>
          <a:ext cx="5924550" cy="544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BE316-6C4F-4DB0-B159-7C53F312E89A}">
      <dsp:nvSpPr>
        <dsp:cNvPr id="0" name=""/>
        <dsp:cNvSpPr/>
      </dsp:nvSpPr>
      <dsp:spPr>
        <a:xfrm>
          <a:off x="164715" y="1484192"/>
          <a:ext cx="299482" cy="2994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48EB77-067A-4884-9976-E251E4D8B275}">
      <dsp:nvSpPr>
        <dsp:cNvPr id="0" name=""/>
        <dsp:cNvSpPr/>
      </dsp:nvSpPr>
      <dsp:spPr>
        <a:xfrm>
          <a:off x="628912" y="1361677"/>
          <a:ext cx="5295637" cy="54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28" tIns="57628" rIns="57628" bIns="57628" numCol="1" spcCol="1270" anchor="ctr" anchorCtr="0">
          <a:noAutofit/>
        </a:bodyPr>
        <a:lstStyle/>
        <a:p>
          <a:pPr marL="0" lvl="0" indent="0" algn="l" defTabSz="711200">
            <a:lnSpc>
              <a:spcPct val="90000"/>
            </a:lnSpc>
            <a:spcBef>
              <a:spcPct val="0"/>
            </a:spcBef>
            <a:spcAft>
              <a:spcPct val="35000"/>
            </a:spcAft>
            <a:buNone/>
          </a:pPr>
          <a:r>
            <a:rPr lang="en-US" sz="1600" kern="1200" dirty="0"/>
            <a:t>Information about data</a:t>
          </a:r>
        </a:p>
      </dsp:txBody>
      <dsp:txXfrm>
        <a:off x="628912" y="1361677"/>
        <a:ext cx="5295637" cy="544512"/>
      </dsp:txXfrm>
    </dsp:sp>
    <dsp:sp modelId="{02691364-FF2F-478A-8E1E-33A5ACA5B980}">
      <dsp:nvSpPr>
        <dsp:cNvPr id="0" name=""/>
        <dsp:cNvSpPr/>
      </dsp:nvSpPr>
      <dsp:spPr>
        <a:xfrm>
          <a:off x="0" y="2042318"/>
          <a:ext cx="5924550" cy="544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56FCB-E04E-4915-976F-2964020F3481}">
      <dsp:nvSpPr>
        <dsp:cNvPr id="0" name=""/>
        <dsp:cNvSpPr/>
      </dsp:nvSpPr>
      <dsp:spPr>
        <a:xfrm>
          <a:off x="164715" y="2164833"/>
          <a:ext cx="299482" cy="2994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B52246-C4D8-42CF-B069-39E29B3E9839}">
      <dsp:nvSpPr>
        <dsp:cNvPr id="0" name=""/>
        <dsp:cNvSpPr/>
      </dsp:nvSpPr>
      <dsp:spPr>
        <a:xfrm>
          <a:off x="628912" y="2042318"/>
          <a:ext cx="5295637" cy="54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28" tIns="57628" rIns="57628" bIns="57628" numCol="1" spcCol="1270" anchor="ctr" anchorCtr="0">
          <a:noAutofit/>
        </a:bodyPr>
        <a:lstStyle/>
        <a:p>
          <a:pPr marL="0" lvl="0" indent="0" algn="l" defTabSz="711200">
            <a:lnSpc>
              <a:spcPct val="90000"/>
            </a:lnSpc>
            <a:spcBef>
              <a:spcPct val="0"/>
            </a:spcBef>
            <a:spcAft>
              <a:spcPct val="35000"/>
            </a:spcAft>
            <a:buNone/>
          </a:pPr>
          <a:r>
            <a:rPr lang="en-US" sz="1600" kern="1200"/>
            <a:t>Data Pre-processing and Feature Extraction</a:t>
          </a:r>
        </a:p>
      </dsp:txBody>
      <dsp:txXfrm>
        <a:off x="628912" y="2042318"/>
        <a:ext cx="5295637" cy="544512"/>
      </dsp:txXfrm>
    </dsp:sp>
    <dsp:sp modelId="{C627A8F9-3274-4F48-9B52-977B090E2982}">
      <dsp:nvSpPr>
        <dsp:cNvPr id="0" name=""/>
        <dsp:cNvSpPr/>
      </dsp:nvSpPr>
      <dsp:spPr>
        <a:xfrm>
          <a:off x="0" y="2722959"/>
          <a:ext cx="5924550" cy="544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5BF4EB-CB51-44D6-9729-AD63EC71C588}">
      <dsp:nvSpPr>
        <dsp:cNvPr id="0" name=""/>
        <dsp:cNvSpPr/>
      </dsp:nvSpPr>
      <dsp:spPr>
        <a:xfrm>
          <a:off x="164715" y="2845474"/>
          <a:ext cx="299482" cy="29948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936893-7ADB-45D7-8851-8DC6045A8F3F}">
      <dsp:nvSpPr>
        <dsp:cNvPr id="0" name=""/>
        <dsp:cNvSpPr/>
      </dsp:nvSpPr>
      <dsp:spPr>
        <a:xfrm>
          <a:off x="628912" y="2722959"/>
          <a:ext cx="5295637" cy="54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28" tIns="57628" rIns="57628" bIns="57628" numCol="1" spcCol="1270" anchor="ctr" anchorCtr="0">
          <a:noAutofit/>
        </a:bodyPr>
        <a:lstStyle/>
        <a:p>
          <a:pPr marL="0" lvl="0" indent="0" algn="l" defTabSz="711200">
            <a:lnSpc>
              <a:spcPct val="90000"/>
            </a:lnSpc>
            <a:spcBef>
              <a:spcPct val="0"/>
            </a:spcBef>
            <a:spcAft>
              <a:spcPct val="35000"/>
            </a:spcAft>
            <a:buNone/>
          </a:pPr>
          <a:r>
            <a:rPr lang="en-US" sz="1600" kern="1200"/>
            <a:t>Model Building </a:t>
          </a:r>
        </a:p>
      </dsp:txBody>
      <dsp:txXfrm>
        <a:off x="628912" y="2722959"/>
        <a:ext cx="5295637" cy="544512"/>
      </dsp:txXfrm>
    </dsp:sp>
    <dsp:sp modelId="{BEB8C481-8DB8-4905-B8DD-B2A51BC122B1}">
      <dsp:nvSpPr>
        <dsp:cNvPr id="0" name=""/>
        <dsp:cNvSpPr/>
      </dsp:nvSpPr>
      <dsp:spPr>
        <a:xfrm>
          <a:off x="0" y="3403600"/>
          <a:ext cx="5924550" cy="544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D475AF-52E6-4D41-975D-6184518703D4}">
      <dsp:nvSpPr>
        <dsp:cNvPr id="0" name=""/>
        <dsp:cNvSpPr/>
      </dsp:nvSpPr>
      <dsp:spPr>
        <a:xfrm>
          <a:off x="164715" y="3526116"/>
          <a:ext cx="299482" cy="29948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8C9B8B-B0D5-4EE1-B279-9F25A90ACA8B}">
      <dsp:nvSpPr>
        <dsp:cNvPr id="0" name=""/>
        <dsp:cNvSpPr/>
      </dsp:nvSpPr>
      <dsp:spPr>
        <a:xfrm>
          <a:off x="628912" y="3403600"/>
          <a:ext cx="5295637" cy="54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28" tIns="57628" rIns="57628" bIns="57628" numCol="1" spcCol="1270" anchor="ctr" anchorCtr="0">
          <a:noAutofit/>
        </a:bodyPr>
        <a:lstStyle/>
        <a:p>
          <a:pPr marL="0" lvl="0" indent="0" algn="l" defTabSz="711200">
            <a:lnSpc>
              <a:spcPct val="90000"/>
            </a:lnSpc>
            <a:spcBef>
              <a:spcPct val="0"/>
            </a:spcBef>
            <a:spcAft>
              <a:spcPct val="35000"/>
            </a:spcAft>
            <a:buNone/>
          </a:pPr>
          <a:r>
            <a:rPr lang="en-US" sz="1600" kern="1200"/>
            <a:t>Result and Discussion</a:t>
          </a:r>
        </a:p>
      </dsp:txBody>
      <dsp:txXfrm>
        <a:off x="628912" y="3403600"/>
        <a:ext cx="5295637" cy="544512"/>
      </dsp:txXfrm>
    </dsp:sp>
    <dsp:sp modelId="{B2405404-97E3-4602-91A8-E01A271888E7}">
      <dsp:nvSpPr>
        <dsp:cNvPr id="0" name=""/>
        <dsp:cNvSpPr/>
      </dsp:nvSpPr>
      <dsp:spPr>
        <a:xfrm>
          <a:off x="0" y="4084241"/>
          <a:ext cx="5924550" cy="5445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729739-133E-451C-AA7E-BC77DA059F39}">
      <dsp:nvSpPr>
        <dsp:cNvPr id="0" name=""/>
        <dsp:cNvSpPr/>
      </dsp:nvSpPr>
      <dsp:spPr>
        <a:xfrm>
          <a:off x="164715" y="4206757"/>
          <a:ext cx="299482" cy="29948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83E277-6EF7-4CA7-9306-2409C798045A}">
      <dsp:nvSpPr>
        <dsp:cNvPr id="0" name=""/>
        <dsp:cNvSpPr/>
      </dsp:nvSpPr>
      <dsp:spPr>
        <a:xfrm>
          <a:off x="628912" y="4084241"/>
          <a:ext cx="5295637" cy="544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28" tIns="57628" rIns="57628" bIns="57628" numCol="1" spcCol="1270" anchor="ctr" anchorCtr="0">
          <a:noAutofit/>
        </a:bodyPr>
        <a:lstStyle/>
        <a:p>
          <a:pPr marL="0" lvl="0" indent="0" algn="l" defTabSz="711200">
            <a:lnSpc>
              <a:spcPct val="90000"/>
            </a:lnSpc>
            <a:spcBef>
              <a:spcPct val="0"/>
            </a:spcBef>
            <a:spcAft>
              <a:spcPct val="35000"/>
            </a:spcAft>
            <a:buNone/>
          </a:pPr>
          <a:r>
            <a:rPr lang="en-US" sz="1600" kern="1200"/>
            <a:t>Conclusions</a:t>
          </a:r>
        </a:p>
      </dsp:txBody>
      <dsp:txXfrm>
        <a:off x="628912" y="4084241"/>
        <a:ext cx="5295637" cy="544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5675C-1C65-4EA8-87BB-DC5928B75BA7}">
      <dsp:nvSpPr>
        <dsp:cNvPr id="0" name=""/>
        <dsp:cNvSpPr/>
      </dsp:nvSpPr>
      <dsp:spPr>
        <a:xfrm>
          <a:off x="0" y="2682"/>
          <a:ext cx="10353675" cy="4284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39069-6773-4617-BC3D-E383867FBBDF}">
      <dsp:nvSpPr>
        <dsp:cNvPr id="0" name=""/>
        <dsp:cNvSpPr/>
      </dsp:nvSpPr>
      <dsp:spPr>
        <a:xfrm>
          <a:off x="129608" y="99085"/>
          <a:ext cx="235881" cy="2356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9EC0F8-1324-4D3A-9595-BD3826848E21}">
      <dsp:nvSpPr>
        <dsp:cNvPr id="0" name=""/>
        <dsp:cNvSpPr/>
      </dsp:nvSpPr>
      <dsp:spPr>
        <a:xfrm>
          <a:off x="495097" y="2682"/>
          <a:ext cx="9843581" cy="455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79" tIns="48179" rIns="48179" bIns="48179" numCol="1" spcCol="1270" anchor="ctr" anchorCtr="0">
          <a:noAutofit/>
        </a:bodyPr>
        <a:lstStyle/>
        <a:p>
          <a:pPr marL="0" lvl="0" indent="0" algn="l" defTabSz="622300">
            <a:lnSpc>
              <a:spcPct val="90000"/>
            </a:lnSpc>
            <a:spcBef>
              <a:spcPct val="0"/>
            </a:spcBef>
            <a:spcAft>
              <a:spcPct val="35000"/>
            </a:spcAft>
            <a:buNone/>
          </a:pPr>
          <a:r>
            <a:rPr lang="en-US" sz="1400" kern="1200"/>
            <a:t>First, I tried without balancing the set that will give poor results in AUC-ROC score,precision,recall,and f1-score .</a:t>
          </a:r>
        </a:p>
      </dsp:txBody>
      <dsp:txXfrm>
        <a:off x="495097" y="2682"/>
        <a:ext cx="9843581" cy="455235"/>
      </dsp:txXfrm>
    </dsp:sp>
    <dsp:sp modelId="{48A75378-AA7E-4172-B509-46C2B4C6BDBC}">
      <dsp:nvSpPr>
        <dsp:cNvPr id="0" name=""/>
        <dsp:cNvSpPr/>
      </dsp:nvSpPr>
      <dsp:spPr>
        <a:xfrm>
          <a:off x="0" y="571726"/>
          <a:ext cx="10353675" cy="4284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EB169-04C4-4D9C-8CA7-0132E8347719}">
      <dsp:nvSpPr>
        <dsp:cNvPr id="0" name=""/>
        <dsp:cNvSpPr/>
      </dsp:nvSpPr>
      <dsp:spPr>
        <a:xfrm>
          <a:off x="129608" y="668129"/>
          <a:ext cx="235881" cy="2356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FE53C6-4AF6-4E7A-9D37-418333C73510}">
      <dsp:nvSpPr>
        <dsp:cNvPr id="0" name=""/>
        <dsp:cNvSpPr/>
      </dsp:nvSpPr>
      <dsp:spPr>
        <a:xfrm>
          <a:off x="495097" y="571726"/>
          <a:ext cx="9843581" cy="455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79" tIns="48179" rIns="48179" bIns="48179" numCol="1" spcCol="1270" anchor="ctr" anchorCtr="0">
          <a:noAutofit/>
        </a:bodyPr>
        <a:lstStyle/>
        <a:p>
          <a:pPr marL="0" lvl="0" indent="0" algn="l" defTabSz="622300">
            <a:lnSpc>
              <a:spcPct val="90000"/>
            </a:lnSpc>
            <a:spcBef>
              <a:spcPct val="0"/>
            </a:spcBef>
            <a:spcAft>
              <a:spcPct val="35000"/>
            </a:spcAft>
            <a:buNone/>
          </a:pPr>
          <a:r>
            <a:rPr lang="en-US" sz="1400" kern="1200"/>
            <a:t>From result I found that balancing the data will give better results in </a:t>
          </a:r>
          <a:r>
            <a:rPr lang="en-IN" sz="1400" kern="1200"/>
            <a:t>AUC-ROC score,precision,recall,and f1-score .</a:t>
          </a:r>
          <a:endParaRPr lang="en-US" sz="1400" kern="1200"/>
        </a:p>
      </dsp:txBody>
      <dsp:txXfrm>
        <a:off x="495097" y="571726"/>
        <a:ext cx="9843581" cy="455235"/>
      </dsp:txXfrm>
    </dsp:sp>
    <dsp:sp modelId="{B3E1E450-DF1C-45EC-836F-3E629DEC03AE}">
      <dsp:nvSpPr>
        <dsp:cNvPr id="0" name=""/>
        <dsp:cNvSpPr/>
      </dsp:nvSpPr>
      <dsp:spPr>
        <a:xfrm>
          <a:off x="0" y="1140770"/>
          <a:ext cx="10353675" cy="42845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5119BD-B98C-40B9-94DE-21CE110EE8E6}">
      <dsp:nvSpPr>
        <dsp:cNvPr id="0" name=""/>
        <dsp:cNvSpPr/>
      </dsp:nvSpPr>
      <dsp:spPr>
        <a:xfrm>
          <a:off x="129608" y="1237173"/>
          <a:ext cx="235881" cy="2356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506BC9-7196-4908-900E-AE4282BC26E3}">
      <dsp:nvSpPr>
        <dsp:cNvPr id="0" name=""/>
        <dsp:cNvSpPr/>
      </dsp:nvSpPr>
      <dsp:spPr>
        <a:xfrm>
          <a:off x="495097" y="1140770"/>
          <a:ext cx="9843581" cy="455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79" tIns="48179" rIns="48179" bIns="48179" numCol="1" spcCol="1270" anchor="ctr" anchorCtr="0">
          <a:noAutofit/>
        </a:bodyPr>
        <a:lstStyle/>
        <a:p>
          <a:pPr marL="0" lvl="0" indent="0" algn="l" defTabSz="622300">
            <a:lnSpc>
              <a:spcPct val="90000"/>
            </a:lnSpc>
            <a:spcBef>
              <a:spcPct val="0"/>
            </a:spcBef>
            <a:spcAft>
              <a:spcPct val="35000"/>
            </a:spcAft>
            <a:buNone/>
          </a:pPr>
          <a:r>
            <a:rPr lang="en-US" sz="1400" kern="1200"/>
            <a:t>From all 8 algorithms I found that XGBoost classifier will give highest results among all 7 algorithms.</a:t>
          </a:r>
        </a:p>
      </dsp:txBody>
      <dsp:txXfrm>
        <a:off x="495097" y="1140770"/>
        <a:ext cx="9843581" cy="455235"/>
      </dsp:txXfrm>
    </dsp:sp>
    <dsp:sp modelId="{581861F8-11C3-4CC2-B2DF-6173EB5E5B60}">
      <dsp:nvSpPr>
        <dsp:cNvPr id="0" name=""/>
        <dsp:cNvSpPr/>
      </dsp:nvSpPr>
      <dsp:spPr>
        <a:xfrm>
          <a:off x="0" y="1709814"/>
          <a:ext cx="10353675" cy="42845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E024C5-8DD3-4496-862B-8A069B1518DC}">
      <dsp:nvSpPr>
        <dsp:cNvPr id="0" name=""/>
        <dsp:cNvSpPr/>
      </dsp:nvSpPr>
      <dsp:spPr>
        <a:xfrm>
          <a:off x="129608" y="1806217"/>
          <a:ext cx="235881" cy="2356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193BAD-8980-4654-B6A9-C722F45CDE5B}">
      <dsp:nvSpPr>
        <dsp:cNvPr id="0" name=""/>
        <dsp:cNvSpPr/>
      </dsp:nvSpPr>
      <dsp:spPr>
        <a:xfrm>
          <a:off x="495097" y="1709814"/>
          <a:ext cx="9843581" cy="455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79" tIns="48179" rIns="48179" bIns="48179" numCol="1" spcCol="1270" anchor="ctr" anchorCtr="0">
          <a:noAutofit/>
        </a:bodyPr>
        <a:lstStyle/>
        <a:p>
          <a:pPr marL="0" lvl="0" indent="0" algn="l" defTabSz="622300">
            <a:lnSpc>
              <a:spcPct val="90000"/>
            </a:lnSpc>
            <a:spcBef>
              <a:spcPct val="0"/>
            </a:spcBef>
            <a:spcAft>
              <a:spcPct val="35000"/>
            </a:spcAft>
            <a:buNone/>
          </a:pPr>
          <a:r>
            <a:rPr lang="en-US" sz="1400" kern="1200"/>
            <a:t>Then I found PCA  along with SMOTE this will give better results also in that random forest give highest performance metrics then second one is XGBoost classifier.</a:t>
          </a:r>
        </a:p>
      </dsp:txBody>
      <dsp:txXfrm>
        <a:off x="495097" y="1709814"/>
        <a:ext cx="9843581" cy="455235"/>
      </dsp:txXfrm>
    </dsp:sp>
    <dsp:sp modelId="{04F0DEFE-0248-4487-BEB9-B1C0803A0061}">
      <dsp:nvSpPr>
        <dsp:cNvPr id="0" name=""/>
        <dsp:cNvSpPr/>
      </dsp:nvSpPr>
      <dsp:spPr>
        <a:xfrm>
          <a:off x="0" y="2278858"/>
          <a:ext cx="10353675" cy="42845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083EAD-83C4-4BB9-839A-51E4CBD28907}">
      <dsp:nvSpPr>
        <dsp:cNvPr id="0" name=""/>
        <dsp:cNvSpPr/>
      </dsp:nvSpPr>
      <dsp:spPr>
        <a:xfrm>
          <a:off x="129608" y="2375261"/>
          <a:ext cx="235881" cy="2356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D38FE9-C452-4823-93C9-3639B41EF3D7}">
      <dsp:nvSpPr>
        <dsp:cNvPr id="0" name=""/>
        <dsp:cNvSpPr/>
      </dsp:nvSpPr>
      <dsp:spPr>
        <a:xfrm>
          <a:off x="495097" y="2278858"/>
          <a:ext cx="9843581" cy="455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79" tIns="48179" rIns="48179" bIns="48179" numCol="1" spcCol="1270" anchor="ctr" anchorCtr="0">
          <a:noAutofit/>
        </a:bodyPr>
        <a:lstStyle/>
        <a:p>
          <a:pPr marL="0" lvl="0" indent="0" algn="l" defTabSz="622300">
            <a:lnSpc>
              <a:spcPct val="90000"/>
            </a:lnSpc>
            <a:spcBef>
              <a:spcPct val="0"/>
            </a:spcBef>
            <a:spcAft>
              <a:spcPct val="35000"/>
            </a:spcAft>
            <a:buNone/>
          </a:pPr>
          <a:r>
            <a:rPr lang="en-US" sz="1400" kern="1200"/>
            <a:t>Finally, I extracted  6 features using features important technique using DT, RF, XGB.</a:t>
          </a:r>
        </a:p>
      </dsp:txBody>
      <dsp:txXfrm>
        <a:off x="495097" y="2278858"/>
        <a:ext cx="9843581" cy="455235"/>
      </dsp:txXfrm>
    </dsp:sp>
    <dsp:sp modelId="{9493D9D3-9825-4C44-A076-4F1BF21486BC}">
      <dsp:nvSpPr>
        <dsp:cNvPr id="0" name=""/>
        <dsp:cNvSpPr/>
      </dsp:nvSpPr>
      <dsp:spPr>
        <a:xfrm>
          <a:off x="0" y="2847902"/>
          <a:ext cx="10353675" cy="4284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FEBF6-3468-4402-B458-174CE8871CE1}">
      <dsp:nvSpPr>
        <dsp:cNvPr id="0" name=""/>
        <dsp:cNvSpPr/>
      </dsp:nvSpPr>
      <dsp:spPr>
        <a:xfrm>
          <a:off x="129608" y="2944305"/>
          <a:ext cx="235881" cy="2356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72AA98-3424-4AF2-98C5-D0D0EA57685D}">
      <dsp:nvSpPr>
        <dsp:cNvPr id="0" name=""/>
        <dsp:cNvSpPr/>
      </dsp:nvSpPr>
      <dsp:spPr>
        <a:xfrm>
          <a:off x="495097" y="2847902"/>
          <a:ext cx="9843581" cy="455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179" tIns="48179" rIns="48179" bIns="48179" numCol="1" spcCol="1270" anchor="ctr" anchorCtr="0">
          <a:noAutofit/>
        </a:bodyPr>
        <a:lstStyle/>
        <a:p>
          <a:pPr marL="0" lvl="0" indent="0" algn="l" defTabSz="622300">
            <a:lnSpc>
              <a:spcPct val="90000"/>
            </a:lnSpc>
            <a:spcBef>
              <a:spcPct val="0"/>
            </a:spcBef>
            <a:spcAft>
              <a:spcPct val="35000"/>
            </a:spcAft>
            <a:buNone/>
          </a:pPr>
          <a:r>
            <a:rPr lang="en-US" sz="1400" kern="1200"/>
            <a:t>Then build model on top of 6 features I found  93% of accuracy. Only 6 features give 93% of accuracy this means anyone features variation that will affect the dependent variable(“Bankruptcy”).</a:t>
          </a:r>
        </a:p>
      </dsp:txBody>
      <dsp:txXfrm>
        <a:off x="495097" y="2847902"/>
        <a:ext cx="9843581" cy="4552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65F33B-4E0D-472F-81F9-67F23F4D84E3}"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3034523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65F33B-4E0D-472F-81F9-67F23F4D84E3}"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107866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65F33B-4E0D-472F-81F9-67F23F4D84E3}"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2920019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65F33B-4E0D-472F-81F9-67F23F4D84E3}"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4D8D-D0DC-42B1-8681-7FDFEAF62F82}"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2650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65F33B-4E0D-472F-81F9-67F23F4D84E3}"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1876962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65F33B-4E0D-472F-81F9-67F23F4D84E3}"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2994127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65F33B-4E0D-472F-81F9-67F23F4D84E3}"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4157752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5F33B-4E0D-472F-81F9-67F23F4D84E3}"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1680365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5F33B-4E0D-472F-81F9-67F23F4D84E3}"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326815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5F33B-4E0D-472F-81F9-67F23F4D84E3}"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307149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65F33B-4E0D-472F-81F9-67F23F4D84E3}"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407036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65F33B-4E0D-472F-81F9-67F23F4D84E3}"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756886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65F33B-4E0D-472F-81F9-67F23F4D84E3}"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2482098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65F33B-4E0D-472F-81F9-67F23F4D84E3}"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164412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65F33B-4E0D-472F-81F9-67F23F4D84E3}"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3149863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65F33B-4E0D-472F-81F9-67F23F4D84E3}"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58371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65F33B-4E0D-472F-81F9-67F23F4D84E3}"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A4D8D-D0DC-42B1-8681-7FDFEAF62F82}" type="slidenum">
              <a:rPr lang="en-US" smtClean="0"/>
              <a:t>‹#›</a:t>
            </a:fld>
            <a:endParaRPr lang="en-US"/>
          </a:p>
        </p:txBody>
      </p:sp>
    </p:spTree>
    <p:extLst>
      <p:ext uri="{BB962C8B-B14F-4D97-AF65-F5344CB8AC3E}">
        <p14:creationId xmlns:p14="http://schemas.microsoft.com/office/powerpoint/2010/main" val="3761222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65F33B-4E0D-472F-81F9-67F23F4D84E3}" type="datetimeFigureOut">
              <a:rPr lang="en-US" smtClean="0"/>
              <a:t>4/15/2024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2A4D8D-D0DC-42B1-8681-7FDFEAF62F82}" type="slidenum">
              <a:rPr lang="en-US" smtClean="0"/>
              <a:t>‹#›</a:t>
            </a:fld>
            <a:endParaRPr lang="en-US"/>
          </a:p>
        </p:txBody>
      </p:sp>
    </p:spTree>
    <p:extLst>
      <p:ext uri="{BB962C8B-B14F-4D97-AF65-F5344CB8AC3E}">
        <p14:creationId xmlns:p14="http://schemas.microsoft.com/office/powerpoint/2010/main" val="14551351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E7E196-5F86-6410-3826-07E799D57A66}"/>
              </a:ext>
            </a:extLst>
          </p:cNvPr>
          <p:cNvPicPr>
            <a:picLocks noChangeAspect="1"/>
          </p:cNvPicPr>
          <p:nvPr/>
        </p:nvPicPr>
        <p:blipFill rotWithShape="1">
          <a:blip r:embed="rId3"/>
          <a:srcRect t="13693" b="30074"/>
          <a:stretch/>
        </p:blipFill>
        <p:spPr>
          <a:xfrm>
            <a:off x="20" y="2030"/>
            <a:ext cx="12191980" cy="6855970"/>
          </a:xfrm>
          <a:prstGeom prst="rect">
            <a:avLst/>
          </a:prstGeom>
        </p:spPr>
      </p:pic>
      <p:sp>
        <p:nvSpPr>
          <p:cNvPr id="14" name="Rectangle 13">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FE304-B87E-0454-1424-CFCC8E840818}"/>
              </a:ext>
            </a:extLst>
          </p:cNvPr>
          <p:cNvSpPr>
            <a:spLocks noGrp="1"/>
          </p:cNvSpPr>
          <p:nvPr>
            <p:ph type="ctrTitle"/>
          </p:nvPr>
        </p:nvSpPr>
        <p:spPr>
          <a:xfrm>
            <a:off x="1595269" y="1122363"/>
            <a:ext cx="9001462" cy="2387600"/>
          </a:xfrm>
        </p:spPr>
        <p:txBody>
          <a:bodyPr vert="horz" lIns="91440" tIns="45720" rIns="91440" bIns="45720" rtlCol="0">
            <a:normAutofit/>
          </a:bodyPr>
          <a:lstStyle/>
          <a:p>
            <a:r>
              <a:rPr lang="en-US" sz="4100" dirty="0"/>
              <a:t>Presentation on prediction of bankruptcy of companies</a:t>
            </a:r>
          </a:p>
        </p:txBody>
      </p:sp>
      <p:sp>
        <p:nvSpPr>
          <p:cNvPr id="3" name="Subtitle 2">
            <a:extLst>
              <a:ext uri="{FF2B5EF4-FFF2-40B4-BE49-F238E27FC236}">
                <a16:creationId xmlns:a16="http://schemas.microsoft.com/office/drawing/2014/main" id="{EAD62D0C-57B4-76EE-6823-5E17E2A9CFAC}"/>
              </a:ext>
            </a:extLst>
          </p:cNvPr>
          <p:cNvSpPr>
            <a:spLocks noGrp="1"/>
          </p:cNvSpPr>
          <p:nvPr>
            <p:ph type="subTitle" idx="1"/>
          </p:nvPr>
        </p:nvSpPr>
        <p:spPr>
          <a:xfrm>
            <a:off x="1595269" y="3428999"/>
            <a:ext cx="9001462" cy="2657475"/>
          </a:xfrm>
        </p:spPr>
        <p:txBody>
          <a:bodyPr vert="horz" lIns="91440" tIns="45720" rIns="91440" bIns="45720" rtlCol="0">
            <a:normAutofit/>
          </a:bodyPr>
          <a:lstStyle/>
          <a:p>
            <a:pPr>
              <a:lnSpc>
                <a:spcPct val="110000"/>
              </a:lnSpc>
            </a:pPr>
            <a:r>
              <a:rPr lang="en-US" sz="1800">
                <a:cs typeface="Times New Roman" panose="02020603050405020304" pitchFamily="18" charset="0"/>
              </a:rPr>
              <a:t>Date- 15/04/2024                                                                                                   </a:t>
            </a:r>
          </a:p>
          <a:p>
            <a:pPr>
              <a:lnSpc>
                <a:spcPct val="110000"/>
              </a:lnSpc>
            </a:pPr>
            <a:endParaRPr lang="en-US" sz="1800" b="1">
              <a:latin typeface="Times New Roman" panose="02020603050405020304" pitchFamily="18" charset="0"/>
              <a:cs typeface="Times New Roman" panose="02020603050405020304" pitchFamily="18" charset="0"/>
            </a:endParaRPr>
          </a:p>
          <a:p>
            <a:pPr>
              <a:lnSpc>
                <a:spcPct val="110000"/>
              </a:lnSpc>
            </a:pPr>
            <a:endParaRPr lang="en-US" sz="1800" b="1">
              <a:latin typeface="Times New Roman" panose="02020603050405020304" pitchFamily="18" charset="0"/>
              <a:cs typeface="Times New Roman" panose="02020603050405020304" pitchFamily="18" charset="0"/>
            </a:endParaRPr>
          </a:p>
          <a:p>
            <a:pPr>
              <a:lnSpc>
                <a:spcPct val="110000"/>
              </a:lnSpc>
            </a:pPr>
            <a:r>
              <a:rPr lang="en-US" sz="1800" b="1">
                <a:cs typeface="Times New Roman" panose="02020603050405020304" pitchFamily="18" charset="0"/>
              </a:rPr>
              <a:t>Submitted by</a:t>
            </a:r>
          </a:p>
          <a:p>
            <a:pPr>
              <a:lnSpc>
                <a:spcPct val="110000"/>
              </a:lnSpc>
            </a:pPr>
            <a:r>
              <a:rPr lang="en-US" sz="1800" b="1">
                <a:cs typeface="Times New Roman" panose="02020603050405020304" pitchFamily="18" charset="0"/>
              </a:rPr>
              <a:t>Channabasavaradhy Suragimath</a:t>
            </a:r>
            <a:endParaRPr lang="en-US" sz="1800" b="1" dirty="0">
              <a:cs typeface="Times New Roman" panose="02020603050405020304" pitchFamily="18" charset="0"/>
            </a:endParaRPr>
          </a:p>
        </p:txBody>
      </p:sp>
    </p:spTree>
    <p:extLst>
      <p:ext uri="{BB962C8B-B14F-4D97-AF65-F5344CB8AC3E}">
        <p14:creationId xmlns:p14="http://schemas.microsoft.com/office/powerpoint/2010/main" val="1403270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2780-23C5-22A1-25DF-929FB1511A6F}"/>
              </a:ext>
            </a:extLst>
          </p:cNvPr>
          <p:cNvSpPr>
            <a:spLocks noGrp="1"/>
          </p:cNvSpPr>
          <p:nvPr>
            <p:ph type="title"/>
          </p:nvPr>
        </p:nvSpPr>
        <p:spPr>
          <a:xfrm>
            <a:off x="4927472" y="609600"/>
            <a:ext cx="6340084" cy="1326321"/>
          </a:xfrm>
        </p:spPr>
        <p:txBody>
          <a:bodyPr>
            <a:normAutofit/>
          </a:bodyPr>
          <a:lstStyle/>
          <a:p>
            <a:br>
              <a:rPr lang="en-US" sz="2900">
                <a:latin typeface="Times New Roman" panose="02020603050405020304" pitchFamily="18" charset="0"/>
                <a:cs typeface="Times New Roman" panose="02020603050405020304" pitchFamily="18" charset="0"/>
              </a:rPr>
            </a:b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continued……</a:t>
            </a:r>
            <a:endParaRPr lang="en-US" sz="2900"/>
          </a:p>
        </p:txBody>
      </p:sp>
      <p:pic>
        <p:nvPicPr>
          <p:cNvPr id="5" name="Picture 4" descr="Financial graphs on a dark display">
            <a:extLst>
              <a:ext uri="{FF2B5EF4-FFF2-40B4-BE49-F238E27FC236}">
                <a16:creationId xmlns:a16="http://schemas.microsoft.com/office/drawing/2014/main" id="{45822894-66B8-4E36-B1CE-380295BC4EEB}"/>
              </a:ext>
            </a:extLst>
          </p:cNvPr>
          <p:cNvPicPr>
            <a:picLocks noChangeAspect="1"/>
          </p:cNvPicPr>
          <p:nvPr/>
        </p:nvPicPr>
        <p:blipFill rotWithShape="1">
          <a:blip r:embed="rId3"/>
          <a:srcRect l="25971" r="31779"/>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F5875464-7F73-4B2A-2A98-35DE47DDB2CD}"/>
              </a:ext>
            </a:extLst>
          </p:cNvPr>
          <p:cNvSpPr>
            <a:spLocks noGrp="1"/>
          </p:cNvSpPr>
          <p:nvPr>
            <p:ph idx="1"/>
          </p:nvPr>
        </p:nvSpPr>
        <p:spPr>
          <a:xfrm>
            <a:off x="4927471" y="2096064"/>
            <a:ext cx="6340085" cy="3695136"/>
          </a:xfrm>
        </p:spPr>
        <p:txBody>
          <a:bodyPr>
            <a:normAutofit/>
          </a:bodyPr>
          <a:lstStyle/>
          <a:p>
            <a:pPr>
              <a:lnSpc>
                <a:spcPct val="110000"/>
              </a:lnSpc>
            </a:pPr>
            <a:r>
              <a:rPr lang="en-US" sz="1900">
                <a:latin typeface="Times New Roman" panose="02020603050405020304" pitchFamily="18" charset="0"/>
                <a:cs typeface="Times New Roman" panose="02020603050405020304" pitchFamily="18" charset="0"/>
              </a:rPr>
              <a:t>Case-3 ( Making the data Balancing along with using PCA) </a:t>
            </a:r>
          </a:p>
          <a:p>
            <a:pPr>
              <a:lnSpc>
                <a:spcPct val="110000"/>
              </a:lnSpc>
            </a:pPr>
            <a:r>
              <a:rPr lang="en-US" sz="1900" b="1">
                <a:latin typeface="Times New Roman" panose="02020603050405020304" pitchFamily="18" charset="0"/>
                <a:cs typeface="Times New Roman" panose="02020603050405020304" pitchFamily="18" charset="0"/>
              </a:rPr>
              <a:t>Same SOMTE method is used for balancing the data and along with reducing the unwanted attribute by using Principal component analysis. </a:t>
            </a:r>
          </a:p>
          <a:p>
            <a:pPr>
              <a:lnSpc>
                <a:spcPct val="110000"/>
              </a:lnSpc>
            </a:pPr>
            <a:r>
              <a:rPr lang="en-US" sz="1900" b="1">
                <a:latin typeface="Times New Roman" panose="02020603050405020304" pitchFamily="18" charset="0"/>
                <a:cs typeface="Times New Roman" panose="02020603050405020304" pitchFamily="18" charset="0"/>
              </a:rPr>
              <a:t>Then measure performance metrics for all 8 algorithms.</a:t>
            </a:r>
          </a:p>
          <a:p>
            <a:pPr>
              <a:lnSpc>
                <a:spcPct val="110000"/>
              </a:lnSpc>
            </a:pPr>
            <a:r>
              <a:rPr lang="en-US" sz="1900" b="1">
                <a:latin typeface="Times New Roman" panose="02020603050405020304" pitchFamily="18" charset="0"/>
                <a:cs typeface="Times New Roman" panose="02020603050405020304" pitchFamily="18" charset="0"/>
              </a:rPr>
              <a:t>Then find best algorithms among all 8 based on best performance metrics.</a:t>
            </a:r>
          </a:p>
          <a:p>
            <a:pPr>
              <a:lnSpc>
                <a:spcPct val="110000"/>
              </a:lnSpc>
            </a:pPr>
            <a:r>
              <a:rPr lang="en-US" sz="1900" b="1">
                <a:latin typeface="Times New Roman" panose="02020603050405020304" pitchFamily="18" charset="0"/>
                <a:cs typeface="Times New Roman" panose="02020603050405020304" pitchFamily="18" charset="0"/>
              </a:rPr>
              <a:t>Finally build model only 6 attributes or columns find out performance metrics for all 8 algo.</a:t>
            </a:r>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40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03AD-8BE6-97E9-9AC2-9CF2AA2570FE}"/>
              </a:ext>
            </a:extLst>
          </p:cNvPr>
          <p:cNvSpPr>
            <a:spLocks noGrp="1"/>
          </p:cNvSpPr>
          <p:nvPr>
            <p:ph type="title"/>
          </p:nvPr>
        </p:nvSpPr>
        <p:spPr/>
        <p:txBody>
          <a:bodyPr>
            <a:normAutofit/>
          </a:bodyPr>
          <a:lstStyle/>
          <a:p>
            <a:r>
              <a:rPr lang="en-US" sz="3200">
                <a:latin typeface="Times New Roman" panose="02020603050405020304" pitchFamily="18" charset="0"/>
                <a:cs typeface="Times New Roman" panose="02020603050405020304" pitchFamily="18" charset="0"/>
              </a:rPr>
              <a:t>Result and discussion</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8CC14B-93B1-0B24-4A76-61F5F5B6A7D4}"/>
              </a:ext>
            </a:extLst>
          </p:cNvPr>
          <p:cNvSpPr>
            <a:spLocks noGrp="1"/>
          </p:cNvSpPr>
          <p:nvPr>
            <p:ph idx="1"/>
          </p:nvPr>
        </p:nvSpPr>
        <p:spPr/>
        <p:txBody>
          <a:bodyPr/>
          <a:lstStyle/>
          <a:p>
            <a:r>
              <a:rPr lang="en-US" sz="2400">
                <a:solidFill>
                  <a:schemeClr val="accent5"/>
                </a:solidFill>
              </a:rPr>
              <a:t>Case-1 (  with out treating the Unbalanced data)</a:t>
            </a:r>
          </a:p>
          <a:p>
            <a:pPr marL="0" indent="0">
              <a:buNone/>
            </a:pPr>
            <a:endParaRPr lang="en-US" dirty="0"/>
          </a:p>
        </p:txBody>
      </p:sp>
      <p:pic>
        <p:nvPicPr>
          <p:cNvPr id="5" name="Picture 4" descr="A table of numbers and symbols&#10;&#10;Description automatically generated with medium confidence">
            <a:extLst>
              <a:ext uri="{FF2B5EF4-FFF2-40B4-BE49-F238E27FC236}">
                <a16:creationId xmlns:a16="http://schemas.microsoft.com/office/drawing/2014/main" id="{EDD938B2-E073-F415-837C-2F34BB094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494" y="2691094"/>
            <a:ext cx="9453070" cy="3829367"/>
          </a:xfrm>
          <a:prstGeom prst="rect">
            <a:avLst/>
          </a:prstGeom>
        </p:spPr>
      </p:pic>
    </p:spTree>
    <p:extLst>
      <p:ext uri="{BB962C8B-B14F-4D97-AF65-F5344CB8AC3E}">
        <p14:creationId xmlns:p14="http://schemas.microsoft.com/office/powerpoint/2010/main" val="114089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09FB7-1A9C-3AAA-06D0-A547BB0B9592}"/>
              </a:ext>
            </a:extLst>
          </p:cNvPr>
          <p:cNvSpPr>
            <a:spLocks noGrp="1"/>
          </p:cNvSpPr>
          <p:nvPr>
            <p:ph type="title"/>
          </p:nvPr>
        </p:nvSpPr>
        <p:spPr>
          <a:xfrm>
            <a:off x="913795" y="609600"/>
            <a:ext cx="10353761" cy="1052945"/>
          </a:xfrm>
        </p:spPr>
        <p:txBody>
          <a:bodyPr>
            <a:normAutofit fontScale="90000"/>
          </a:bodyPr>
          <a:lstStyle/>
          <a:p>
            <a:pPr algn="l"/>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continued</a:t>
            </a:r>
            <a:r>
              <a:rPr lang="en-US" dirty="0">
                <a:latin typeface="Times New Roman" panose="02020603050405020304" pitchFamily="18" charset="0"/>
                <a:cs typeface="Times New Roman" panose="02020603050405020304" pitchFamily="18" charset="0"/>
              </a:rPr>
              <a:t>……</a:t>
            </a:r>
            <a:endParaRPr lang="en-US" dirty="0"/>
          </a:p>
        </p:txBody>
      </p:sp>
      <p:pic>
        <p:nvPicPr>
          <p:cNvPr id="5" name="Content Placeholder 4">
            <a:extLst>
              <a:ext uri="{FF2B5EF4-FFF2-40B4-BE49-F238E27FC236}">
                <a16:creationId xmlns:a16="http://schemas.microsoft.com/office/drawing/2014/main" id="{52F3391A-CD81-4390-ADEC-325DF63FC8ED}"/>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8364" y="1842654"/>
            <a:ext cx="10159192" cy="5015345"/>
          </a:xfrm>
        </p:spPr>
      </p:pic>
    </p:spTree>
    <p:extLst>
      <p:ext uri="{BB962C8B-B14F-4D97-AF65-F5344CB8AC3E}">
        <p14:creationId xmlns:p14="http://schemas.microsoft.com/office/powerpoint/2010/main" val="119752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F4907-23D5-916E-C96B-C449F20CE16A}"/>
              </a:ext>
            </a:extLst>
          </p:cNvPr>
          <p:cNvSpPr>
            <a:spLocks noGrp="1"/>
          </p:cNvSpPr>
          <p:nvPr>
            <p:ph type="title"/>
          </p:nvPr>
        </p:nvSpPr>
        <p:spPr/>
        <p:txBody>
          <a:bodyPr>
            <a:normAutofit fontScale="90000"/>
          </a:bodyPr>
          <a:lstStyle/>
          <a:p>
            <a:pPr algn="l"/>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continued</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BC946F9D-89BB-8C72-07A4-25D35A172878}"/>
              </a:ext>
            </a:extLst>
          </p:cNvPr>
          <p:cNvSpPr>
            <a:spLocks noGrp="1"/>
          </p:cNvSpPr>
          <p:nvPr>
            <p:ph idx="1"/>
          </p:nvPr>
        </p:nvSpPr>
        <p:spPr/>
        <p:txBody>
          <a:bodyPr/>
          <a:lstStyle/>
          <a:p>
            <a:r>
              <a:rPr lang="en-US" sz="2400" dirty="0">
                <a:solidFill>
                  <a:schemeClr val="accent5"/>
                </a:solidFill>
                <a:cs typeface="Times New Roman" panose="02020603050405020304" pitchFamily="18" charset="0"/>
              </a:rPr>
              <a:t>Case-2 ( Making the data Balancing)</a:t>
            </a:r>
          </a:p>
          <a:p>
            <a:endParaRPr lang="en-US" dirty="0"/>
          </a:p>
        </p:txBody>
      </p:sp>
      <p:pic>
        <p:nvPicPr>
          <p:cNvPr id="5" name="Picture 4" descr="A table with numbers and symbols">
            <a:extLst>
              <a:ext uri="{FF2B5EF4-FFF2-40B4-BE49-F238E27FC236}">
                <a16:creationId xmlns:a16="http://schemas.microsoft.com/office/drawing/2014/main" id="{A8C0F545-58DE-0EE1-CA40-3B81B72E3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443" y="2568568"/>
            <a:ext cx="9694285" cy="4138008"/>
          </a:xfrm>
          <a:prstGeom prst="rect">
            <a:avLst/>
          </a:prstGeom>
        </p:spPr>
      </p:pic>
    </p:spTree>
    <p:extLst>
      <p:ext uri="{BB962C8B-B14F-4D97-AF65-F5344CB8AC3E}">
        <p14:creationId xmlns:p14="http://schemas.microsoft.com/office/powerpoint/2010/main" val="390325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982C-31D2-C9F5-44A7-211C97A47488}"/>
              </a:ext>
            </a:extLst>
          </p:cNvPr>
          <p:cNvSpPr>
            <a:spLocks noGrp="1"/>
          </p:cNvSpPr>
          <p:nvPr>
            <p:ph type="title"/>
          </p:nvPr>
        </p:nvSpPr>
        <p:spPr/>
        <p:txBody>
          <a:bodyPr/>
          <a:lstStyle/>
          <a:p>
            <a:pPr algn="l"/>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continued</a:t>
            </a:r>
            <a:r>
              <a:rPr lang="en-US" dirty="0">
                <a:latin typeface="Times New Roman" panose="02020603050405020304" pitchFamily="18" charset="0"/>
                <a:cs typeface="Times New Roman" panose="02020603050405020304" pitchFamily="18" charset="0"/>
              </a:rPr>
              <a:t>……</a:t>
            </a:r>
            <a:endParaRPr lang="en-US" dirty="0"/>
          </a:p>
        </p:txBody>
      </p:sp>
      <p:pic>
        <p:nvPicPr>
          <p:cNvPr id="5" name="Content Placeholder 4" descr="A graph of different colored lines">
            <a:extLst>
              <a:ext uri="{FF2B5EF4-FFF2-40B4-BE49-F238E27FC236}">
                <a16:creationId xmlns:a16="http://schemas.microsoft.com/office/drawing/2014/main" id="{A60CDCC2-2CE7-0744-CAC9-F4F6E0B97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8146" y="1935922"/>
            <a:ext cx="9878292" cy="4631134"/>
          </a:xfrm>
        </p:spPr>
      </p:pic>
    </p:spTree>
    <p:extLst>
      <p:ext uri="{BB962C8B-B14F-4D97-AF65-F5344CB8AC3E}">
        <p14:creationId xmlns:p14="http://schemas.microsoft.com/office/powerpoint/2010/main" val="2339367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7530-210B-31C8-C9F0-294834F6133B}"/>
              </a:ext>
            </a:extLst>
          </p:cNvPr>
          <p:cNvSpPr>
            <a:spLocks noGrp="1"/>
          </p:cNvSpPr>
          <p:nvPr>
            <p:ph type="title"/>
          </p:nvPr>
        </p:nvSpPr>
        <p:spPr/>
        <p:txBody>
          <a:bodyPr>
            <a:normAutofit fontScale="90000"/>
          </a:bodyPr>
          <a:lstStyle/>
          <a:p>
            <a:pPr algn="l"/>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continued</a:t>
            </a:r>
            <a:r>
              <a:rPr lang="en-US" dirty="0">
                <a:latin typeface="Times New Roman" panose="02020603050405020304" pitchFamily="18" charset="0"/>
                <a:cs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BB990332-8AE7-1E03-88D7-3E02EB261463}"/>
              </a:ext>
            </a:extLst>
          </p:cNvPr>
          <p:cNvSpPr>
            <a:spLocks noGrp="1"/>
          </p:cNvSpPr>
          <p:nvPr>
            <p:ph idx="1"/>
          </p:nvPr>
        </p:nvSpPr>
        <p:spPr/>
        <p:txBody>
          <a:bodyPr/>
          <a:lstStyle/>
          <a:p>
            <a:r>
              <a:rPr lang="en-US" sz="2400" dirty="0">
                <a:solidFill>
                  <a:schemeClr val="accent5"/>
                </a:solidFill>
                <a:cs typeface="Times New Roman" panose="02020603050405020304" pitchFamily="18" charset="0"/>
              </a:rPr>
              <a:t>Case-3 ( Making the data Balancing along with using PCA) </a:t>
            </a:r>
          </a:p>
          <a:p>
            <a:endParaRPr lang="en-US" dirty="0"/>
          </a:p>
        </p:txBody>
      </p:sp>
      <p:pic>
        <p:nvPicPr>
          <p:cNvPr id="5" name="Picture 4" descr="A table of numbers and symbols">
            <a:extLst>
              <a:ext uri="{FF2B5EF4-FFF2-40B4-BE49-F238E27FC236}">
                <a16:creationId xmlns:a16="http://schemas.microsoft.com/office/drawing/2014/main" id="{65744928-E256-D9EC-756E-64BD84A40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2576245"/>
            <a:ext cx="10066329" cy="4087791"/>
          </a:xfrm>
          <a:prstGeom prst="rect">
            <a:avLst/>
          </a:prstGeom>
        </p:spPr>
      </p:pic>
    </p:spTree>
    <p:extLst>
      <p:ext uri="{BB962C8B-B14F-4D97-AF65-F5344CB8AC3E}">
        <p14:creationId xmlns:p14="http://schemas.microsoft.com/office/powerpoint/2010/main" val="121304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8B1C-7FC5-60E2-E525-7E5428A6D5BE}"/>
              </a:ext>
            </a:extLst>
          </p:cNvPr>
          <p:cNvSpPr>
            <a:spLocks noGrp="1"/>
          </p:cNvSpPr>
          <p:nvPr>
            <p:ph type="title"/>
          </p:nvPr>
        </p:nvSpPr>
        <p:spPr/>
        <p:txBody>
          <a:bodyPr>
            <a:normAutofit fontScale="90000"/>
          </a:bodyPr>
          <a:lstStyle/>
          <a:p>
            <a:pPr algn="l"/>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continued</a:t>
            </a:r>
            <a:r>
              <a:rPr lang="en-US" dirty="0">
                <a:latin typeface="Times New Roman" panose="02020603050405020304" pitchFamily="18" charset="0"/>
                <a:cs typeface="Times New Roman" panose="02020603050405020304" pitchFamily="18" charset="0"/>
              </a:rPr>
              <a:t>……</a:t>
            </a:r>
            <a:endParaRPr lang="en-US" dirty="0"/>
          </a:p>
        </p:txBody>
      </p:sp>
      <p:pic>
        <p:nvPicPr>
          <p:cNvPr id="5" name="Content Placeholder 4" descr="A graph of different colored lines">
            <a:extLst>
              <a:ext uri="{FF2B5EF4-FFF2-40B4-BE49-F238E27FC236}">
                <a16:creationId xmlns:a16="http://schemas.microsoft.com/office/drawing/2014/main" id="{6E16819B-2C36-7E6A-E3EE-F1F9EC552A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7636" y="1935921"/>
            <a:ext cx="9144000" cy="4762500"/>
          </a:xfrm>
        </p:spPr>
      </p:pic>
    </p:spTree>
    <p:extLst>
      <p:ext uri="{BB962C8B-B14F-4D97-AF65-F5344CB8AC3E}">
        <p14:creationId xmlns:p14="http://schemas.microsoft.com/office/powerpoint/2010/main" val="2721531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DF1ED-0586-C947-585C-0E8A2639D31F}"/>
              </a:ext>
            </a:extLst>
          </p:cNvPr>
          <p:cNvSpPr>
            <a:spLocks noGrp="1"/>
          </p:cNvSpPr>
          <p:nvPr>
            <p:ph type="title"/>
          </p:nvPr>
        </p:nvSpPr>
        <p:spPr>
          <a:xfrm>
            <a:off x="643467" y="643467"/>
            <a:ext cx="3361498" cy="1267810"/>
          </a:xfrm>
        </p:spPr>
        <p:txBody>
          <a:bodyPr anchor="b">
            <a:normAutofit/>
          </a:bodyPr>
          <a:lstStyle/>
          <a:p>
            <a:pPr algn="l"/>
            <a:br>
              <a:rPr lang="en-US" sz="2400">
                <a:latin typeface="Times New Roman" panose="02020603050405020304" pitchFamily="18" charset="0"/>
                <a:cs typeface="Times New Roman" panose="02020603050405020304" pitchFamily="18" charset="0"/>
              </a:rPr>
            </a:br>
            <a:br>
              <a:rPr lang="en-US" sz="2400">
                <a:latin typeface="Times New Roman" panose="02020603050405020304" pitchFamily="18" charset="0"/>
                <a:cs typeface="Times New Roman" panose="02020603050405020304" pitchFamily="18" charset="0"/>
              </a:rPr>
            </a:br>
            <a:r>
              <a:rPr lang="en-US" sz="2400">
                <a:latin typeface="Times New Roman" panose="02020603050405020304" pitchFamily="18" charset="0"/>
                <a:cs typeface="Times New Roman" panose="02020603050405020304" pitchFamily="18" charset="0"/>
              </a:rPr>
              <a:t>continued……</a:t>
            </a:r>
            <a:endParaRPr lang="en-US" sz="2400"/>
          </a:p>
        </p:txBody>
      </p:sp>
      <p:sp>
        <p:nvSpPr>
          <p:cNvPr id="3" name="Content Placeholder 2">
            <a:extLst>
              <a:ext uri="{FF2B5EF4-FFF2-40B4-BE49-F238E27FC236}">
                <a16:creationId xmlns:a16="http://schemas.microsoft.com/office/drawing/2014/main" id="{AA0E5BE2-C29D-2E9E-EFA2-FC273B6E9E3D}"/>
              </a:ext>
            </a:extLst>
          </p:cNvPr>
          <p:cNvSpPr>
            <a:spLocks noGrp="1"/>
          </p:cNvSpPr>
          <p:nvPr>
            <p:ph idx="1"/>
          </p:nvPr>
        </p:nvSpPr>
        <p:spPr>
          <a:xfrm>
            <a:off x="643467" y="2096063"/>
            <a:ext cx="3361498" cy="4028512"/>
          </a:xfrm>
        </p:spPr>
        <p:txBody>
          <a:bodyPr>
            <a:normAutofit/>
          </a:bodyPr>
          <a:lstStyle/>
          <a:p>
            <a:r>
              <a:rPr lang="en-US" sz="1400"/>
              <a:t>Important features only (XGBoost Classifier)</a:t>
            </a:r>
          </a:p>
          <a:p>
            <a:pPr marL="0" indent="0">
              <a:buNone/>
            </a:pPr>
            <a:endParaRPr lang="en-US" sz="1400"/>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8793"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3972"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7E0F129B-0AE1-F63E-67B8-67E432A13D30}"/>
              </a:ext>
            </a:extLst>
          </p:cNvPr>
          <p:cNvGraphicFramePr>
            <a:graphicFrameLocks noGrp="1"/>
          </p:cNvGraphicFramePr>
          <p:nvPr>
            <p:extLst>
              <p:ext uri="{D42A27DB-BD31-4B8C-83A1-F6EECF244321}">
                <p14:modId xmlns:p14="http://schemas.microsoft.com/office/powerpoint/2010/main" val="2379429584"/>
              </p:ext>
            </p:extLst>
          </p:nvPr>
        </p:nvGraphicFramePr>
        <p:xfrm>
          <a:off x="4937761" y="2948189"/>
          <a:ext cx="6451927" cy="991984"/>
        </p:xfrm>
        <a:graphic>
          <a:graphicData uri="http://schemas.openxmlformats.org/drawingml/2006/table">
            <a:tbl>
              <a:tblPr firstRow="1" bandRow="1">
                <a:tableStyleId>{5C22544A-7EE6-4342-B048-85BDC9FD1C3A}</a:tableStyleId>
              </a:tblPr>
              <a:tblGrid>
                <a:gridCol w="1030791">
                  <a:extLst>
                    <a:ext uri="{9D8B030D-6E8A-4147-A177-3AD203B41FA5}">
                      <a16:colId xmlns:a16="http://schemas.microsoft.com/office/drawing/2014/main" val="691043391"/>
                    </a:ext>
                  </a:extLst>
                </a:gridCol>
                <a:gridCol w="1052440">
                  <a:extLst>
                    <a:ext uri="{9D8B030D-6E8A-4147-A177-3AD203B41FA5}">
                      <a16:colId xmlns:a16="http://schemas.microsoft.com/office/drawing/2014/main" val="2973344875"/>
                    </a:ext>
                  </a:extLst>
                </a:gridCol>
                <a:gridCol w="917446">
                  <a:extLst>
                    <a:ext uri="{9D8B030D-6E8A-4147-A177-3AD203B41FA5}">
                      <a16:colId xmlns:a16="http://schemas.microsoft.com/office/drawing/2014/main" val="164316554"/>
                    </a:ext>
                  </a:extLst>
                </a:gridCol>
                <a:gridCol w="916173">
                  <a:extLst>
                    <a:ext uri="{9D8B030D-6E8A-4147-A177-3AD203B41FA5}">
                      <a16:colId xmlns:a16="http://schemas.microsoft.com/office/drawing/2014/main" val="2398658712"/>
                    </a:ext>
                  </a:extLst>
                </a:gridCol>
                <a:gridCol w="698400">
                  <a:extLst>
                    <a:ext uri="{9D8B030D-6E8A-4147-A177-3AD203B41FA5}">
                      <a16:colId xmlns:a16="http://schemas.microsoft.com/office/drawing/2014/main" val="199169492"/>
                    </a:ext>
                  </a:extLst>
                </a:gridCol>
                <a:gridCol w="646186">
                  <a:extLst>
                    <a:ext uri="{9D8B030D-6E8A-4147-A177-3AD203B41FA5}">
                      <a16:colId xmlns:a16="http://schemas.microsoft.com/office/drawing/2014/main" val="1637150872"/>
                    </a:ext>
                  </a:extLst>
                </a:gridCol>
                <a:gridCol w="609254">
                  <a:extLst>
                    <a:ext uri="{9D8B030D-6E8A-4147-A177-3AD203B41FA5}">
                      <a16:colId xmlns:a16="http://schemas.microsoft.com/office/drawing/2014/main" val="3864683866"/>
                    </a:ext>
                  </a:extLst>
                </a:gridCol>
                <a:gridCol w="581237">
                  <a:extLst>
                    <a:ext uri="{9D8B030D-6E8A-4147-A177-3AD203B41FA5}">
                      <a16:colId xmlns:a16="http://schemas.microsoft.com/office/drawing/2014/main" val="2585303892"/>
                    </a:ext>
                  </a:extLst>
                </a:gridCol>
              </a:tblGrid>
              <a:tr h="451308">
                <a:tc>
                  <a:txBody>
                    <a:bodyPr/>
                    <a:lstStyle/>
                    <a:p>
                      <a:r>
                        <a:rPr lang="en-US" sz="1200" dirty="0"/>
                        <a:t>Model</a:t>
                      </a:r>
                    </a:p>
                  </a:txBody>
                  <a:tcPr marL="67026" marR="67026" marT="33513" marB="33513"/>
                </a:tc>
                <a:tc>
                  <a:txBody>
                    <a:bodyPr/>
                    <a:lstStyle/>
                    <a:p>
                      <a:r>
                        <a:rPr lang="en-US" sz="1200"/>
                        <a:t>Re Sample</a:t>
                      </a:r>
                    </a:p>
                  </a:txBody>
                  <a:tcPr marL="67026" marR="67026" marT="33513" marB="33513"/>
                </a:tc>
                <a:tc>
                  <a:txBody>
                    <a:bodyPr/>
                    <a:lstStyle/>
                    <a:p>
                      <a:r>
                        <a:rPr lang="en-US" sz="1200"/>
                        <a:t>Accuracy</a:t>
                      </a:r>
                    </a:p>
                  </a:txBody>
                  <a:tcPr marL="67026" marR="67026" marT="33513" marB="33513"/>
                </a:tc>
                <a:tc>
                  <a:txBody>
                    <a:bodyPr/>
                    <a:lstStyle/>
                    <a:p>
                      <a:r>
                        <a:rPr lang="en-US" sz="1200"/>
                        <a:t>Precision</a:t>
                      </a:r>
                    </a:p>
                  </a:txBody>
                  <a:tcPr marL="67026" marR="67026" marT="33513" marB="33513"/>
                </a:tc>
                <a:tc>
                  <a:txBody>
                    <a:bodyPr/>
                    <a:lstStyle/>
                    <a:p>
                      <a:r>
                        <a:rPr lang="en-US" sz="1200"/>
                        <a:t>Recall</a:t>
                      </a:r>
                    </a:p>
                  </a:txBody>
                  <a:tcPr marL="67026" marR="67026" marT="33513" marB="33513"/>
                </a:tc>
                <a:tc>
                  <a:txBody>
                    <a:bodyPr/>
                    <a:lstStyle/>
                    <a:p>
                      <a:r>
                        <a:rPr lang="en-US" sz="1200"/>
                        <a:t>F1-score</a:t>
                      </a:r>
                    </a:p>
                  </a:txBody>
                  <a:tcPr marL="67026" marR="67026" marT="33513" marB="33513"/>
                </a:tc>
                <a:tc>
                  <a:txBody>
                    <a:bodyPr/>
                    <a:lstStyle/>
                    <a:p>
                      <a:r>
                        <a:rPr lang="en-US" sz="1200"/>
                        <a:t>AUR-ROC</a:t>
                      </a:r>
                    </a:p>
                  </a:txBody>
                  <a:tcPr marL="67026" marR="67026" marT="33513" marB="33513"/>
                </a:tc>
                <a:tc>
                  <a:txBody>
                    <a:bodyPr/>
                    <a:lstStyle/>
                    <a:p>
                      <a:r>
                        <a:rPr lang="en-US" sz="1200"/>
                        <a:t>PCA</a:t>
                      </a:r>
                    </a:p>
                  </a:txBody>
                  <a:tcPr marL="67026" marR="67026" marT="33513" marB="33513"/>
                </a:tc>
                <a:extLst>
                  <a:ext uri="{0D108BD9-81ED-4DB2-BD59-A6C34878D82A}">
                    <a16:rowId xmlns:a16="http://schemas.microsoft.com/office/drawing/2014/main" val="1582555315"/>
                  </a:ext>
                </a:extLst>
              </a:tr>
              <a:tr h="540676">
                <a:tc>
                  <a:txBody>
                    <a:bodyPr/>
                    <a:lstStyle/>
                    <a:p>
                      <a:r>
                        <a:rPr lang="en-US" sz="1500">
                          <a:latin typeface="Times New Roman" panose="02020603050405020304" pitchFamily="18" charset="0"/>
                          <a:cs typeface="Times New Roman" panose="02020603050405020304" pitchFamily="18" charset="0"/>
                        </a:rPr>
                        <a:t>XGBoost Classifier</a:t>
                      </a:r>
                    </a:p>
                  </a:txBody>
                  <a:tcPr marL="67026" marR="67026" marT="33513" marB="33513"/>
                </a:tc>
                <a:tc>
                  <a:txBody>
                    <a:bodyPr/>
                    <a:lstStyle/>
                    <a:p>
                      <a:r>
                        <a:rPr lang="en-US" sz="1500">
                          <a:latin typeface="Times New Roman" panose="02020603050405020304" pitchFamily="18" charset="0"/>
                          <a:cs typeface="Times New Roman" panose="02020603050405020304" pitchFamily="18" charset="0"/>
                        </a:rPr>
                        <a:t>SMOTE</a:t>
                      </a:r>
                    </a:p>
                  </a:txBody>
                  <a:tcPr marL="67026" marR="67026" marT="33513" marB="33513"/>
                </a:tc>
                <a:tc>
                  <a:txBody>
                    <a:bodyPr/>
                    <a:lstStyle/>
                    <a:p>
                      <a:r>
                        <a:rPr lang="en-US" sz="1500">
                          <a:latin typeface="Times New Roman" panose="02020603050405020304" pitchFamily="18" charset="0"/>
                          <a:cs typeface="Times New Roman" panose="02020603050405020304" pitchFamily="18" charset="0"/>
                        </a:rPr>
                        <a:t>0.93</a:t>
                      </a:r>
                    </a:p>
                  </a:txBody>
                  <a:tcPr marL="67026" marR="67026" marT="33513" marB="33513"/>
                </a:tc>
                <a:tc>
                  <a:txBody>
                    <a:bodyPr/>
                    <a:lstStyle/>
                    <a:p>
                      <a:r>
                        <a:rPr lang="en-US" sz="1500">
                          <a:latin typeface="Times New Roman" panose="02020603050405020304" pitchFamily="18" charset="0"/>
                          <a:cs typeface="Times New Roman" panose="02020603050405020304" pitchFamily="18" charset="0"/>
                        </a:rPr>
                        <a:t>0.64</a:t>
                      </a:r>
                    </a:p>
                  </a:txBody>
                  <a:tcPr marL="67026" marR="67026" marT="33513" marB="33513"/>
                </a:tc>
                <a:tc>
                  <a:txBody>
                    <a:bodyPr/>
                    <a:lstStyle/>
                    <a:p>
                      <a:r>
                        <a:rPr lang="en-US" sz="1500">
                          <a:latin typeface="Times New Roman" panose="02020603050405020304" pitchFamily="18" charset="0"/>
                          <a:cs typeface="Times New Roman" panose="02020603050405020304" pitchFamily="18" charset="0"/>
                        </a:rPr>
                        <a:t>0.78</a:t>
                      </a:r>
                    </a:p>
                  </a:txBody>
                  <a:tcPr marL="67026" marR="67026" marT="33513" marB="33513"/>
                </a:tc>
                <a:tc>
                  <a:txBody>
                    <a:bodyPr/>
                    <a:lstStyle/>
                    <a:p>
                      <a:r>
                        <a:rPr lang="en-US" sz="1500">
                          <a:latin typeface="Times New Roman" panose="02020603050405020304" pitchFamily="18" charset="0"/>
                          <a:cs typeface="Times New Roman" panose="02020603050405020304" pitchFamily="18" charset="0"/>
                        </a:rPr>
                        <a:t>0.68</a:t>
                      </a:r>
                    </a:p>
                  </a:txBody>
                  <a:tcPr marL="67026" marR="67026" marT="33513" marB="33513"/>
                </a:tc>
                <a:tc>
                  <a:txBody>
                    <a:bodyPr/>
                    <a:lstStyle/>
                    <a:p>
                      <a:r>
                        <a:rPr lang="en-US" sz="1500">
                          <a:latin typeface="Times New Roman" panose="02020603050405020304" pitchFamily="18" charset="0"/>
                          <a:cs typeface="Times New Roman" panose="02020603050405020304" pitchFamily="18" charset="0"/>
                        </a:rPr>
                        <a:t>0.78</a:t>
                      </a:r>
                    </a:p>
                  </a:txBody>
                  <a:tcPr marL="67026" marR="67026" marT="33513" marB="33513"/>
                </a:tc>
                <a:tc>
                  <a:txBody>
                    <a:bodyPr/>
                    <a:lstStyle/>
                    <a:p>
                      <a:r>
                        <a:rPr lang="en-US" sz="1500" dirty="0">
                          <a:latin typeface="Times New Roman" panose="02020603050405020304" pitchFamily="18" charset="0"/>
                          <a:cs typeface="Times New Roman" panose="02020603050405020304" pitchFamily="18" charset="0"/>
                        </a:rPr>
                        <a:t>No</a:t>
                      </a:r>
                    </a:p>
                  </a:txBody>
                  <a:tcPr marL="67026" marR="67026" marT="33513" marB="33513"/>
                </a:tc>
                <a:extLst>
                  <a:ext uri="{0D108BD9-81ED-4DB2-BD59-A6C34878D82A}">
                    <a16:rowId xmlns:a16="http://schemas.microsoft.com/office/drawing/2014/main" val="2588938892"/>
                  </a:ext>
                </a:extLst>
              </a:tr>
            </a:tbl>
          </a:graphicData>
        </a:graphic>
      </p:graphicFrame>
    </p:spTree>
    <p:extLst>
      <p:ext uri="{BB962C8B-B14F-4D97-AF65-F5344CB8AC3E}">
        <p14:creationId xmlns:p14="http://schemas.microsoft.com/office/powerpoint/2010/main" val="2180630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5BD6-0933-2680-E7B2-00C7F37629E8}"/>
              </a:ext>
            </a:extLst>
          </p:cNvPr>
          <p:cNvSpPr>
            <a:spLocks noGrp="1"/>
          </p:cNvSpPr>
          <p:nvPr>
            <p:ph type="title"/>
          </p:nvPr>
        </p:nvSpPr>
        <p:spPr>
          <a:xfrm>
            <a:off x="913795" y="609600"/>
            <a:ext cx="10353761" cy="1326321"/>
          </a:xfrm>
        </p:spPr>
        <p:txBody>
          <a:bodyPr>
            <a:normAutofit/>
          </a:bodyPr>
          <a:lstStyle/>
          <a:p>
            <a:r>
              <a:rPr lang="en-US">
                <a:latin typeface="Times New Roman" panose="02020603050405020304" pitchFamily="18" charset="0"/>
                <a:cs typeface="Times New Roman" panose="02020603050405020304" pitchFamily="18" charset="0"/>
              </a:rPr>
              <a:t>Conclusions</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12192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040D69C-3FA0-F644-3F1B-6064D43659C1}"/>
              </a:ext>
            </a:extLst>
          </p:cNvPr>
          <p:cNvGraphicFramePr>
            <a:graphicFrameLocks noGrp="1"/>
          </p:cNvGraphicFramePr>
          <p:nvPr>
            <p:ph idx="1"/>
            <p:extLst>
              <p:ext uri="{D42A27DB-BD31-4B8C-83A1-F6EECF244321}">
                <p14:modId xmlns:p14="http://schemas.microsoft.com/office/powerpoint/2010/main" val="4262318057"/>
              </p:ext>
            </p:extLst>
          </p:nvPr>
        </p:nvGraphicFramePr>
        <p:xfrm>
          <a:off x="914400" y="2417233"/>
          <a:ext cx="10353675"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7179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0E0B2-82CA-F6C3-A25C-2954453B7A56}"/>
              </a:ext>
            </a:extLst>
          </p:cNvPr>
          <p:cNvSpPr>
            <a:spLocks noGrp="1"/>
          </p:cNvSpPr>
          <p:nvPr>
            <p:ph type="title"/>
          </p:nvPr>
        </p:nvSpPr>
        <p:spPr>
          <a:xfrm>
            <a:off x="4927472" y="609600"/>
            <a:ext cx="6340084" cy="1326321"/>
          </a:xfrm>
        </p:spPr>
        <p:txBody>
          <a:bodyPr>
            <a:normAutofit/>
          </a:bodyPr>
          <a:lstStyle/>
          <a:p>
            <a:br>
              <a:rPr lang="en-US" sz="2900">
                <a:latin typeface="Times New Roman" panose="02020603050405020304" pitchFamily="18" charset="0"/>
                <a:cs typeface="Times New Roman" panose="02020603050405020304" pitchFamily="18" charset="0"/>
              </a:rPr>
            </a:b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continued……</a:t>
            </a:r>
            <a:endParaRPr lang="en-US" sz="2900"/>
          </a:p>
        </p:txBody>
      </p:sp>
      <p:pic>
        <p:nvPicPr>
          <p:cNvPr id="5" name="Picture 4" descr="Calculator, pen, compass, money and a paper with graphs printed on it">
            <a:extLst>
              <a:ext uri="{FF2B5EF4-FFF2-40B4-BE49-F238E27FC236}">
                <a16:creationId xmlns:a16="http://schemas.microsoft.com/office/drawing/2014/main" id="{B702BAC1-6BA9-F3CA-21D6-F7D4F32F798A}"/>
              </a:ext>
            </a:extLst>
          </p:cNvPr>
          <p:cNvPicPr>
            <a:picLocks noChangeAspect="1"/>
          </p:cNvPicPr>
          <p:nvPr/>
        </p:nvPicPr>
        <p:blipFill rotWithShape="1">
          <a:blip r:embed="rId3"/>
          <a:srcRect l="31747" r="27524"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539CBBA6-BFDE-CB6E-533A-1079E05521DA}"/>
              </a:ext>
            </a:extLst>
          </p:cNvPr>
          <p:cNvSpPr>
            <a:spLocks noGrp="1"/>
          </p:cNvSpPr>
          <p:nvPr>
            <p:ph idx="1"/>
          </p:nvPr>
        </p:nvSpPr>
        <p:spPr>
          <a:xfrm>
            <a:off x="4927471" y="2096064"/>
            <a:ext cx="6340085" cy="3695136"/>
          </a:xfrm>
        </p:spPr>
        <p:txBody>
          <a:bodyPr>
            <a:normAutofit/>
          </a:bodyPr>
          <a:lstStyle/>
          <a:p>
            <a:pPr>
              <a:lnSpc>
                <a:spcPct val="110000"/>
              </a:lnSpc>
            </a:pPr>
            <a:r>
              <a:rPr lang="en-IN" sz="1700">
                <a:cs typeface="Times New Roman" panose="02020603050405020304" pitchFamily="18" charset="0"/>
              </a:rPr>
              <a:t>These 6 attributes most significantly affect the companies may go done “Bankruptcy” there is variation in these attributes.</a:t>
            </a:r>
          </a:p>
          <a:p>
            <a:pPr marL="457200" indent="-457200">
              <a:lnSpc>
                <a:spcPct val="110000"/>
              </a:lnSpc>
              <a:buFont typeface="+mj-lt"/>
              <a:buAutoNum type="arabicPeriod"/>
            </a:pPr>
            <a:r>
              <a:rPr lang="en-IN" sz="1700">
                <a:cs typeface="Times New Roman" panose="02020603050405020304" pitchFamily="18" charset="0"/>
              </a:rPr>
              <a:t>Net Income to Stockholder’s Equity : The net income to stockholders' equity ratio, also known as the return on equity (ROE) ratio.</a:t>
            </a:r>
          </a:p>
          <a:p>
            <a:pPr marL="457200" indent="-457200">
              <a:lnSpc>
                <a:spcPct val="110000"/>
              </a:lnSpc>
              <a:buFont typeface="+mj-lt"/>
              <a:buAutoNum type="arabicPeriod"/>
            </a:pPr>
            <a:r>
              <a:rPr lang="en-IN" sz="1700">
                <a:cs typeface="Times New Roman" panose="02020603050405020304" pitchFamily="18" charset="0"/>
              </a:rPr>
              <a:t>Borrowing dependency : Cost of Interest-bearing Debt</a:t>
            </a:r>
          </a:p>
          <a:p>
            <a:pPr marL="457200" indent="-457200">
              <a:lnSpc>
                <a:spcPct val="110000"/>
              </a:lnSpc>
              <a:buFont typeface="+mj-lt"/>
              <a:buAutoNum type="arabicPeriod"/>
            </a:pPr>
            <a:r>
              <a:rPr lang="en-IN" sz="1700">
                <a:cs typeface="Times New Roman" panose="02020603050405020304" pitchFamily="18" charset="0"/>
              </a:rPr>
              <a:t>Net profit before tax / Paid in capital : Pretax Income/Capital (profit obtained by the current core operations)</a:t>
            </a:r>
          </a:p>
          <a:p>
            <a:pPr>
              <a:lnSpc>
                <a:spcPct val="110000"/>
              </a:lnSpc>
            </a:pPr>
            <a:endParaRPr lang="en-US" sz="1700"/>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199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A22F-2F74-B846-0BB7-F20994A7197F}"/>
              </a:ext>
            </a:extLst>
          </p:cNvPr>
          <p:cNvSpPr>
            <a:spLocks noGrp="1"/>
          </p:cNvSpPr>
          <p:nvPr>
            <p:ph type="title"/>
          </p:nvPr>
        </p:nvSpPr>
        <p:spPr>
          <a:xfrm>
            <a:off x="752475" y="609600"/>
            <a:ext cx="3643150" cy="5603310"/>
          </a:xfrm>
        </p:spPr>
        <p:txBody>
          <a:bodyPr>
            <a:normAutofit/>
          </a:bodyPr>
          <a:lstStyle/>
          <a:p>
            <a:r>
              <a:rPr lang="en-US">
                <a:latin typeface="Times New Roman" panose="02020603050405020304" pitchFamily="18" charset="0"/>
                <a:cs typeface="Times New Roman" panose="02020603050405020304" pitchFamily="18" charset="0"/>
              </a:rPr>
              <a:t>Plan of presentation</a:t>
            </a:r>
          </a:p>
        </p:txBody>
      </p:sp>
      <p:graphicFrame>
        <p:nvGraphicFramePr>
          <p:cNvPr id="5" name="Content Placeholder 2">
            <a:extLst>
              <a:ext uri="{FF2B5EF4-FFF2-40B4-BE49-F238E27FC236}">
                <a16:creationId xmlns:a16="http://schemas.microsoft.com/office/drawing/2014/main" id="{79A067EB-762B-07DF-E3E3-11744E4C7EF8}"/>
              </a:ext>
            </a:extLst>
          </p:cNvPr>
          <p:cNvGraphicFramePr>
            <a:graphicFrameLocks noGrp="1"/>
          </p:cNvGraphicFramePr>
          <p:nvPr>
            <p:ph idx="1"/>
            <p:extLst>
              <p:ext uri="{D42A27DB-BD31-4B8C-83A1-F6EECF244321}">
                <p14:modId xmlns:p14="http://schemas.microsoft.com/office/powerpoint/2010/main" val="2606053380"/>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276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ABD3-6AA2-7C5A-A421-1AF0D26734FE}"/>
              </a:ext>
            </a:extLst>
          </p:cNvPr>
          <p:cNvSpPr>
            <a:spLocks noGrp="1"/>
          </p:cNvSpPr>
          <p:nvPr>
            <p:ph type="title"/>
          </p:nvPr>
        </p:nvSpPr>
        <p:spPr>
          <a:xfrm>
            <a:off x="4927472" y="609600"/>
            <a:ext cx="6340084" cy="1326321"/>
          </a:xfrm>
        </p:spPr>
        <p:txBody>
          <a:bodyPr>
            <a:normAutofit/>
          </a:bodyPr>
          <a:lstStyle/>
          <a:p>
            <a:br>
              <a:rPr lang="en-US" sz="2900">
                <a:latin typeface="Times New Roman" panose="02020603050405020304" pitchFamily="18" charset="0"/>
                <a:cs typeface="Times New Roman" panose="02020603050405020304" pitchFamily="18" charset="0"/>
              </a:rPr>
            </a:b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continued……</a:t>
            </a:r>
            <a:endParaRPr lang="en-US" sz="2900"/>
          </a:p>
        </p:txBody>
      </p:sp>
      <p:pic>
        <p:nvPicPr>
          <p:cNvPr id="5" name="Picture 4" descr="Calculator, pen, compass, money and a paper with graphs printed on it">
            <a:extLst>
              <a:ext uri="{FF2B5EF4-FFF2-40B4-BE49-F238E27FC236}">
                <a16:creationId xmlns:a16="http://schemas.microsoft.com/office/drawing/2014/main" id="{E4A470DB-277A-5362-D85F-DF053318E3B6}"/>
              </a:ext>
            </a:extLst>
          </p:cNvPr>
          <p:cNvPicPr>
            <a:picLocks noChangeAspect="1"/>
          </p:cNvPicPr>
          <p:nvPr/>
        </p:nvPicPr>
        <p:blipFill rotWithShape="1">
          <a:blip r:embed="rId3"/>
          <a:srcRect l="31747" r="27524"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8D540081-7F09-A765-03D8-02385A345AFD}"/>
              </a:ext>
            </a:extLst>
          </p:cNvPr>
          <p:cNvSpPr>
            <a:spLocks noGrp="1"/>
          </p:cNvSpPr>
          <p:nvPr>
            <p:ph idx="1"/>
          </p:nvPr>
        </p:nvSpPr>
        <p:spPr>
          <a:xfrm>
            <a:off x="4927471" y="2096064"/>
            <a:ext cx="6340085" cy="3695136"/>
          </a:xfrm>
        </p:spPr>
        <p:txBody>
          <a:bodyPr>
            <a:normAutofit/>
          </a:bodyPr>
          <a:lstStyle/>
          <a:p>
            <a:pPr marL="457200" indent="-457200">
              <a:buFont typeface="+mj-lt"/>
              <a:buAutoNum type="arabicPeriod" startAt="4"/>
            </a:pPr>
            <a:r>
              <a:rPr lang="en-IN">
                <a:cs typeface="Times New Roman" panose="02020603050405020304" pitchFamily="18" charset="0"/>
              </a:rPr>
              <a:t>Cash / Total Assets : This ratio measures the proportion of a company's total assets that are held in the form of cash.</a:t>
            </a:r>
          </a:p>
          <a:p>
            <a:pPr marL="457200" indent="-457200">
              <a:buFont typeface="+mj-lt"/>
              <a:buAutoNum type="arabicPeriod" startAt="4"/>
            </a:pPr>
            <a:r>
              <a:rPr lang="en-IN">
                <a:cs typeface="Times New Roman" panose="02020603050405020304" pitchFamily="18" charset="0"/>
              </a:rPr>
              <a:t>Non industry income and expenditure/revenue (Net Non-operating Income Ratio):</a:t>
            </a:r>
          </a:p>
          <a:p>
            <a:pPr marL="457200" indent="-457200">
              <a:buFont typeface="+mj-lt"/>
              <a:buAutoNum type="arabicPeriod" startAt="4"/>
            </a:pPr>
            <a:r>
              <a:rPr lang="en-IN">
                <a:cs typeface="Times New Roman" panose="02020603050405020304" pitchFamily="18" charset="0"/>
              </a:rPr>
              <a:t>Net Value Per Share(B) : The ratio of a firm's common equity divided by its number of shares outstanding.</a:t>
            </a:r>
          </a:p>
          <a:p>
            <a:endParaRPr lang="en-US" dirty="0"/>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31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22A35-F49A-07CD-DF56-F79050107D06}"/>
              </a:ext>
            </a:extLst>
          </p:cNvPr>
          <p:cNvSpPr>
            <a:spLocks noGrp="1"/>
          </p:cNvSpPr>
          <p:nvPr>
            <p:ph type="title"/>
          </p:nvPr>
        </p:nvSpPr>
        <p:spPr>
          <a:xfrm>
            <a:off x="4927472" y="609600"/>
            <a:ext cx="6340084" cy="1326321"/>
          </a:xfrm>
        </p:spPr>
        <p:txBody>
          <a:bodyPr>
            <a:normAutofit/>
          </a:bodyPr>
          <a:lstStyle/>
          <a:p>
            <a:r>
              <a:rPr lang="en-US">
                <a:latin typeface="Times New Roman" panose="02020603050405020304" pitchFamily="18" charset="0"/>
                <a:cs typeface="Times New Roman" panose="02020603050405020304" pitchFamily="18" charset="0"/>
              </a:rPr>
              <a:t>Problem statement</a:t>
            </a:r>
          </a:p>
        </p:txBody>
      </p:sp>
      <p:pic>
        <p:nvPicPr>
          <p:cNvPr id="5" name="Picture 4" descr="Calculator, pen, compass, money and a paper with graphs printed on it">
            <a:extLst>
              <a:ext uri="{FF2B5EF4-FFF2-40B4-BE49-F238E27FC236}">
                <a16:creationId xmlns:a16="http://schemas.microsoft.com/office/drawing/2014/main" id="{8E58BBFF-BCF3-C8F1-12BC-F5E9084D101D}"/>
              </a:ext>
            </a:extLst>
          </p:cNvPr>
          <p:cNvPicPr>
            <a:picLocks noChangeAspect="1"/>
          </p:cNvPicPr>
          <p:nvPr/>
        </p:nvPicPr>
        <p:blipFill rotWithShape="1">
          <a:blip r:embed="rId3"/>
          <a:srcRect l="31747" r="27524"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49D026C5-2DE7-2CA7-AB01-F59844EC6541}"/>
              </a:ext>
            </a:extLst>
          </p:cNvPr>
          <p:cNvSpPr>
            <a:spLocks noGrp="1"/>
          </p:cNvSpPr>
          <p:nvPr>
            <p:ph idx="1"/>
          </p:nvPr>
        </p:nvSpPr>
        <p:spPr>
          <a:xfrm>
            <a:off x="4927471" y="2096064"/>
            <a:ext cx="6340085" cy="3695136"/>
          </a:xfrm>
        </p:spPr>
        <p:txBody>
          <a:bodyPr>
            <a:normAutofit/>
          </a:bodyPr>
          <a:lstStyle/>
          <a:p>
            <a:r>
              <a:rPr lang="en-IN" dirty="0">
                <a:cs typeface="Times New Roman" panose="02020603050405020304" pitchFamily="18" charset="0"/>
              </a:rPr>
              <a:t>Aim to analyse these financial attributes and build a predictive model that can classify companies as either financially healthy or at risk of bankruptcy.</a:t>
            </a:r>
            <a:endParaRPr lang="en-US" dirty="0">
              <a:cs typeface="Times New Roman" panose="02020603050405020304" pitchFamily="18" charset="0"/>
            </a:endParaRPr>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8742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63C1-01D3-64B5-CA41-B860D90E65AD}"/>
              </a:ext>
            </a:extLst>
          </p:cNvPr>
          <p:cNvSpPr>
            <a:spLocks noGrp="1"/>
          </p:cNvSpPr>
          <p:nvPr>
            <p:ph type="title"/>
          </p:nvPr>
        </p:nvSpPr>
        <p:spPr>
          <a:xfrm>
            <a:off x="4927472" y="609600"/>
            <a:ext cx="6340084" cy="1326321"/>
          </a:xfrm>
        </p:spPr>
        <p:txBody>
          <a:bodyPr>
            <a:normAutofit/>
          </a:bodyPr>
          <a:lstStyle/>
          <a:p>
            <a:r>
              <a:rPr lang="en-US">
                <a:latin typeface="Times New Roman" panose="02020603050405020304" pitchFamily="18" charset="0"/>
                <a:cs typeface="Times New Roman" panose="02020603050405020304" pitchFamily="18" charset="0"/>
              </a:rPr>
              <a:t>Goal and objectives</a:t>
            </a:r>
          </a:p>
        </p:txBody>
      </p:sp>
      <p:pic>
        <p:nvPicPr>
          <p:cNvPr id="5" name="Picture 4" descr="Calculator, pen, compass, money and a paper with graphs printed on it">
            <a:extLst>
              <a:ext uri="{FF2B5EF4-FFF2-40B4-BE49-F238E27FC236}">
                <a16:creationId xmlns:a16="http://schemas.microsoft.com/office/drawing/2014/main" id="{2D544C8C-5354-8FE4-87BB-64F098CA72A5}"/>
              </a:ext>
            </a:extLst>
          </p:cNvPr>
          <p:cNvPicPr>
            <a:picLocks noChangeAspect="1"/>
          </p:cNvPicPr>
          <p:nvPr/>
        </p:nvPicPr>
        <p:blipFill rotWithShape="1">
          <a:blip r:embed="rId3"/>
          <a:srcRect l="31747" r="27524"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62AB2B08-FB5F-C834-4C5F-4B00118C46FC}"/>
              </a:ext>
            </a:extLst>
          </p:cNvPr>
          <p:cNvSpPr>
            <a:spLocks noGrp="1"/>
          </p:cNvSpPr>
          <p:nvPr>
            <p:ph idx="1"/>
          </p:nvPr>
        </p:nvSpPr>
        <p:spPr>
          <a:xfrm>
            <a:off x="4927471" y="2096064"/>
            <a:ext cx="6340085" cy="3695136"/>
          </a:xfrm>
        </p:spPr>
        <p:txBody>
          <a:bodyPr>
            <a:normAutofit/>
          </a:bodyPr>
          <a:lstStyle/>
          <a:p>
            <a:r>
              <a:rPr lang="en-IN" dirty="0">
                <a:cs typeface="Times New Roman" panose="02020603050405020304" pitchFamily="18" charset="0"/>
              </a:rPr>
              <a:t>By leveraging historical financial data and company performance metrics, to build model that will help investors, financial analysts, and stakeholders identify early warning signs of financial distress and make informed decisions to mitigate risks of bankruptcy.</a:t>
            </a:r>
          </a:p>
          <a:p>
            <a:endParaRPr lang="en-US" dirty="0"/>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90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D59EB-F947-B828-CBB9-330AF640390A}"/>
              </a:ext>
            </a:extLst>
          </p:cNvPr>
          <p:cNvSpPr>
            <a:spLocks noGrp="1"/>
          </p:cNvSpPr>
          <p:nvPr>
            <p:ph type="title"/>
          </p:nvPr>
        </p:nvSpPr>
        <p:spPr>
          <a:xfrm>
            <a:off x="913795" y="609600"/>
            <a:ext cx="10353761" cy="1326321"/>
          </a:xfrm>
        </p:spPr>
        <p:txBody>
          <a:bodyPr>
            <a:normAutofit/>
          </a:bodyPr>
          <a:lstStyle/>
          <a:p>
            <a:r>
              <a:rPr lang="en-US">
                <a:latin typeface="Times New Roman" panose="02020603050405020304" pitchFamily="18" charset="0"/>
                <a:cs typeface="Times New Roman" panose="02020603050405020304" pitchFamily="18" charset="0"/>
              </a:rPr>
              <a:t>Information about data</a:t>
            </a:r>
          </a:p>
        </p:txBody>
      </p:sp>
      <p:sp>
        <p:nvSpPr>
          <p:cNvPr id="15" name="Content Placeholder 2">
            <a:extLst>
              <a:ext uri="{FF2B5EF4-FFF2-40B4-BE49-F238E27FC236}">
                <a16:creationId xmlns:a16="http://schemas.microsoft.com/office/drawing/2014/main" id="{6EBA1287-0A56-38C4-14C2-A6FE7E49B8BD}"/>
              </a:ext>
            </a:extLst>
          </p:cNvPr>
          <p:cNvSpPr>
            <a:spLocks noGrp="1"/>
          </p:cNvSpPr>
          <p:nvPr>
            <p:ph idx="1"/>
          </p:nvPr>
        </p:nvSpPr>
        <p:spPr>
          <a:xfrm>
            <a:off x="913795" y="2096064"/>
            <a:ext cx="5016860" cy="3695136"/>
          </a:xfrm>
        </p:spPr>
        <p:txBody>
          <a:bodyPr>
            <a:normAutofit/>
          </a:bodyPr>
          <a:lstStyle/>
          <a:p>
            <a:pPr>
              <a:lnSpc>
                <a:spcPct val="110000"/>
              </a:lnSpc>
            </a:pPr>
            <a:r>
              <a:rPr lang="en-US" sz="1600">
                <a:cs typeface="Times New Roman" panose="02020603050405020304" pitchFamily="18" charset="0"/>
              </a:rPr>
              <a:t>Data set contains 6819 Rows, and 95 Columns are present</a:t>
            </a:r>
          </a:p>
          <a:p>
            <a:pPr>
              <a:lnSpc>
                <a:spcPct val="110000"/>
              </a:lnSpc>
            </a:pPr>
            <a:r>
              <a:rPr lang="en-US" sz="1600">
                <a:cs typeface="Times New Roman" panose="02020603050405020304" pitchFamily="18" charset="0"/>
              </a:rPr>
              <a:t>All attributes or columns are numerical only</a:t>
            </a:r>
          </a:p>
          <a:p>
            <a:pPr>
              <a:lnSpc>
                <a:spcPct val="110000"/>
              </a:lnSpc>
            </a:pPr>
            <a:r>
              <a:rPr lang="en-US" sz="1600">
                <a:cs typeface="Times New Roman" panose="02020603050405020304" pitchFamily="18" charset="0"/>
              </a:rPr>
              <a:t>There is no missing values present in data set</a:t>
            </a:r>
          </a:p>
          <a:p>
            <a:pPr>
              <a:lnSpc>
                <a:spcPct val="110000"/>
              </a:lnSpc>
            </a:pPr>
            <a:r>
              <a:rPr lang="en-US" sz="1600">
                <a:cs typeface="Times New Roman" panose="02020603050405020304" pitchFamily="18" charset="0"/>
              </a:rPr>
              <a:t>The data is classification problem</a:t>
            </a:r>
          </a:p>
          <a:p>
            <a:pPr>
              <a:lnSpc>
                <a:spcPct val="110000"/>
              </a:lnSpc>
            </a:pPr>
            <a:r>
              <a:rPr lang="en-US" sz="1600">
                <a:cs typeface="Times New Roman" panose="02020603050405020304" pitchFamily="18" charset="0"/>
              </a:rPr>
              <a:t>The target variable or dependent variable is ‘Bankruptcy’ </a:t>
            </a:r>
          </a:p>
          <a:p>
            <a:pPr>
              <a:lnSpc>
                <a:spcPct val="110000"/>
              </a:lnSpc>
            </a:pPr>
            <a:r>
              <a:rPr lang="en-US" sz="1600">
                <a:cs typeface="Times New Roman" panose="02020603050405020304" pitchFamily="18" charset="0"/>
              </a:rPr>
              <a:t>0 means ‘No Bankruptcy’ and 1 means ‘Bankruptcy’</a:t>
            </a:r>
          </a:p>
          <a:p>
            <a:pPr>
              <a:lnSpc>
                <a:spcPct val="110000"/>
              </a:lnSpc>
            </a:pPr>
            <a:r>
              <a:rPr lang="en-US" sz="1600">
                <a:cs typeface="Times New Roman" panose="02020603050405020304" pitchFamily="18" charset="0"/>
              </a:rPr>
              <a:t>Data set is imbalance</a:t>
            </a:r>
          </a:p>
          <a:p>
            <a:pPr>
              <a:lnSpc>
                <a:spcPct val="110000"/>
              </a:lnSpc>
            </a:pPr>
            <a:endParaRPr lang="en-US" sz="1600">
              <a:latin typeface="Times New Roman" panose="02020603050405020304" pitchFamily="18" charset="0"/>
              <a:cs typeface="Times New Roman" panose="02020603050405020304" pitchFamily="18" charset="0"/>
            </a:endParaRPr>
          </a:p>
          <a:p>
            <a:pPr>
              <a:lnSpc>
                <a:spcPct val="110000"/>
              </a:lnSpc>
            </a:pPr>
            <a:endParaRPr lang="en-US" sz="1600"/>
          </a:p>
          <a:p>
            <a:pPr>
              <a:lnSpc>
                <a:spcPct val="110000"/>
              </a:lnSpc>
            </a:pPr>
            <a:endParaRPr lang="en-US" sz="1600"/>
          </a:p>
        </p:txBody>
      </p:sp>
      <p:pic>
        <p:nvPicPr>
          <p:cNvPr id="6" name="Picture 5" descr="A graph of bankruptcy&#10;&#10;Description automatically generated">
            <a:extLst>
              <a:ext uri="{FF2B5EF4-FFF2-40B4-BE49-F238E27FC236}">
                <a16:creationId xmlns:a16="http://schemas.microsoft.com/office/drawing/2014/main" id="{4B9C25BE-B182-00C2-8B2B-3FD659A46F0A}"/>
              </a:ext>
            </a:extLst>
          </p:cNvPr>
          <p:cNvPicPr>
            <a:picLocks noChangeAspect="1"/>
          </p:cNvPicPr>
          <p:nvPr/>
        </p:nvPicPr>
        <p:blipFill rotWithShape="1">
          <a:blip r:embed="rId3">
            <a:extLst>
              <a:ext uri="{28A0092B-C50C-407E-A947-70E740481C1C}">
                <a14:useLocalDpi xmlns:a14="http://schemas.microsoft.com/office/drawing/2010/main" val="0"/>
              </a:ext>
            </a:extLst>
          </a:blip>
          <a:srcRect r="-1" b="3634"/>
          <a:stretch/>
        </p:blipFill>
        <p:spPr>
          <a:xfrm>
            <a:off x="6357257" y="2210935"/>
            <a:ext cx="4833257" cy="3493180"/>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336824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31FC-5444-7050-E5BF-E574414377F7}"/>
              </a:ext>
            </a:extLst>
          </p:cNvPr>
          <p:cNvSpPr>
            <a:spLocks noGrp="1"/>
          </p:cNvSpPr>
          <p:nvPr>
            <p:ph type="title"/>
          </p:nvPr>
        </p:nvSpPr>
        <p:spPr>
          <a:xfrm>
            <a:off x="4927472" y="609600"/>
            <a:ext cx="6340084" cy="1326321"/>
          </a:xfrm>
        </p:spPr>
        <p:txBody>
          <a:bodyPr>
            <a:normAutofit/>
          </a:bodyPr>
          <a:lstStyle/>
          <a:p>
            <a:r>
              <a:rPr lang="en-US">
                <a:latin typeface="Times New Roman" panose="02020603050405020304" pitchFamily="18" charset="0"/>
                <a:cs typeface="Times New Roman" panose="02020603050405020304" pitchFamily="18" charset="0"/>
              </a:rPr>
              <a:t>Data pre-processing and feature extraction</a:t>
            </a:r>
          </a:p>
        </p:txBody>
      </p:sp>
      <p:pic>
        <p:nvPicPr>
          <p:cNvPr id="9" name="Picture 8" descr="Graph">
            <a:extLst>
              <a:ext uri="{FF2B5EF4-FFF2-40B4-BE49-F238E27FC236}">
                <a16:creationId xmlns:a16="http://schemas.microsoft.com/office/drawing/2014/main" id="{F9900B7A-C956-FF32-8B5A-3A5A95427F48}"/>
              </a:ext>
            </a:extLst>
          </p:cNvPr>
          <p:cNvPicPr>
            <a:picLocks noChangeAspect="1"/>
          </p:cNvPicPr>
          <p:nvPr/>
        </p:nvPicPr>
        <p:blipFill rotWithShape="1">
          <a:blip r:embed="rId3"/>
          <a:srcRect l="21309" r="36441"/>
          <a:stretch/>
        </p:blipFill>
        <p:spPr>
          <a:xfrm>
            <a:off x="20" y="10"/>
            <a:ext cx="4635987" cy="6857990"/>
          </a:xfrm>
          <a:prstGeom prst="rect">
            <a:avLst/>
          </a:prstGeom>
        </p:spPr>
      </p:pic>
      <p:sp>
        <p:nvSpPr>
          <p:cNvPr id="27" name="Content Placeholder 6">
            <a:extLst>
              <a:ext uri="{FF2B5EF4-FFF2-40B4-BE49-F238E27FC236}">
                <a16:creationId xmlns:a16="http://schemas.microsoft.com/office/drawing/2014/main" id="{AF7CFC36-DD71-BE6B-70F7-EC505658C595}"/>
              </a:ext>
            </a:extLst>
          </p:cNvPr>
          <p:cNvSpPr>
            <a:spLocks noGrp="1"/>
          </p:cNvSpPr>
          <p:nvPr>
            <p:ph idx="1"/>
          </p:nvPr>
        </p:nvSpPr>
        <p:spPr>
          <a:xfrm>
            <a:off x="4927471" y="2096064"/>
            <a:ext cx="6340085" cy="3695136"/>
          </a:xfrm>
        </p:spPr>
        <p:txBody>
          <a:bodyPr>
            <a:normAutofit/>
          </a:bodyPr>
          <a:lstStyle/>
          <a:p>
            <a:pPr>
              <a:lnSpc>
                <a:spcPct val="110000"/>
              </a:lnSpc>
            </a:pPr>
            <a:r>
              <a:rPr lang="en-US" sz="1400">
                <a:cs typeface="Times New Roman" panose="02020603050405020304" pitchFamily="18" charset="0"/>
              </a:rPr>
              <a:t>I have use Standard scaler for scaling the that some columns have variation in data</a:t>
            </a:r>
          </a:p>
          <a:p>
            <a:pPr>
              <a:lnSpc>
                <a:spcPct val="110000"/>
              </a:lnSpc>
            </a:pPr>
            <a:r>
              <a:rPr lang="en-US" sz="1400">
                <a:cs typeface="Times New Roman" panose="02020603050405020304" pitchFamily="18" charset="0"/>
              </a:rPr>
              <a:t>By using random forest, decision tree and xgboost model I extracted common main features from data set that are most important</a:t>
            </a:r>
          </a:p>
          <a:p>
            <a:pPr>
              <a:lnSpc>
                <a:spcPct val="110000"/>
              </a:lnSpc>
            </a:pPr>
            <a:r>
              <a:rPr lang="en-US" sz="1400">
                <a:cs typeface="Times New Roman" panose="02020603050405020304" pitchFamily="18" charset="0"/>
              </a:rPr>
              <a:t>I found that 6 most important features, i.e</a:t>
            </a:r>
          </a:p>
          <a:p>
            <a:pPr marL="457200" indent="-457200">
              <a:lnSpc>
                <a:spcPct val="110000"/>
              </a:lnSpc>
              <a:buFont typeface="+mj-lt"/>
              <a:buAutoNum type="arabicPeriod"/>
            </a:pPr>
            <a:r>
              <a:rPr lang="en-IN" sz="1400">
                <a:cs typeface="Times New Roman" panose="02020603050405020304" pitchFamily="18" charset="0"/>
              </a:rPr>
              <a:t>Net_Income_to_Stockholder's_Equity</a:t>
            </a:r>
          </a:p>
          <a:p>
            <a:pPr marL="457200" indent="-457200">
              <a:lnSpc>
                <a:spcPct val="110000"/>
              </a:lnSpc>
              <a:buFont typeface="+mj-lt"/>
              <a:buAutoNum type="arabicPeriod"/>
            </a:pPr>
            <a:r>
              <a:rPr lang="en-IN" sz="1400">
                <a:cs typeface="Times New Roman" panose="02020603050405020304" pitchFamily="18" charset="0"/>
              </a:rPr>
              <a:t>Borrowing_dependency</a:t>
            </a:r>
          </a:p>
          <a:p>
            <a:pPr marL="457200" indent="-457200">
              <a:lnSpc>
                <a:spcPct val="110000"/>
              </a:lnSpc>
              <a:buFont typeface="+mj-lt"/>
              <a:buAutoNum type="arabicPeriod"/>
            </a:pPr>
            <a:r>
              <a:rPr lang="en-IN" sz="1400">
                <a:cs typeface="Times New Roman" panose="02020603050405020304" pitchFamily="18" charset="0"/>
              </a:rPr>
              <a:t>Net_profit_before_tax/Paidin_capital</a:t>
            </a:r>
          </a:p>
          <a:p>
            <a:pPr marL="457200" indent="-457200">
              <a:lnSpc>
                <a:spcPct val="110000"/>
              </a:lnSpc>
              <a:buFont typeface="+mj-lt"/>
              <a:buAutoNum type="arabicPeriod"/>
            </a:pPr>
            <a:r>
              <a:rPr lang="en-IN" sz="1400">
                <a:cs typeface="Times New Roman" panose="02020603050405020304" pitchFamily="18" charset="0"/>
              </a:rPr>
              <a:t>Cash/Total_Assets</a:t>
            </a:r>
          </a:p>
          <a:p>
            <a:pPr marL="457200" indent="-457200">
              <a:lnSpc>
                <a:spcPct val="110000"/>
              </a:lnSpc>
              <a:buFont typeface="+mj-lt"/>
              <a:buAutoNum type="arabicPeriod"/>
            </a:pPr>
            <a:r>
              <a:rPr lang="en-IN" sz="1400">
                <a:cs typeface="Times New Roman" panose="02020603050405020304" pitchFamily="18" charset="0"/>
              </a:rPr>
              <a:t>Nonindustry_income_and_expenditure/revenue</a:t>
            </a:r>
          </a:p>
          <a:p>
            <a:pPr marL="457200" indent="-457200">
              <a:lnSpc>
                <a:spcPct val="110000"/>
              </a:lnSpc>
              <a:buFont typeface="+mj-lt"/>
              <a:buAutoNum type="arabicPeriod"/>
            </a:pPr>
            <a:r>
              <a:rPr lang="en-IN" sz="1400">
                <a:cs typeface="Times New Roman" panose="02020603050405020304" pitchFamily="18" charset="0"/>
              </a:rPr>
              <a:t>Net_Value_Per_Share_(B)</a:t>
            </a:r>
            <a:endParaRPr lang="en-IN" sz="1400" dirty="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80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E3D95-82AF-8EB8-92F0-5A7F720C4D4C}"/>
              </a:ext>
            </a:extLst>
          </p:cNvPr>
          <p:cNvSpPr>
            <a:spLocks noGrp="1"/>
          </p:cNvSpPr>
          <p:nvPr>
            <p:ph type="title"/>
          </p:nvPr>
        </p:nvSpPr>
        <p:spPr>
          <a:xfrm>
            <a:off x="6513534" y="609600"/>
            <a:ext cx="4754022" cy="1326321"/>
          </a:xfrm>
        </p:spPr>
        <p:txBody>
          <a:bodyPr>
            <a:normAutofit/>
          </a:bodyPr>
          <a:lstStyle/>
          <a:p>
            <a:r>
              <a:rPr lang="en-US">
                <a:latin typeface="Times New Roman" panose="02020603050405020304" pitchFamily="18" charset="0"/>
                <a:cs typeface="Times New Roman" panose="02020603050405020304" pitchFamily="18" charset="0"/>
              </a:rPr>
              <a:t>Model building</a:t>
            </a:r>
          </a:p>
        </p:txBody>
      </p:sp>
      <p:pic>
        <p:nvPicPr>
          <p:cNvPr id="5" name="Picture 4" descr="Abstract background of data">
            <a:extLst>
              <a:ext uri="{FF2B5EF4-FFF2-40B4-BE49-F238E27FC236}">
                <a16:creationId xmlns:a16="http://schemas.microsoft.com/office/drawing/2014/main" id="{493780DB-864A-0F67-F249-CFFE54C1616F}"/>
              </a:ext>
            </a:extLst>
          </p:cNvPr>
          <p:cNvPicPr>
            <a:picLocks noChangeAspect="1"/>
          </p:cNvPicPr>
          <p:nvPr/>
        </p:nvPicPr>
        <p:blipFill rotWithShape="1">
          <a:blip r:embed="rId3"/>
          <a:srcRect l="20791" r="29209"/>
          <a:stretch/>
        </p:blipFill>
        <p:spPr>
          <a:xfrm>
            <a:off x="20" y="10"/>
            <a:ext cx="6095980" cy="6857990"/>
          </a:xfrm>
          <a:prstGeom prst="rect">
            <a:avLst/>
          </a:prstGeom>
        </p:spPr>
      </p:pic>
      <p:sp>
        <p:nvSpPr>
          <p:cNvPr id="11" name="Content Placeholder 2">
            <a:extLst>
              <a:ext uri="{FF2B5EF4-FFF2-40B4-BE49-F238E27FC236}">
                <a16:creationId xmlns:a16="http://schemas.microsoft.com/office/drawing/2014/main" id="{294E985D-9783-5F76-F3D1-5054B3A4CA8E}"/>
              </a:ext>
            </a:extLst>
          </p:cNvPr>
          <p:cNvSpPr>
            <a:spLocks noGrp="1"/>
          </p:cNvSpPr>
          <p:nvPr>
            <p:ph idx="1"/>
          </p:nvPr>
        </p:nvSpPr>
        <p:spPr>
          <a:xfrm>
            <a:off x="6513534" y="2096064"/>
            <a:ext cx="4754022" cy="3695136"/>
          </a:xfrm>
        </p:spPr>
        <p:txBody>
          <a:bodyPr>
            <a:normAutofit/>
          </a:bodyPr>
          <a:lstStyle/>
          <a:p>
            <a:pPr>
              <a:lnSpc>
                <a:spcPct val="110000"/>
              </a:lnSpc>
            </a:pPr>
            <a:r>
              <a:rPr lang="en-US" sz="1400"/>
              <a:t>Case-1 (  with out treating the Unbalanced data)</a:t>
            </a:r>
          </a:p>
          <a:p>
            <a:pPr>
              <a:lnSpc>
                <a:spcPct val="110000"/>
              </a:lnSpc>
            </a:pPr>
            <a:r>
              <a:rPr lang="en-US" sz="1400"/>
              <a:t>I </a:t>
            </a:r>
            <a:r>
              <a:rPr lang="en-US" sz="1400" dirty="0"/>
              <a:t>have use 8 algorithms </a:t>
            </a:r>
            <a:r>
              <a:rPr lang="en-US" sz="1400" dirty="0" err="1"/>
              <a:t>i.e</a:t>
            </a:r>
            <a:r>
              <a:rPr lang="en-US" sz="1400" dirty="0"/>
              <a:t> </a:t>
            </a:r>
          </a:p>
          <a:p>
            <a:pPr marL="457200" indent="-457200">
              <a:lnSpc>
                <a:spcPct val="110000"/>
              </a:lnSpc>
              <a:buFont typeface="+mj-lt"/>
              <a:buAutoNum type="arabicPeriod"/>
            </a:pPr>
            <a:r>
              <a:rPr lang="en-US" sz="1400" dirty="0"/>
              <a:t>KNN</a:t>
            </a:r>
          </a:p>
          <a:p>
            <a:pPr marL="457200" indent="-457200">
              <a:lnSpc>
                <a:spcPct val="110000"/>
              </a:lnSpc>
              <a:buFont typeface="+mj-lt"/>
              <a:buAutoNum type="arabicPeriod"/>
            </a:pPr>
            <a:r>
              <a:rPr lang="en-US" sz="1400" dirty="0"/>
              <a:t>Decision tree</a:t>
            </a:r>
          </a:p>
          <a:p>
            <a:pPr marL="457200" indent="-457200">
              <a:lnSpc>
                <a:spcPct val="110000"/>
              </a:lnSpc>
              <a:buFont typeface="+mj-lt"/>
              <a:buAutoNum type="arabicPeriod"/>
            </a:pPr>
            <a:r>
              <a:rPr lang="en-US" sz="1400" dirty="0"/>
              <a:t>Random forest</a:t>
            </a:r>
          </a:p>
          <a:p>
            <a:pPr marL="457200" indent="-457200">
              <a:lnSpc>
                <a:spcPct val="110000"/>
              </a:lnSpc>
              <a:buFont typeface="+mj-lt"/>
              <a:buAutoNum type="arabicPeriod"/>
            </a:pPr>
            <a:r>
              <a:rPr lang="en-US" sz="1400" dirty="0" err="1"/>
              <a:t>Xgboosting</a:t>
            </a:r>
            <a:r>
              <a:rPr lang="en-US" sz="1400" dirty="0"/>
              <a:t> Classifier</a:t>
            </a:r>
          </a:p>
          <a:p>
            <a:pPr marL="457200" indent="-457200">
              <a:lnSpc>
                <a:spcPct val="110000"/>
              </a:lnSpc>
              <a:buFont typeface="+mj-lt"/>
              <a:buAutoNum type="arabicPeriod"/>
            </a:pPr>
            <a:r>
              <a:rPr lang="en-US" sz="1400" dirty="0" err="1"/>
              <a:t>Adboosting</a:t>
            </a:r>
            <a:r>
              <a:rPr lang="en-US" sz="1400" dirty="0"/>
              <a:t> Classifier</a:t>
            </a:r>
          </a:p>
          <a:p>
            <a:pPr marL="457200" indent="-457200">
              <a:lnSpc>
                <a:spcPct val="110000"/>
              </a:lnSpc>
              <a:buFont typeface="+mj-lt"/>
              <a:buAutoNum type="arabicPeriod"/>
            </a:pPr>
            <a:r>
              <a:rPr lang="en-US" sz="1400" dirty="0"/>
              <a:t>Logistic regression</a:t>
            </a:r>
          </a:p>
          <a:p>
            <a:pPr marL="457200" indent="-457200">
              <a:lnSpc>
                <a:spcPct val="110000"/>
              </a:lnSpc>
              <a:buFont typeface="+mj-lt"/>
              <a:buAutoNum type="arabicPeriod"/>
            </a:pPr>
            <a:r>
              <a:rPr lang="en-US" sz="1400" dirty="0"/>
              <a:t>Support vector machine</a:t>
            </a:r>
          </a:p>
          <a:p>
            <a:pPr marL="457200" indent="-457200">
              <a:lnSpc>
                <a:spcPct val="110000"/>
              </a:lnSpc>
              <a:buFont typeface="+mj-lt"/>
              <a:buAutoNum type="arabicPeriod"/>
            </a:pPr>
            <a:r>
              <a:rPr lang="en-US" sz="1400" dirty="0"/>
              <a:t>Voting Classifier</a:t>
            </a:r>
          </a:p>
        </p:txBody>
      </p:sp>
      <p:cxnSp>
        <p:nvCxnSpPr>
          <p:cNvPr id="17" name="Straight Connector 16">
            <a:extLst>
              <a:ext uri="{FF2B5EF4-FFF2-40B4-BE49-F238E27FC236}">
                <a16:creationId xmlns:a16="http://schemas.microsoft.com/office/drawing/2014/main" id="{E0DCF65E-F84E-483D-83D7-A1616D5691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6560"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45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1453-3B9E-5162-F377-FCFA544867A3}"/>
              </a:ext>
            </a:extLst>
          </p:cNvPr>
          <p:cNvSpPr>
            <a:spLocks noGrp="1"/>
          </p:cNvSpPr>
          <p:nvPr>
            <p:ph type="title"/>
          </p:nvPr>
        </p:nvSpPr>
        <p:spPr>
          <a:xfrm>
            <a:off x="4927472" y="609600"/>
            <a:ext cx="6340084" cy="1326321"/>
          </a:xfrm>
        </p:spPr>
        <p:txBody>
          <a:bodyPr>
            <a:normAutofit/>
          </a:bodyPr>
          <a:lstStyle/>
          <a:p>
            <a:br>
              <a:rPr lang="en-US" sz="2900">
                <a:latin typeface="Times New Roman" panose="02020603050405020304" pitchFamily="18" charset="0"/>
                <a:cs typeface="Times New Roman" panose="02020603050405020304" pitchFamily="18" charset="0"/>
              </a:rPr>
            </a:b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continued……</a:t>
            </a:r>
          </a:p>
        </p:txBody>
      </p:sp>
      <p:pic>
        <p:nvPicPr>
          <p:cNvPr id="5" name="Picture 4" descr="Graph on document with pen">
            <a:extLst>
              <a:ext uri="{FF2B5EF4-FFF2-40B4-BE49-F238E27FC236}">
                <a16:creationId xmlns:a16="http://schemas.microsoft.com/office/drawing/2014/main" id="{020CAB2A-8B6F-694E-8EE5-43A8570F13C8}"/>
              </a:ext>
            </a:extLst>
          </p:cNvPr>
          <p:cNvPicPr>
            <a:picLocks noChangeAspect="1"/>
          </p:cNvPicPr>
          <p:nvPr/>
        </p:nvPicPr>
        <p:blipFill rotWithShape="1">
          <a:blip r:embed="rId3"/>
          <a:srcRect l="34300" r="20577" b="-1"/>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4E846C4D-C617-F012-81D8-86ED9CCDFE77}"/>
              </a:ext>
            </a:extLst>
          </p:cNvPr>
          <p:cNvSpPr>
            <a:spLocks noGrp="1"/>
          </p:cNvSpPr>
          <p:nvPr>
            <p:ph idx="1"/>
          </p:nvPr>
        </p:nvSpPr>
        <p:spPr>
          <a:xfrm>
            <a:off x="4927471" y="2096064"/>
            <a:ext cx="6340085" cy="3695136"/>
          </a:xfrm>
        </p:spPr>
        <p:txBody>
          <a:bodyPr>
            <a:normAutofit/>
          </a:bodyPr>
          <a:lstStyle/>
          <a:p>
            <a:r>
              <a:rPr lang="en-US" dirty="0">
                <a:cs typeface="Times New Roman" panose="02020603050405020304" pitchFamily="18" charset="0"/>
              </a:rPr>
              <a:t>I have use 20% test data and 80% of training data.</a:t>
            </a:r>
          </a:p>
          <a:p>
            <a:r>
              <a:rPr lang="en-US" dirty="0">
                <a:cs typeface="Times New Roman" panose="02020603050405020304" pitchFamily="18" charset="0"/>
              </a:rPr>
              <a:t>I have used 3 performance metric </a:t>
            </a:r>
            <a:r>
              <a:rPr lang="en-US" dirty="0" err="1">
                <a:cs typeface="Times New Roman" panose="02020603050405020304" pitchFamily="18" charset="0"/>
              </a:rPr>
              <a:t>i</a:t>
            </a:r>
            <a:r>
              <a:rPr lang="en-US" dirty="0">
                <a:cs typeface="Times New Roman" panose="02020603050405020304" pitchFamily="18" charset="0"/>
              </a:rPr>
              <a:t>,.e</a:t>
            </a:r>
          </a:p>
          <a:p>
            <a:pPr marL="457200" indent="-457200">
              <a:buFont typeface="+mj-lt"/>
              <a:buAutoNum type="arabicPeriod"/>
            </a:pPr>
            <a:r>
              <a:rPr lang="en-US" dirty="0">
                <a:cs typeface="Times New Roman" panose="02020603050405020304" pitchFamily="18" charset="0"/>
              </a:rPr>
              <a:t>Confusion matrix</a:t>
            </a:r>
          </a:p>
          <a:p>
            <a:pPr marL="457200" indent="-457200">
              <a:buFont typeface="+mj-lt"/>
              <a:buAutoNum type="arabicPeriod"/>
            </a:pPr>
            <a:r>
              <a:rPr lang="en-US" dirty="0">
                <a:cs typeface="Times New Roman" panose="02020603050405020304" pitchFamily="18" charset="0"/>
              </a:rPr>
              <a:t>Classification report</a:t>
            </a:r>
          </a:p>
          <a:p>
            <a:pPr marL="457200" indent="-457200">
              <a:buFont typeface="+mj-lt"/>
              <a:buAutoNum type="arabicPeriod"/>
            </a:pPr>
            <a:r>
              <a:rPr lang="en-US" dirty="0">
                <a:cs typeface="Times New Roman" panose="02020603050405020304" pitchFamily="18" charset="0"/>
              </a:rPr>
              <a:t>AUC_ROC score</a:t>
            </a:r>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79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DD1D5-AF31-1846-E070-9F066E2924B6}"/>
              </a:ext>
            </a:extLst>
          </p:cNvPr>
          <p:cNvSpPr>
            <a:spLocks noGrp="1"/>
          </p:cNvSpPr>
          <p:nvPr>
            <p:ph type="title"/>
          </p:nvPr>
        </p:nvSpPr>
        <p:spPr>
          <a:xfrm>
            <a:off x="4927472" y="609600"/>
            <a:ext cx="6340084" cy="1326321"/>
          </a:xfrm>
        </p:spPr>
        <p:txBody>
          <a:bodyPr>
            <a:normAutofit/>
          </a:bodyPr>
          <a:lstStyle/>
          <a:p>
            <a:br>
              <a:rPr lang="en-US" sz="2900">
                <a:latin typeface="Times New Roman" panose="02020603050405020304" pitchFamily="18" charset="0"/>
                <a:cs typeface="Times New Roman" panose="02020603050405020304" pitchFamily="18" charset="0"/>
              </a:rPr>
            </a:br>
            <a:br>
              <a:rPr lang="en-US" sz="2900">
                <a:latin typeface="Times New Roman" panose="02020603050405020304" pitchFamily="18" charset="0"/>
                <a:cs typeface="Times New Roman" panose="02020603050405020304" pitchFamily="18" charset="0"/>
              </a:rPr>
            </a:br>
            <a:r>
              <a:rPr lang="en-US" sz="2900">
                <a:latin typeface="Times New Roman" panose="02020603050405020304" pitchFamily="18" charset="0"/>
                <a:cs typeface="Times New Roman" panose="02020603050405020304" pitchFamily="18" charset="0"/>
              </a:rPr>
              <a:t>continued……</a:t>
            </a:r>
            <a:endParaRPr lang="en-US" sz="2900"/>
          </a:p>
        </p:txBody>
      </p:sp>
      <p:pic>
        <p:nvPicPr>
          <p:cNvPr id="5" name="Picture 4" descr="Financial graphs on a dark display">
            <a:extLst>
              <a:ext uri="{FF2B5EF4-FFF2-40B4-BE49-F238E27FC236}">
                <a16:creationId xmlns:a16="http://schemas.microsoft.com/office/drawing/2014/main" id="{D57E85EE-5733-215A-BD05-4AE7F90FCD0F}"/>
              </a:ext>
            </a:extLst>
          </p:cNvPr>
          <p:cNvPicPr>
            <a:picLocks noChangeAspect="1"/>
          </p:cNvPicPr>
          <p:nvPr/>
        </p:nvPicPr>
        <p:blipFill rotWithShape="1">
          <a:blip r:embed="rId3"/>
          <a:srcRect l="25971" r="31779"/>
          <a:stretch/>
        </p:blipFill>
        <p:spPr>
          <a:xfrm>
            <a:off x="20" y="10"/>
            <a:ext cx="4635987" cy="6857990"/>
          </a:xfrm>
          <a:prstGeom prst="rect">
            <a:avLst/>
          </a:prstGeom>
        </p:spPr>
      </p:pic>
      <p:sp>
        <p:nvSpPr>
          <p:cNvPr id="3" name="Content Placeholder 2">
            <a:extLst>
              <a:ext uri="{FF2B5EF4-FFF2-40B4-BE49-F238E27FC236}">
                <a16:creationId xmlns:a16="http://schemas.microsoft.com/office/drawing/2014/main" id="{4AEDB5B1-C7E6-CCFA-621D-7B68AB6922B3}"/>
              </a:ext>
            </a:extLst>
          </p:cNvPr>
          <p:cNvSpPr>
            <a:spLocks noGrp="1"/>
          </p:cNvSpPr>
          <p:nvPr>
            <p:ph idx="1"/>
          </p:nvPr>
        </p:nvSpPr>
        <p:spPr>
          <a:xfrm>
            <a:off x="4927471" y="2096064"/>
            <a:ext cx="6340085" cy="3695136"/>
          </a:xfrm>
        </p:spPr>
        <p:txBody>
          <a:bodyPr>
            <a:normAutofit/>
          </a:bodyPr>
          <a:lstStyle/>
          <a:p>
            <a:r>
              <a:rPr lang="en-US">
                <a:latin typeface="Times New Roman" panose="02020603050405020304" pitchFamily="18" charset="0"/>
                <a:cs typeface="Times New Roman" panose="02020603050405020304" pitchFamily="18" charset="0"/>
              </a:rPr>
              <a:t>Case-2 ( Making the data Balancing)</a:t>
            </a:r>
          </a:p>
          <a:p>
            <a:pPr marL="457200" indent="-457200">
              <a:buFont typeface="+mj-lt"/>
              <a:buAutoNum type="arabicPeriod"/>
            </a:pPr>
            <a:r>
              <a:rPr lang="en-US" dirty="0"/>
              <a:t>I have used (SMOTE) over sampling technique made unbalanced data into balanced data.</a:t>
            </a:r>
          </a:p>
          <a:p>
            <a:pPr marL="457200" indent="-457200">
              <a:buFont typeface="+mj-lt"/>
              <a:buAutoNum type="arabicPeriod"/>
            </a:pPr>
            <a:r>
              <a:rPr lang="en-US"/>
              <a:t>The I use all 8 algorithms</a:t>
            </a:r>
          </a:p>
          <a:p>
            <a:pPr marL="457200" indent="-457200">
              <a:buFont typeface="+mj-lt"/>
              <a:buAutoNum type="arabicPeriod"/>
            </a:pPr>
            <a:r>
              <a:rPr lang="en-US" dirty="0"/>
              <a:t>Then find out the best algo, using performance metrics.</a:t>
            </a:r>
            <a:endParaRPr lang="en-US"/>
          </a:p>
          <a:p>
            <a:endParaRPr lang="en-US" dirty="0"/>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36007"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631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364</TotalTime>
  <Words>827</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Rockwell</vt:lpstr>
      <vt:lpstr>Times New Roman</vt:lpstr>
      <vt:lpstr>Damask</vt:lpstr>
      <vt:lpstr>Presentation on prediction of bankruptcy of companies</vt:lpstr>
      <vt:lpstr>Plan of presentation</vt:lpstr>
      <vt:lpstr>Problem statement</vt:lpstr>
      <vt:lpstr>Goal and objectives</vt:lpstr>
      <vt:lpstr>Information about data</vt:lpstr>
      <vt:lpstr>Data pre-processing and feature extraction</vt:lpstr>
      <vt:lpstr>Model building</vt:lpstr>
      <vt:lpstr>  continued……</vt:lpstr>
      <vt:lpstr>  continued……</vt:lpstr>
      <vt:lpstr>  continued……</vt:lpstr>
      <vt:lpstr>Result and discussion</vt:lpstr>
      <vt:lpstr>  continued……</vt:lpstr>
      <vt:lpstr>  continued……</vt:lpstr>
      <vt:lpstr> continued……</vt:lpstr>
      <vt:lpstr>  continued……</vt:lpstr>
      <vt:lpstr>  continued……</vt:lpstr>
      <vt:lpstr>  continued……</vt:lpstr>
      <vt:lpstr>Conclusions</vt:lpstr>
      <vt:lpstr>  continued……</vt:lpstr>
      <vt:lpstr>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sony</cp:lastModifiedBy>
  <cp:revision>54</cp:revision>
  <dcterms:created xsi:type="dcterms:W3CDTF">2024-04-09T04:41:59Z</dcterms:created>
  <dcterms:modified xsi:type="dcterms:W3CDTF">2024-04-15T03:20:15Z</dcterms:modified>
</cp:coreProperties>
</file>