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6" r:id="rId4"/>
    <p:sldMasterId id="2147483698" r:id="rId5"/>
    <p:sldMasterId id="2147483712" r:id="rId6"/>
    <p:sldMasterId id="2147483729" r:id="rId7"/>
  </p:sldMasterIdLst>
  <p:notesMasterIdLst>
    <p:notesMasterId r:id="rId91"/>
  </p:notesMasterIdLst>
  <p:sldIdLst>
    <p:sldId id="263" r:id="rId8"/>
    <p:sldId id="264" r:id="rId9"/>
    <p:sldId id="257" r:id="rId10"/>
    <p:sldId id="258" r:id="rId11"/>
    <p:sldId id="259" r:id="rId12"/>
    <p:sldId id="293" r:id="rId13"/>
    <p:sldId id="294" r:id="rId14"/>
    <p:sldId id="295" r:id="rId15"/>
    <p:sldId id="296" r:id="rId16"/>
    <p:sldId id="297" r:id="rId17"/>
    <p:sldId id="261" r:id="rId18"/>
    <p:sldId id="267" r:id="rId19"/>
    <p:sldId id="268" r:id="rId20"/>
    <p:sldId id="262" r:id="rId21"/>
    <p:sldId id="291" r:id="rId22"/>
    <p:sldId id="271" r:id="rId23"/>
    <p:sldId id="260" r:id="rId24"/>
    <p:sldId id="266" r:id="rId25"/>
    <p:sldId id="265" r:id="rId26"/>
    <p:sldId id="299" r:id="rId27"/>
    <p:sldId id="300" r:id="rId28"/>
    <p:sldId id="301" r:id="rId29"/>
    <p:sldId id="272" r:id="rId30"/>
    <p:sldId id="273" r:id="rId31"/>
    <p:sldId id="274" r:id="rId32"/>
    <p:sldId id="275" r:id="rId33"/>
    <p:sldId id="357" r:id="rId34"/>
    <p:sldId id="358" r:id="rId35"/>
    <p:sldId id="365" r:id="rId36"/>
    <p:sldId id="366" r:id="rId37"/>
    <p:sldId id="368" r:id="rId38"/>
    <p:sldId id="359" r:id="rId39"/>
    <p:sldId id="360" r:id="rId40"/>
    <p:sldId id="361" r:id="rId41"/>
    <p:sldId id="362" r:id="rId42"/>
    <p:sldId id="364" r:id="rId43"/>
    <p:sldId id="369" r:id="rId44"/>
    <p:sldId id="370" r:id="rId45"/>
    <p:sldId id="276" r:id="rId46"/>
    <p:sldId id="278" r:id="rId47"/>
    <p:sldId id="279" r:id="rId48"/>
    <p:sldId id="281" r:id="rId49"/>
    <p:sldId id="282" r:id="rId50"/>
    <p:sldId id="309" r:id="rId51"/>
    <p:sldId id="314" r:id="rId52"/>
    <p:sldId id="315" r:id="rId53"/>
    <p:sldId id="317" r:id="rId54"/>
    <p:sldId id="318" r:id="rId55"/>
    <p:sldId id="320" r:id="rId56"/>
    <p:sldId id="321" r:id="rId57"/>
    <p:sldId id="322" r:id="rId58"/>
    <p:sldId id="324" r:id="rId59"/>
    <p:sldId id="325" r:id="rId60"/>
    <p:sldId id="326" r:id="rId61"/>
    <p:sldId id="327" r:id="rId62"/>
    <p:sldId id="371" r:id="rId63"/>
    <p:sldId id="330" r:id="rId64"/>
    <p:sldId id="333" r:id="rId65"/>
    <p:sldId id="332"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3" r:id="rId85"/>
    <p:sldId id="354" r:id="rId86"/>
    <p:sldId id="355" r:id="rId87"/>
    <p:sldId id="356" r:id="rId88"/>
    <p:sldId id="329" r:id="rId89"/>
    <p:sldId id="270"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tableStyles" Target="tableStyle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73D48-C6B7-44FD-8B4B-ADBFF3EAE493}"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6E62A-5D3A-4AF9-BBE8-9F0837048EBB}" type="slidenum">
              <a:rPr lang="en-US" smtClean="0"/>
              <a:t>‹#›</a:t>
            </a:fld>
            <a:endParaRPr lang="en-US"/>
          </a:p>
        </p:txBody>
      </p:sp>
    </p:spTree>
    <p:extLst>
      <p:ext uri="{BB962C8B-B14F-4D97-AF65-F5344CB8AC3E}">
        <p14:creationId xmlns:p14="http://schemas.microsoft.com/office/powerpoint/2010/main" val="75963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F8D3DC-7500-4B5F-BF14-3D6963DD3E8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90616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ACFFE5E8-CAEC-4DDF-A0D1-824697368C3C}"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8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8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1BDE53BF-C577-4491-B598-98D43F68009D}"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40</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9600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r>
              <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t>Introduction to Algorithms</a:t>
            </a:r>
          </a:p>
        </p:txBody>
      </p:sp>
      <p:sp>
        <p:nvSpPr>
          <p:cNvPr id="79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F5F561F1-2AA8-41A9-B2EA-2D8BF5D46547}"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9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r>
              <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t>(2018) Mohammed Yesuf</a:t>
            </a:r>
          </a:p>
        </p:txBody>
      </p:sp>
      <p:sp>
        <p:nvSpPr>
          <p:cNvPr id="79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95B50FD8-803F-4F96-A43F-4DABC049A44E}"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43</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0780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11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0FC0F869-879E-4C56-A215-02F7574534A2}"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11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11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AD021796-9123-44E0-97D7-BD9E744D60B3}"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49</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1142" name="Rectangle 2"/>
          <p:cNvSpPr>
            <a:spLocks noGrp="1" noRot="1" noChangeAspect="1" noChangeArrowheads="1" noTextEdit="1"/>
          </p:cNvSpPr>
          <p:nvPr>
            <p:ph type="sldImg"/>
          </p:nvPr>
        </p:nvSpPr>
        <p:spPr>
          <a:ln/>
        </p:spPr>
      </p:sp>
      <p:sp>
        <p:nvSpPr>
          <p:cNvPr id="911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2321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9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D7CD1615-542F-406C-87E2-CE00262ABB8A}"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9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9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D0500673-B533-4B9A-BF7C-7890BAE95953}"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52</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7231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0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713FC4DF-4020-44C0-89C9-F3C8B3B25DFB}"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0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0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E62E4038-92E6-4A61-B866-5BBF29E6DF64}"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53</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0358" name="Rectangle 2"/>
          <p:cNvSpPr>
            <a:spLocks noGrp="1" noRot="1" noChangeAspect="1" noChangeArrowheads="1" noTextEdit="1"/>
          </p:cNvSpPr>
          <p:nvPr>
            <p:ph type="sldImg"/>
          </p:nvPr>
        </p:nvSpPr>
        <p:spPr>
          <a:ln/>
        </p:spPr>
      </p:sp>
      <p:sp>
        <p:nvSpPr>
          <p:cNvPr id="100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5336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13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9B2BE854-0FED-4B79-85AA-BD2B9A501FEC}"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13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13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F526BAA3-9500-4510-A53B-47C54982F9B6}"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55</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11244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376AFDD6-7A51-4407-8718-70B501B8CFF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57</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2319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639D2B7F-1944-4679-8720-478A89989C3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58</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68147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490BE506-4884-41F3-B083-272A83153B7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59</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42731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E887D3CD-D0D4-4ABD-A9A7-78B9F51B9B8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60</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9786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3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95928AD2-55A2-47BF-A885-ACA8B786A354}"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3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3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AD46DDA9-0FBF-4A51-9EAD-0714C4C7C94B}"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91895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5A9A3881-8A43-4B17-8325-50DC6931983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81185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C719F9F3-D2B5-446B-83C2-CA3E4F6A034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62</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49197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1F7EC2D1-3140-4A7B-ABDB-7ED4A3939EE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63</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65909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0C8FA0B9-F177-4517-AA4F-A20DF94F7B7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64</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68883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EFE6934F-B215-4E1E-9E7D-290B5368B7F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65</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51748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2EEE5BEA-4A17-43A4-A92D-EA0D062197C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66</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05321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1150297E-2E24-4D56-8A7E-62135D3D28D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67</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35253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99C6D94A-F233-4D8A-B6FC-58B6436A66C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68</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7977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B5C46F56-DE63-4623-A383-E9B1F5669A6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69</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80951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09657709-E850-45B3-BBA8-C65566E9A8F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70</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2874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F2E6A7B2-07EC-45B0-B185-DF704026E0EA}"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9CC2AD4A-8465-488C-8F68-1BB256E8FFF4}"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8</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01223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0673EF08-5F99-4575-ADDB-991B4855CE5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71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86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panose="020B0604020202020204" pitchFamily="34" charset="0"/>
              </a:defRPr>
            </a:lvl1pPr>
            <a:lvl2pPr marL="742950" indent="-285750" defTabSz="933450" eaLnBrk="0" hangingPunct="0">
              <a:defRPr>
                <a:solidFill>
                  <a:schemeClr val="tx1"/>
                </a:solidFill>
                <a:latin typeface="Arial" panose="020B0604020202020204" pitchFamily="34" charset="0"/>
              </a:defRPr>
            </a:lvl2pPr>
            <a:lvl3pPr marL="1143000" indent="-228600" defTabSz="933450" eaLnBrk="0" hangingPunct="0">
              <a:defRPr>
                <a:solidFill>
                  <a:schemeClr val="tx1"/>
                </a:solidFill>
                <a:latin typeface="Arial" panose="020B0604020202020204" pitchFamily="34" charset="0"/>
              </a:defRPr>
            </a:lvl3pPr>
            <a:lvl4pPr marL="1600200" indent="-228600" defTabSz="933450" eaLnBrk="0" hangingPunct="0">
              <a:defRPr>
                <a:solidFill>
                  <a:schemeClr val="tx1"/>
                </a:solidFill>
                <a:latin typeface="Arial" panose="020B0604020202020204" pitchFamily="34" charset="0"/>
              </a:defRPr>
            </a:lvl4pPr>
            <a:lvl5pPr marL="2057400" indent="-228600" defTabSz="933450" eaLnBrk="0" hangingPunct="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3450" rtl="0" eaLnBrk="1" fontAlgn="base" latinLnBrk="0" hangingPunct="1">
              <a:lnSpc>
                <a:spcPct val="100000"/>
              </a:lnSpc>
              <a:spcBef>
                <a:spcPct val="0"/>
              </a:spcBef>
              <a:spcAft>
                <a:spcPct val="0"/>
              </a:spcAft>
              <a:buClrTx/>
              <a:buSzTx/>
              <a:buFontTx/>
              <a:buNone/>
              <a:tabLst/>
              <a:defRPr/>
            </a:pPr>
            <a:fld id="{1C64D5BE-9AE5-4009-B5E6-D76A45D550C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3450" rtl="0" eaLnBrk="1" fontAlgn="base" latinLnBrk="0" hangingPunct="1">
                <a:lnSpc>
                  <a:spcPct val="100000"/>
                </a:lnSpc>
                <a:spcBef>
                  <a:spcPct val="0"/>
                </a:spcBef>
                <a:spcAft>
                  <a:spcPct val="0"/>
                </a:spcAft>
                <a:buClrTx/>
                <a:buSzTx/>
                <a:buFontTx/>
                <a:buNone/>
                <a:tabLst/>
                <a:defRPr/>
              </a:pPr>
              <a:t>81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83823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5A71E160-071F-4DA4-B03E-872AD36AC549}"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904D4831-0BBF-43B5-9BCF-A32A04F1DFFC}"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9</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9426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47DD337D-53E5-4D34-AC6D-19679E246820}"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1D06D41A-B741-42C0-9290-4C4193DE3E9F}"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10</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8850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2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96AF2A92-96E1-42A2-B651-3C9E6B6C085F}"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2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2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5E5B8472-6C45-4ECF-98C5-B0265F384C59}"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29</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6541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3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5E179194-F44A-46E2-9946-3164F57E0CF0}"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3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3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30A7E83E-00E9-4ACD-8127-4B64CE7C0DDA}"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30</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8265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5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074DAF11-720D-4079-8E72-622F7676D80B}"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5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5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2BF34EC0-AB34-41E3-BFA0-0F2A83748EAD}"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31</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95238" name="Rectangle 2"/>
          <p:cNvSpPr>
            <a:spLocks noGrp="1" noRot="1" noChangeAspect="1" noChangeArrowheads="1" noTextEdit="1"/>
          </p:cNvSpPr>
          <p:nvPr>
            <p:ph type="sldImg"/>
          </p:nvPr>
        </p:nvSpPr>
        <p:spPr>
          <a:ln/>
        </p:spPr>
      </p:sp>
      <p:sp>
        <p:nvSpPr>
          <p:cNvPr id="95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02600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53E5F8C9-26B5-4CCA-AC3A-BB20A2C56224}" type="datetime1">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2022-04-26</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l" defTabSz="944563" rtl="0" eaLnBrk="0" fontAlgn="base" latinLnBrk="0" hangingPunct="0">
              <a:lnSpc>
                <a:spcPct val="100000"/>
              </a:lnSpc>
              <a:spcBef>
                <a:spcPct val="0"/>
              </a:spcBef>
              <a:spcAft>
                <a:spcPct val="0"/>
              </a:spcAft>
              <a:buClrTx/>
              <a:buSzTx/>
              <a:buFontTx/>
              <a:buNone/>
              <a:tabLst/>
              <a:defRPr/>
            </a:pPr>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sz="2400">
                <a:solidFill>
                  <a:schemeClr val="tx1"/>
                </a:solidFill>
                <a:latin typeface="Times New Roman" pitchFamily="18" charset="0"/>
              </a:defRPr>
            </a:lvl1pPr>
            <a:lvl2pPr marL="742950" indent="-285750" defTabSz="944563">
              <a:defRPr sz="2400">
                <a:solidFill>
                  <a:schemeClr val="tx1"/>
                </a:solidFill>
                <a:latin typeface="Times New Roman" pitchFamily="18" charset="0"/>
              </a:defRPr>
            </a:lvl2pPr>
            <a:lvl3pPr marL="1143000" indent="-228600" defTabSz="944563">
              <a:defRPr sz="2400">
                <a:solidFill>
                  <a:schemeClr val="tx1"/>
                </a:solidFill>
                <a:latin typeface="Times New Roman" pitchFamily="18" charset="0"/>
              </a:defRPr>
            </a:lvl3pPr>
            <a:lvl4pPr marL="1600200" indent="-228600" defTabSz="944563">
              <a:defRPr sz="2400">
                <a:solidFill>
                  <a:schemeClr val="tx1"/>
                </a:solidFill>
                <a:latin typeface="Times New Roman" pitchFamily="18" charset="0"/>
              </a:defRPr>
            </a:lvl4pPr>
            <a:lvl5pPr marL="2057400" indent="-228600" defTabSz="944563">
              <a:defRPr sz="2400">
                <a:solidFill>
                  <a:schemeClr val="tx1"/>
                </a:solidFill>
                <a:latin typeface="Times New Roman" pitchFamily="18" charset="0"/>
              </a:defRPr>
            </a:lvl5pPr>
            <a:lvl6pPr marL="2514600" indent="-228600" defTabSz="944563" eaLnBrk="0" fontAlgn="base" hangingPunct="0">
              <a:spcBef>
                <a:spcPct val="0"/>
              </a:spcBef>
              <a:spcAft>
                <a:spcPct val="0"/>
              </a:spcAft>
              <a:defRPr sz="2400">
                <a:solidFill>
                  <a:schemeClr val="tx1"/>
                </a:solidFill>
                <a:latin typeface="Times New Roman" pitchFamily="18" charset="0"/>
              </a:defRPr>
            </a:lvl6pPr>
            <a:lvl7pPr marL="2971800" indent="-228600" defTabSz="944563" eaLnBrk="0" fontAlgn="base" hangingPunct="0">
              <a:spcBef>
                <a:spcPct val="0"/>
              </a:spcBef>
              <a:spcAft>
                <a:spcPct val="0"/>
              </a:spcAft>
              <a:defRPr sz="2400">
                <a:solidFill>
                  <a:schemeClr val="tx1"/>
                </a:solidFill>
                <a:latin typeface="Times New Roman" pitchFamily="18" charset="0"/>
              </a:defRPr>
            </a:lvl7pPr>
            <a:lvl8pPr marL="3429000" indent="-228600" defTabSz="944563" eaLnBrk="0" fontAlgn="base" hangingPunct="0">
              <a:spcBef>
                <a:spcPct val="0"/>
              </a:spcBef>
              <a:spcAft>
                <a:spcPct val="0"/>
              </a:spcAft>
              <a:defRPr sz="2400">
                <a:solidFill>
                  <a:schemeClr val="tx1"/>
                </a:solidFill>
                <a:latin typeface="Times New Roman" pitchFamily="18" charset="0"/>
              </a:defRPr>
            </a:lvl8pPr>
            <a:lvl9pPr marL="3886200" indent="-228600" defTabSz="94456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44563" rtl="0" eaLnBrk="0" fontAlgn="base" latinLnBrk="0" hangingPunct="0">
              <a:lnSpc>
                <a:spcPct val="100000"/>
              </a:lnSpc>
              <a:spcBef>
                <a:spcPct val="0"/>
              </a:spcBef>
              <a:spcAft>
                <a:spcPct val="0"/>
              </a:spcAft>
              <a:buClrTx/>
              <a:buSzTx/>
              <a:buFontTx/>
              <a:buNone/>
              <a:tabLst/>
              <a:defRPr/>
            </a:pPr>
            <a:fld id="{0F131B52-2C7E-4ED9-8D97-169DB4C118EA}" type="slidenum">
              <a:rPr kumimoji="0" lang="ko-KR" altLang="en-US"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rPr>
              <a:pPr marL="0" marR="0" lvl="0" indent="0" algn="r" defTabSz="944563" rtl="0" eaLnBrk="0" fontAlgn="base" latinLnBrk="0" hangingPunct="0">
                <a:lnSpc>
                  <a:spcPct val="100000"/>
                </a:lnSpc>
                <a:spcBef>
                  <a:spcPct val="0"/>
                </a:spcBef>
                <a:spcAft>
                  <a:spcPct val="0"/>
                </a:spcAft>
                <a:buClrTx/>
                <a:buSzTx/>
                <a:buFontTx/>
                <a:buNone/>
                <a:tabLst/>
                <a:defRPr/>
              </a:pPr>
              <a:t>39</a:t>
            </a:fld>
            <a:endParaRPr kumimoji="0" lang="en-US" altLang="ko-KR" sz="1200" b="0" i="0" u="none" strike="noStrike" kern="1200" cap="none" spc="0" normalizeH="0" baseline="0" noProof="0" smtClean="0">
              <a:ln>
                <a:noFill/>
              </a:ln>
              <a:solidFill>
                <a:srgbClr val="000000"/>
              </a:solidFill>
              <a:effectLst/>
              <a:uLnTx/>
              <a:uFillTx/>
              <a:latin typeface="Times New Roman" pitchFamily="18" charset="0"/>
              <a:ea typeface="Gulim" pitchFamily="34" charset="-127"/>
              <a:cs typeface="+mn-cs"/>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7061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2677E3-BA17-4B25-8AE6-9F91600D24DD}" type="datetime1">
              <a:rPr lang="en-US" smtClean="0"/>
              <a:t>4/26/2022</a:t>
            </a:fld>
            <a:endParaRPr lang="en-US"/>
          </a:p>
        </p:txBody>
      </p:sp>
      <p:sp>
        <p:nvSpPr>
          <p:cNvPr id="5" name="Footer Placeholder 4"/>
          <p:cNvSpPr>
            <a:spLocks noGrp="1"/>
          </p:cNvSpPr>
          <p:nvPr>
            <p:ph type="ftr" sz="quarter" idx="11"/>
          </p:nvPr>
        </p:nvSpPr>
        <p:spPr/>
        <p:txBody>
          <a:bodyPr/>
          <a:lstStyle/>
          <a:p>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275143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DD8C8-AE61-4DB1-B201-BC517165B4FF}" type="datetime1">
              <a:rPr lang="en-US" smtClean="0"/>
              <a:t>4/26/2022</a:t>
            </a:fld>
            <a:endParaRPr lang="en-US"/>
          </a:p>
        </p:txBody>
      </p:sp>
      <p:sp>
        <p:nvSpPr>
          <p:cNvPr id="5" name="Footer Placeholder 4"/>
          <p:cNvSpPr>
            <a:spLocks noGrp="1"/>
          </p:cNvSpPr>
          <p:nvPr>
            <p:ph type="ftr" sz="quarter" idx="11"/>
          </p:nvPr>
        </p:nvSpPr>
        <p:spPr/>
        <p:txBody>
          <a:bodyPr/>
          <a:lstStyle/>
          <a:p>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334704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BC67E-C9A9-4231-BF5D-7E122AAB6DD1}" type="datetime1">
              <a:rPr lang="en-US" smtClean="0"/>
              <a:t>4/26/2022</a:t>
            </a:fld>
            <a:endParaRPr lang="en-US"/>
          </a:p>
        </p:txBody>
      </p:sp>
      <p:sp>
        <p:nvSpPr>
          <p:cNvPr id="5" name="Footer Placeholder 4"/>
          <p:cNvSpPr>
            <a:spLocks noGrp="1"/>
          </p:cNvSpPr>
          <p:nvPr>
            <p:ph type="ftr" sz="quarter" idx="11"/>
          </p:nvPr>
        </p:nvSpPr>
        <p:spPr/>
        <p:txBody>
          <a:bodyPr/>
          <a:lstStyle/>
          <a:p>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2514164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B5B210-1E02-4081-9393-806F4FD9447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269950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1CDAEF-2F43-445B-B40B-7B93CA7AEB85}"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1978059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367B9-9A69-4B0E-B987-0F39A601BA0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2335562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B3D452-4F82-4BAA-9E98-31C288C3AC88}"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smtClean="0"/>
              <a:t>Design and Analysis of Algorithm Chapter-1</a:t>
            </a:r>
            <a:endParaRPr lang="en-US" dirty="0"/>
          </a:p>
        </p:txBody>
      </p:sp>
      <p:sp>
        <p:nvSpPr>
          <p:cNvPr id="7" name="Slide Number Placeholder 6"/>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2862998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5FCBA8-4602-4687-9698-8329646C00C7}" type="datetime1">
              <a:rPr lang="en-US" smtClean="0"/>
              <a:t>4/26/2022</a:t>
            </a:fld>
            <a:endParaRPr lang="en-US" dirty="0"/>
          </a:p>
        </p:txBody>
      </p:sp>
      <p:sp>
        <p:nvSpPr>
          <p:cNvPr id="8" name="Footer Placeholder 7"/>
          <p:cNvSpPr>
            <a:spLocks noGrp="1"/>
          </p:cNvSpPr>
          <p:nvPr>
            <p:ph type="ftr" sz="quarter" idx="11"/>
          </p:nvPr>
        </p:nvSpPr>
        <p:spPr/>
        <p:txBody>
          <a:bodyPr/>
          <a:lstStyle/>
          <a:p>
            <a:r>
              <a:rPr lang="en-US" smtClean="0"/>
              <a:t>Design and Analysis of Algorithm Chapter-1</a:t>
            </a:r>
            <a:endParaRPr lang="en-US" dirty="0"/>
          </a:p>
        </p:txBody>
      </p:sp>
      <p:sp>
        <p:nvSpPr>
          <p:cNvPr id="9" name="Slide Number Placeholder 8"/>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2473025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095E58-E3E5-41C1-A69F-D2D29B52E0AB}" type="datetime1">
              <a:rPr lang="en-US" smtClean="0"/>
              <a:t>4/26/2022</a:t>
            </a:fld>
            <a:endParaRPr lang="en-US" dirty="0"/>
          </a:p>
        </p:txBody>
      </p:sp>
      <p:sp>
        <p:nvSpPr>
          <p:cNvPr id="4" name="Footer Placeholder 3"/>
          <p:cNvSpPr>
            <a:spLocks noGrp="1"/>
          </p:cNvSpPr>
          <p:nvPr>
            <p:ph type="ftr" sz="quarter" idx="11"/>
          </p:nvPr>
        </p:nvSpPr>
        <p:spPr/>
        <p:txBody>
          <a:bodyPr/>
          <a:lstStyle/>
          <a:p>
            <a:r>
              <a:rPr lang="en-US" smtClean="0"/>
              <a:t>Design and Analysis of Algorithm Chapter-1</a:t>
            </a:r>
            <a:endParaRPr lang="en-US" dirty="0"/>
          </a:p>
        </p:txBody>
      </p:sp>
      <p:sp>
        <p:nvSpPr>
          <p:cNvPr id="5" name="Slide Number Placeholder 4"/>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284655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9C2AF-A3E6-4B26-9295-B0504F70224C}" type="datetime1">
              <a:rPr lang="en-US" smtClean="0"/>
              <a:t>4/26/2022</a:t>
            </a:fld>
            <a:endParaRPr lang="en-US" dirty="0"/>
          </a:p>
        </p:txBody>
      </p:sp>
      <p:sp>
        <p:nvSpPr>
          <p:cNvPr id="3" name="Footer Placeholder 2"/>
          <p:cNvSpPr>
            <a:spLocks noGrp="1"/>
          </p:cNvSpPr>
          <p:nvPr>
            <p:ph type="ftr" sz="quarter" idx="11"/>
          </p:nvPr>
        </p:nvSpPr>
        <p:spPr/>
        <p:txBody>
          <a:bodyPr/>
          <a:lstStyle/>
          <a:p>
            <a:r>
              <a:rPr lang="en-US" smtClean="0"/>
              <a:t>Design and Analysis of Algorithm Chapter-1</a:t>
            </a:r>
            <a:endParaRPr lang="en-US" dirty="0"/>
          </a:p>
        </p:txBody>
      </p:sp>
      <p:sp>
        <p:nvSpPr>
          <p:cNvPr id="4" name="Slide Number Placeholder 3"/>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1706281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65961A-48E2-4EB5-BADA-2AFB389A8F94}"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smtClean="0"/>
              <a:t>Design and Analysis of Algorithm Chapter-1</a:t>
            </a:r>
            <a:endParaRPr lang="en-US" dirty="0"/>
          </a:p>
        </p:txBody>
      </p:sp>
      <p:sp>
        <p:nvSpPr>
          <p:cNvPr id="7" name="Slide Number Placeholder 6"/>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156305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30766-E9B9-4093-9CBE-20808338BF07}" type="datetime1">
              <a:rPr lang="en-US" smtClean="0"/>
              <a:t>4/26/2022</a:t>
            </a:fld>
            <a:endParaRPr lang="en-US"/>
          </a:p>
        </p:txBody>
      </p:sp>
      <p:sp>
        <p:nvSpPr>
          <p:cNvPr id="5" name="Footer Placeholder 4"/>
          <p:cNvSpPr>
            <a:spLocks noGrp="1"/>
          </p:cNvSpPr>
          <p:nvPr>
            <p:ph type="ftr" sz="quarter" idx="11"/>
          </p:nvPr>
        </p:nvSpPr>
        <p:spPr/>
        <p:txBody>
          <a:bodyPr/>
          <a:lstStyle/>
          <a:p>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110240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0201C0-0735-43E3-8B73-7E72962AB2BF}"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smtClean="0"/>
              <a:t>Design and Analysis of Algorithm Chapter-1</a:t>
            </a:r>
            <a:endParaRPr lang="en-US" dirty="0"/>
          </a:p>
        </p:txBody>
      </p:sp>
      <p:sp>
        <p:nvSpPr>
          <p:cNvPr id="7" name="Slide Number Placeholder 6"/>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3701345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BE47E3-EBDD-4873-BA7A-2C2E64499A57}"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135099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24858-2DCA-41C0-B9C7-D8E409D95C9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a:t>
            </a:fld>
            <a:endParaRPr lang="en-US" dirty="0"/>
          </a:p>
        </p:txBody>
      </p:sp>
    </p:spTree>
    <p:extLst>
      <p:ext uri="{BB962C8B-B14F-4D97-AF65-F5344CB8AC3E}">
        <p14:creationId xmlns:p14="http://schemas.microsoft.com/office/powerpoint/2010/main" val="2844646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087E861-825D-4A8A-B629-0B2DC6B95DE5}"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7549C337-06AB-46E9-BCFB-CC35B675DC57}" type="slidenum">
              <a:rPr lang="ko-KR" altLang="en-US"/>
              <a:pPr>
                <a:defRPr/>
              </a:pPr>
              <a:t>‹#›</a:t>
            </a:fld>
            <a:endParaRPr lang="en-US" altLang="ko-KR"/>
          </a:p>
        </p:txBody>
      </p:sp>
    </p:spTree>
    <p:extLst>
      <p:ext uri="{BB962C8B-B14F-4D97-AF65-F5344CB8AC3E}">
        <p14:creationId xmlns:p14="http://schemas.microsoft.com/office/powerpoint/2010/main" val="1228106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15085D-E588-4D12-A2E4-CF1794255CBB}"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62BFC5DA-F6BF-4746-87B1-CFA323DCBF08}" type="slidenum">
              <a:rPr lang="ko-KR" altLang="en-US"/>
              <a:pPr>
                <a:defRPr/>
              </a:pPr>
              <a:t>‹#›</a:t>
            </a:fld>
            <a:endParaRPr lang="en-US" altLang="ko-KR"/>
          </a:p>
        </p:txBody>
      </p:sp>
    </p:spTree>
    <p:extLst>
      <p:ext uri="{BB962C8B-B14F-4D97-AF65-F5344CB8AC3E}">
        <p14:creationId xmlns:p14="http://schemas.microsoft.com/office/powerpoint/2010/main" val="1162458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3EB368D-59E3-4FA5-8305-2DF124326CDF}"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E354C024-2901-4100-9280-78D38D8FFD9D}" type="slidenum">
              <a:rPr lang="ko-KR" altLang="en-US"/>
              <a:pPr>
                <a:defRPr/>
              </a:pPr>
              <a:t>‹#›</a:t>
            </a:fld>
            <a:endParaRPr lang="en-US" altLang="ko-KR"/>
          </a:p>
        </p:txBody>
      </p:sp>
    </p:spTree>
    <p:extLst>
      <p:ext uri="{BB962C8B-B14F-4D97-AF65-F5344CB8AC3E}">
        <p14:creationId xmlns:p14="http://schemas.microsoft.com/office/powerpoint/2010/main" val="2561963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ED26C56-E036-40C3-8D67-2104CAEA9701}"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344F9040-587C-4469-A673-EB878E80C170}" type="slidenum">
              <a:rPr lang="ko-KR" altLang="en-US"/>
              <a:pPr>
                <a:defRPr/>
              </a:pPr>
              <a:t>‹#›</a:t>
            </a:fld>
            <a:endParaRPr lang="en-US" altLang="ko-KR"/>
          </a:p>
        </p:txBody>
      </p:sp>
    </p:spTree>
    <p:extLst>
      <p:ext uri="{BB962C8B-B14F-4D97-AF65-F5344CB8AC3E}">
        <p14:creationId xmlns:p14="http://schemas.microsoft.com/office/powerpoint/2010/main" val="2435974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AE5FE1A8-6C04-41AD-8769-55DF03943F51}" type="datetime1">
              <a:rPr lang="en-US" smtClean="0"/>
              <a:t>4/26/2022</a:t>
            </a:fld>
            <a:endParaRPr lang="en-US"/>
          </a:p>
        </p:txBody>
      </p:sp>
      <p:sp>
        <p:nvSpPr>
          <p:cNvPr id="8" name="Footer Placeholder 7"/>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9" name="Slide Number Placeholder 8"/>
          <p:cNvSpPr>
            <a:spLocks noGrp="1"/>
          </p:cNvSpPr>
          <p:nvPr>
            <p:ph type="sldNum" sz="quarter" idx="12"/>
          </p:nvPr>
        </p:nvSpPr>
        <p:spPr/>
        <p:txBody>
          <a:bodyPr/>
          <a:lstStyle>
            <a:lvl1pPr>
              <a:defRPr/>
            </a:lvl1pPr>
          </a:lstStyle>
          <a:p>
            <a:pPr>
              <a:defRPr/>
            </a:pPr>
            <a:fld id="{FFC190C9-ACAB-437B-84AF-5A2E5F83EC47}" type="slidenum">
              <a:rPr lang="ko-KR" altLang="en-US"/>
              <a:pPr>
                <a:defRPr/>
              </a:pPr>
              <a:t>‹#›</a:t>
            </a:fld>
            <a:endParaRPr lang="en-US" altLang="ko-KR"/>
          </a:p>
        </p:txBody>
      </p:sp>
    </p:spTree>
    <p:extLst>
      <p:ext uri="{BB962C8B-B14F-4D97-AF65-F5344CB8AC3E}">
        <p14:creationId xmlns:p14="http://schemas.microsoft.com/office/powerpoint/2010/main" val="2908292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050B44E0-4ECD-412C-AA9E-5952BFA79476}" type="datetime1">
              <a:rPr lang="en-US" smtClean="0"/>
              <a:t>4/26/2022</a:t>
            </a:fld>
            <a:endParaRPr lang="en-US"/>
          </a:p>
        </p:txBody>
      </p:sp>
      <p:sp>
        <p:nvSpPr>
          <p:cNvPr id="4" name="Footer Placeholder 3"/>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lvl1pPr>
              <a:defRPr/>
            </a:lvl1pPr>
          </a:lstStyle>
          <a:p>
            <a:pPr>
              <a:defRPr/>
            </a:pPr>
            <a:fld id="{2090DF03-DC02-4E2E-928E-3A1FE1A33473}" type="slidenum">
              <a:rPr lang="ko-KR" altLang="en-US"/>
              <a:pPr>
                <a:defRPr/>
              </a:pPr>
              <a:t>‹#›</a:t>
            </a:fld>
            <a:endParaRPr lang="en-US" altLang="ko-KR"/>
          </a:p>
        </p:txBody>
      </p:sp>
    </p:spTree>
    <p:extLst>
      <p:ext uri="{BB962C8B-B14F-4D97-AF65-F5344CB8AC3E}">
        <p14:creationId xmlns:p14="http://schemas.microsoft.com/office/powerpoint/2010/main" val="41575102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27E8136-66B2-49F9-944C-3B8424DB00B5}" type="datetime1">
              <a:rPr lang="en-US" smtClean="0"/>
              <a:t>4/26/2022</a:t>
            </a:fld>
            <a:endParaRPr lang="en-US"/>
          </a:p>
        </p:txBody>
      </p:sp>
      <p:sp>
        <p:nvSpPr>
          <p:cNvPr id="3" name="Footer Placeholder 2"/>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4" name="Slide Number Placeholder 3"/>
          <p:cNvSpPr>
            <a:spLocks noGrp="1"/>
          </p:cNvSpPr>
          <p:nvPr>
            <p:ph type="sldNum" sz="quarter" idx="12"/>
          </p:nvPr>
        </p:nvSpPr>
        <p:spPr/>
        <p:txBody>
          <a:bodyPr/>
          <a:lstStyle>
            <a:lvl1pPr>
              <a:defRPr/>
            </a:lvl1pPr>
          </a:lstStyle>
          <a:p>
            <a:pPr>
              <a:defRPr/>
            </a:pPr>
            <a:fld id="{B257B143-8FB6-48B7-B984-F3EC79CA338D}" type="slidenum">
              <a:rPr lang="ko-KR" altLang="en-US"/>
              <a:pPr>
                <a:defRPr/>
              </a:pPr>
              <a:t>‹#›</a:t>
            </a:fld>
            <a:endParaRPr lang="en-US" altLang="ko-KR"/>
          </a:p>
        </p:txBody>
      </p:sp>
    </p:spTree>
    <p:extLst>
      <p:ext uri="{BB962C8B-B14F-4D97-AF65-F5344CB8AC3E}">
        <p14:creationId xmlns:p14="http://schemas.microsoft.com/office/powerpoint/2010/main" val="414891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745516-080E-4B71-8F85-D43ACDA70C3E}" type="datetime1">
              <a:rPr lang="en-US" smtClean="0"/>
              <a:t>4/26/2022</a:t>
            </a:fld>
            <a:endParaRPr lang="en-US"/>
          </a:p>
        </p:txBody>
      </p:sp>
      <p:sp>
        <p:nvSpPr>
          <p:cNvPr id="5" name="Footer Placeholder 4"/>
          <p:cNvSpPr>
            <a:spLocks noGrp="1"/>
          </p:cNvSpPr>
          <p:nvPr>
            <p:ph type="ftr" sz="quarter" idx="11"/>
          </p:nvPr>
        </p:nvSpPr>
        <p:spPr/>
        <p:txBody>
          <a:bodyPr/>
          <a:lstStyle/>
          <a:p>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1476614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3D27D86-A62A-4BA6-8CF9-3DFBC6469E60}"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468223E8-610E-4932-A132-18160EA4A750}" type="slidenum">
              <a:rPr lang="ko-KR" altLang="en-US"/>
              <a:pPr>
                <a:defRPr/>
              </a:pPr>
              <a:t>‹#›</a:t>
            </a:fld>
            <a:endParaRPr lang="en-US" altLang="ko-KR"/>
          </a:p>
        </p:txBody>
      </p:sp>
    </p:spTree>
    <p:extLst>
      <p:ext uri="{BB962C8B-B14F-4D97-AF65-F5344CB8AC3E}">
        <p14:creationId xmlns:p14="http://schemas.microsoft.com/office/powerpoint/2010/main" val="5671247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0F30A9E-B5EC-4CB5-AC40-648D29E91355}"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5AA64E33-DC2A-47FF-912F-58D31C0FEE21}" type="slidenum">
              <a:rPr lang="ko-KR" altLang="en-US"/>
              <a:pPr>
                <a:defRPr/>
              </a:pPr>
              <a:t>‹#›</a:t>
            </a:fld>
            <a:endParaRPr lang="en-US" altLang="ko-KR"/>
          </a:p>
        </p:txBody>
      </p:sp>
    </p:spTree>
    <p:extLst>
      <p:ext uri="{BB962C8B-B14F-4D97-AF65-F5344CB8AC3E}">
        <p14:creationId xmlns:p14="http://schemas.microsoft.com/office/powerpoint/2010/main" val="2563910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E8F2F8-18BD-49A7-B91B-E1909FDE754F}" type="datetime1">
              <a:rPr lang="en-US" smtClean="0"/>
              <a:t>4/26/2022</a:t>
            </a:fld>
            <a:endParaRPr lang="en-US" dirty="0"/>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C6CA3032-CD01-4F5D-B111-B93067E18DA6}" type="slidenum">
              <a:rPr lang="ko-KR" altLang="en-US"/>
              <a:pPr>
                <a:defRPr/>
              </a:pPr>
              <a:t>‹#›</a:t>
            </a:fld>
            <a:endParaRPr lang="en-US" altLang="ko-KR"/>
          </a:p>
        </p:txBody>
      </p:sp>
    </p:spTree>
    <p:extLst>
      <p:ext uri="{BB962C8B-B14F-4D97-AF65-F5344CB8AC3E}">
        <p14:creationId xmlns:p14="http://schemas.microsoft.com/office/powerpoint/2010/main" val="1412456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B1E719-3B05-44AA-B598-ADE4A51A4198}"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8528A82C-72C2-4858-AEB9-361A778E3399}" type="slidenum">
              <a:rPr lang="ko-KR" altLang="en-US"/>
              <a:pPr>
                <a:defRPr/>
              </a:pPr>
              <a:t>‹#›</a:t>
            </a:fld>
            <a:endParaRPr lang="en-US" altLang="ko-KR"/>
          </a:p>
        </p:txBody>
      </p:sp>
    </p:spTree>
    <p:extLst>
      <p:ext uri="{BB962C8B-B14F-4D97-AF65-F5344CB8AC3E}">
        <p14:creationId xmlns:p14="http://schemas.microsoft.com/office/powerpoint/2010/main" val="4118148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550400" y="6477000"/>
            <a:ext cx="2540000" cy="304800"/>
          </a:xfrm>
        </p:spPr>
        <p:txBody>
          <a:bodyPr/>
          <a:lstStyle>
            <a:lvl1pPr>
              <a:defRPr/>
            </a:lvl1pPr>
          </a:lstStyle>
          <a:p>
            <a:pPr>
              <a:defRPr/>
            </a:pPr>
            <a:fld id="{0D57053A-7B78-417B-945C-65D4C759F355}" type="slidenum">
              <a:rPr lang="ko-KR" altLang="en-US"/>
              <a:pPr>
                <a:defRPr/>
              </a:pPr>
              <a:t>‹#›</a:t>
            </a:fld>
            <a:endParaRPr lang="en-US" altLang="ko-KR"/>
          </a:p>
        </p:txBody>
      </p:sp>
    </p:spTree>
    <p:extLst>
      <p:ext uri="{BB962C8B-B14F-4D97-AF65-F5344CB8AC3E}">
        <p14:creationId xmlns:p14="http://schemas.microsoft.com/office/powerpoint/2010/main" val="34705438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fld id="{FC633C9E-C57B-44CD-92CF-28BCDC7E6465}" type="datetime1">
              <a:rPr lang="en-US" smtClean="0"/>
              <a:t>4/26/2022</a:t>
            </a:fld>
            <a:endParaRPr lang="en-US"/>
          </a:p>
        </p:txBody>
      </p:sp>
      <p:sp>
        <p:nvSpPr>
          <p:cNvPr id="5" name="Rectangle 5"/>
          <p:cNvSpPr>
            <a:spLocks noGrp="1" noChangeArrowheads="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7B93A1AD-B1C3-48C0-9408-BE309C287908}" type="slidenum">
              <a:rPr lang="en-US"/>
              <a:pPr>
                <a:defRPr/>
              </a:pPr>
              <a:t>‹#›</a:t>
            </a:fld>
            <a:endParaRPr lang="en-US"/>
          </a:p>
        </p:txBody>
      </p:sp>
    </p:spTree>
    <p:extLst>
      <p:ext uri="{BB962C8B-B14F-4D97-AF65-F5344CB8AC3E}">
        <p14:creationId xmlns:p14="http://schemas.microsoft.com/office/powerpoint/2010/main" val="23809646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4F5274F-BF55-4E34-882C-B80686D518D8}" type="datetime1">
              <a:rPr lang="en-US" altLang="en-US" smtClean="0"/>
              <a:t>4/26/2022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71BE08E-B1E7-4CD4-83FC-5DA8F0BF89EA}" type="slidenum">
              <a:rPr lang="en-US" altLang="en-US"/>
              <a:pPr/>
              <a:t>‹#›</a:t>
            </a:fld>
            <a:endParaRPr lang="en-US" altLang="en-US"/>
          </a:p>
        </p:txBody>
      </p:sp>
    </p:spTree>
    <p:extLst>
      <p:ext uri="{BB962C8B-B14F-4D97-AF65-F5344CB8AC3E}">
        <p14:creationId xmlns:p14="http://schemas.microsoft.com/office/powerpoint/2010/main" val="6056706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F45BD24-025F-4B7B-A6AA-A70FBE0877A4}" type="datetime1">
              <a:rPr lang="en-US" altLang="en-US" smtClean="0"/>
              <a:t>4/26/2022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AA2E4FF-B007-49C9-9CA9-225E98F4EA9F}" type="slidenum">
              <a:rPr lang="en-US" altLang="en-US"/>
              <a:pPr/>
              <a:t>‹#›</a:t>
            </a:fld>
            <a:endParaRPr lang="en-US" altLang="en-US"/>
          </a:p>
        </p:txBody>
      </p:sp>
    </p:spTree>
    <p:extLst>
      <p:ext uri="{BB962C8B-B14F-4D97-AF65-F5344CB8AC3E}">
        <p14:creationId xmlns:p14="http://schemas.microsoft.com/office/powerpoint/2010/main" val="3699173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B40B3C8-38C0-4139-AA07-07F7141C0399}" type="datetime1">
              <a:rPr lang="en-US" altLang="en-US" smtClean="0"/>
              <a:t>4/26/2022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30CEC45F-F3C6-4BC8-B66E-862D6FA14EF8}" type="slidenum">
              <a:rPr lang="en-US" altLang="en-US"/>
              <a:pPr/>
              <a:t>‹#›</a:t>
            </a:fld>
            <a:endParaRPr lang="en-US" altLang="en-US"/>
          </a:p>
        </p:txBody>
      </p:sp>
    </p:spTree>
    <p:extLst>
      <p:ext uri="{BB962C8B-B14F-4D97-AF65-F5344CB8AC3E}">
        <p14:creationId xmlns:p14="http://schemas.microsoft.com/office/powerpoint/2010/main" val="29012479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EA0C109-C74D-4DAF-8CE1-8CEA5632A698}" type="datetime1">
              <a:rPr lang="en-US" altLang="en-US" smtClean="0"/>
              <a:t>4/26/2022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E3B834C-B839-4A24-A258-68EA952A2BA8}" type="slidenum">
              <a:rPr lang="en-US" altLang="en-US"/>
              <a:pPr/>
              <a:t>‹#›</a:t>
            </a:fld>
            <a:endParaRPr lang="en-US" altLang="en-US"/>
          </a:p>
        </p:txBody>
      </p:sp>
    </p:spTree>
    <p:extLst>
      <p:ext uri="{BB962C8B-B14F-4D97-AF65-F5344CB8AC3E}">
        <p14:creationId xmlns:p14="http://schemas.microsoft.com/office/powerpoint/2010/main" val="396661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65D2B-FA31-49AE-8B7C-683C587A922B}" type="datetime1">
              <a:rPr lang="en-US" smtClean="0"/>
              <a:t>4/26/2022</a:t>
            </a:fld>
            <a:endParaRPr lang="en-US"/>
          </a:p>
        </p:txBody>
      </p:sp>
      <p:sp>
        <p:nvSpPr>
          <p:cNvPr id="6" name="Footer Placeholder 5"/>
          <p:cNvSpPr>
            <a:spLocks noGrp="1"/>
          </p:cNvSpPr>
          <p:nvPr>
            <p:ph type="ftr" sz="quarter" idx="11"/>
          </p:nvPr>
        </p:nvSpPr>
        <p:spPr/>
        <p:txBody>
          <a:bodyPr/>
          <a:lstStyle/>
          <a:p>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1891218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4D52B580-C5BF-489D-B637-61D98DC7EF9D}" type="datetime1">
              <a:rPr lang="en-US" altLang="en-US" smtClean="0"/>
              <a:t>4/26/2022</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63497618-0AE1-4CD0-B863-4048536E4D05}" type="slidenum">
              <a:rPr lang="en-US" altLang="en-US"/>
              <a:pPr/>
              <a:t>‹#›</a:t>
            </a:fld>
            <a:endParaRPr lang="en-US" altLang="en-US"/>
          </a:p>
        </p:txBody>
      </p:sp>
    </p:spTree>
    <p:extLst>
      <p:ext uri="{BB962C8B-B14F-4D97-AF65-F5344CB8AC3E}">
        <p14:creationId xmlns:p14="http://schemas.microsoft.com/office/powerpoint/2010/main" val="14443167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1EBE152A-8470-4EC8-BE62-034980CB6908}" type="datetime1">
              <a:rPr lang="en-US" altLang="en-US" smtClean="0"/>
              <a:t>4/26/2022</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02BDE91D-BAF0-4FE0-B809-D4D51A7BB136}" type="slidenum">
              <a:rPr lang="en-US" altLang="en-US"/>
              <a:pPr/>
              <a:t>‹#›</a:t>
            </a:fld>
            <a:endParaRPr lang="en-US" altLang="en-US"/>
          </a:p>
        </p:txBody>
      </p:sp>
    </p:spTree>
    <p:extLst>
      <p:ext uri="{BB962C8B-B14F-4D97-AF65-F5344CB8AC3E}">
        <p14:creationId xmlns:p14="http://schemas.microsoft.com/office/powerpoint/2010/main" val="9806782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EFD7DAD-1527-49EE-A8DA-C6BB750888C2}" type="datetime1">
              <a:rPr lang="en-US" altLang="en-US" smtClean="0"/>
              <a:t>4/26/2022</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A639971D-046A-4F35-814C-A21A2D0D1079}" type="slidenum">
              <a:rPr lang="en-US" altLang="en-US"/>
              <a:pPr/>
              <a:t>‹#›</a:t>
            </a:fld>
            <a:endParaRPr lang="en-US" altLang="en-US"/>
          </a:p>
        </p:txBody>
      </p:sp>
    </p:spTree>
    <p:extLst>
      <p:ext uri="{BB962C8B-B14F-4D97-AF65-F5344CB8AC3E}">
        <p14:creationId xmlns:p14="http://schemas.microsoft.com/office/powerpoint/2010/main" val="34635176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B31EF17-DDC8-4E91-B073-5706789F2D1C}" type="datetime1">
              <a:rPr lang="en-US" altLang="en-US" smtClean="0"/>
              <a:t>4/26/2022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F41876F-0431-456C-A69E-D7A9C32F2715}" type="slidenum">
              <a:rPr lang="en-US" altLang="en-US"/>
              <a:pPr/>
              <a:t>‹#›</a:t>
            </a:fld>
            <a:endParaRPr lang="en-US" altLang="en-US"/>
          </a:p>
        </p:txBody>
      </p:sp>
    </p:spTree>
    <p:extLst>
      <p:ext uri="{BB962C8B-B14F-4D97-AF65-F5344CB8AC3E}">
        <p14:creationId xmlns:p14="http://schemas.microsoft.com/office/powerpoint/2010/main" val="18500720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1E10A5D-1970-4D66-9262-4F95E55F8E54}" type="datetime1">
              <a:rPr lang="en-US" altLang="en-US" smtClean="0"/>
              <a:t>4/26/2022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8AE8AFC-4DB1-4FBE-89CA-5D0904CFC661}" type="slidenum">
              <a:rPr lang="en-US" altLang="en-US"/>
              <a:pPr/>
              <a:t>‹#›</a:t>
            </a:fld>
            <a:endParaRPr lang="en-US" altLang="en-US"/>
          </a:p>
        </p:txBody>
      </p:sp>
    </p:spTree>
    <p:extLst>
      <p:ext uri="{BB962C8B-B14F-4D97-AF65-F5344CB8AC3E}">
        <p14:creationId xmlns:p14="http://schemas.microsoft.com/office/powerpoint/2010/main" val="28520627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C3EFF0E-B2B3-4E73-8EAF-4FBA7E894B4A}" type="datetime1">
              <a:rPr lang="en-US" altLang="en-US" smtClean="0"/>
              <a:t>4/26/2022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706EB8C-50D1-4A81-900A-8A4CF44A564B}" type="slidenum">
              <a:rPr lang="en-US" altLang="en-US"/>
              <a:pPr/>
              <a:t>‹#›</a:t>
            </a:fld>
            <a:endParaRPr lang="en-US" altLang="en-US"/>
          </a:p>
        </p:txBody>
      </p:sp>
    </p:spTree>
    <p:extLst>
      <p:ext uri="{BB962C8B-B14F-4D97-AF65-F5344CB8AC3E}">
        <p14:creationId xmlns:p14="http://schemas.microsoft.com/office/powerpoint/2010/main" val="1955057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24B33AB-9464-4470-8677-B8DCB60AEB04}" type="datetime1">
              <a:rPr lang="en-US" altLang="en-US" smtClean="0"/>
              <a:t>4/26/2022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Design and Analysis of Algorithm Chapter-1</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E97B2B0-4FB4-4AF7-AD36-444F62344376}" type="slidenum">
              <a:rPr lang="en-US" altLang="en-US"/>
              <a:pPr/>
              <a:t>‹#›</a:t>
            </a:fld>
            <a:endParaRPr lang="en-US" altLang="en-US"/>
          </a:p>
        </p:txBody>
      </p:sp>
    </p:spTree>
    <p:extLst>
      <p:ext uri="{BB962C8B-B14F-4D97-AF65-F5344CB8AC3E}">
        <p14:creationId xmlns:p14="http://schemas.microsoft.com/office/powerpoint/2010/main" val="16707631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5D0B87F-F8A7-4A27-8822-5BE17ED9DD9D}"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7549C337-06AB-46E9-BCFB-CC35B675DC57}" type="slidenum">
              <a:rPr lang="ko-KR" altLang="en-US"/>
              <a:pPr>
                <a:defRPr/>
              </a:pPr>
              <a:t>‹#›</a:t>
            </a:fld>
            <a:endParaRPr lang="en-US" altLang="ko-KR"/>
          </a:p>
        </p:txBody>
      </p:sp>
    </p:spTree>
    <p:extLst>
      <p:ext uri="{BB962C8B-B14F-4D97-AF65-F5344CB8AC3E}">
        <p14:creationId xmlns:p14="http://schemas.microsoft.com/office/powerpoint/2010/main" val="26353091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896D2F1-B6D3-497B-BC2F-9110AEF564AB}"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62BFC5DA-F6BF-4746-87B1-CFA323DCBF08}" type="slidenum">
              <a:rPr lang="ko-KR" altLang="en-US"/>
              <a:pPr>
                <a:defRPr/>
              </a:pPr>
              <a:t>‹#›</a:t>
            </a:fld>
            <a:endParaRPr lang="en-US" altLang="ko-KR"/>
          </a:p>
        </p:txBody>
      </p:sp>
    </p:spTree>
    <p:extLst>
      <p:ext uri="{BB962C8B-B14F-4D97-AF65-F5344CB8AC3E}">
        <p14:creationId xmlns:p14="http://schemas.microsoft.com/office/powerpoint/2010/main" val="2234708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FD823C4-720B-4834-BAA7-1C76BAE31520}"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E354C024-2901-4100-9280-78D38D8FFD9D}" type="slidenum">
              <a:rPr lang="ko-KR" altLang="en-US"/>
              <a:pPr>
                <a:defRPr/>
              </a:pPr>
              <a:t>‹#›</a:t>
            </a:fld>
            <a:endParaRPr lang="en-US" altLang="ko-KR"/>
          </a:p>
        </p:txBody>
      </p:sp>
    </p:spTree>
    <p:extLst>
      <p:ext uri="{BB962C8B-B14F-4D97-AF65-F5344CB8AC3E}">
        <p14:creationId xmlns:p14="http://schemas.microsoft.com/office/powerpoint/2010/main" val="407851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10929-43C1-4022-B152-405A73F57E6A}" type="datetime1">
              <a:rPr lang="en-US" smtClean="0"/>
              <a:t>4/26/2022</a:t>
            </a:fld>
            <a:endParaRPr lang="en-US"/>
          </a:p>
        </p:txBody>
      </p:sp>
      <p:sp>
        <p:nvSpPr>
          <p:cNvPr id="8" name="Footer Placeholder 7"/>
          <p:cNvSpPr>
            <a:spLocks noGrp="1"/>
          </p:cNvSpPr>
          <p:nvPr>
            <p:ph type="ftr" sz="quarter" idx="11"/>
          </p:nvPr>
        </p:nvSpPr>
        <p:spPr/>
        <p:txBody>
          <a:bodyPr/>
          <a:lstStyle/>
          <a:p>
            <a:r>
              <a:rPr lang="en-US" smtClean="0"/>
              <a:t>Design and Analysis of Algorithm Chapter-1</a:t>
            </a:r>
            <a:endParaRPr lang="en-US"/>
          </a:p>
        </p:txBody>
      </p:sp>
      <p:sp>
        <p:nvSpPr>
          <p:cNvPr id="9" name="Slide Number Placeholder 8"/>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4534803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479F289-4A68-47BB-985D-2BA88C8344C2}"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344F9040-587C-4469-A673-EB878E80C170}" type="slidenum">
              <a:rPr lang="ko-KR" altLang="en-US"/>
              <a:pPr>
                <a:defRPr/>
              </a:pPr>
              <a:t>‹#›</a:t>
            </a:fld>
            <a:endParaRPr lang="en-US" altLang="ko-KR"/>
          </a:p>
        </p:txBody>
      </p:sp>
    </p:spTree>
    <p:extLst>
      <p:ext uri="{BB962C8B-B14F-4D97-AF65-F5344CB8AC3E}">
        <p14:creationId xmlns:p14="http://schemas.microsoft.com/office/powerpoint/2010/main" val="36562992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29FE46CA-263C-46DA-8748-49557E3F515D}" type="datetime1">
              <a:rPr lang="en-US" smtClean="0"/>
              <a:t>4/26/2022</a:t>
            </a:fld>
            <a:endParaRPr lang="en-US"/>
          </a:p>
        </p:txBody>
      </p:sp>
      <p:sp>
        <p:nvSpPr>
          <p:cNvPr id="8" name="Footer Placeholder 7"/>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9" name="Slide Number Placeholder 8"/>
          <p:cNvSpPr>
            <a:spLocks noGrp="1"/>
          </p:cNvSpPr>
          <p:nvPr>
            <p:ph type="sldNum" sz="quarter" idx="12"/>
          </p:nvPr>
        </p:nvSpPr>
        <p:spPr/>
        <p:txBody>
          <a:bodyPr/>
          <a:lstStyle>
            <a:lvl1pPr>
              <a:defRPr/>
            </a:lvl1pPr>
          </a:lstStyle>
          <a:p>
            <a:pPr>
              <a:defRPr/>
            </a:pPr>
            <a:fld id="{FFC190C9-ACAB-437B-84AF-5A2E5F83EC47}" type="slidenum">
              <a:rPr lang="ko-KR" altLang="en-US"/>
              <a:pPr>
                <a:defRPr/>
              </a:pPr>
              <a:t>‹#›</a:t>
            </a:fld>
            <a:endParaRPr lang="en-US" altLang="ko-KR"/>
          </a:p>
        </p:txBody>
      </p:sp>
    </p:spTree>
    <p:extLst>
      <p:ext uri="{BB962C8B-B14F-4D97-AF65-F5344CB8AC3E}">
        <p14:creationId xmlns:p14="http://schemas.microsoft.com/office/powerpoint/2010/main" val="18858902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0E7E9073-6638-4392-9709-B330045A9596}" type="datetime1">
              <a:rPr lang="en-US" smtClean="0"/>
              <a:t>4/26/2022</a:t>
            </a:fld>
            <a:endParaRPr lang="en-US"/>
          </a:p>
        </p:txBody>
      </p:sp>
      <p:sp>
        <p:nvSpPr>
          <p:cNvPr id="4" name="Footer Placeholder 3"/>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lvl1pPr>
              <a:defRPr/>
            </a:lvl1pPr>
          </a:lstStyle>
          <a:p>
            <a:pPr>
              <a:defRPr/>
            </a:pPr>
            <a:fld id="{2090DF03-DC02-4E2E-928E-3A1FE1A33473}" type="slidenum">
              <a:rPr lang="ko-KR" altLang="en-US"/>
              <a:pPr>
                <a:defRPr/>
              </a:pPr>
              <a:t>‹#›</a:t>
            </a:fld>
            <a:endParaRPr lang="en-US" altLang="ko-KR"/>
          </a:p>
        </p:txBody>
      </p:sp>
    </p:spTree>
    <p:extLst>
      <p:ext uri="{BB962C8B-B14F-4D97-AF65-F5344CB8AC3E}">
        <p14:creationId xmlns:p14="http://schemas.microsoft.com/office/powerpoint/2010/main" val="7442960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9216B2-5D1B-4C8F-9DD1-DC054397BAAC}" type="datetime1">
              <a:rPr lang="en-US" smtClean="0"/>
              <a:t>4/26/2022</a:t>
            </a:fld>
            <a:endParaRPr lang="en-US"/>
          </a:p>
        </p:txBody>
      </p:sp>
      <p:sp>
        <p:nvSpPr>
          <p:cNvPr id="3" name="Footer Placeholder 2"/>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4" name="Slide Number Placeholder 3"/>
          <p:cNvSpPr>
            <a:spLocks noGrp="1"/>
          </p:cNvSpPr>
          <p:nvPr>
            <p:ph type="sldNum" sz="quarter" idx="12"/>
          </p:nvPr>
        </p:nvSpPr>
        <p:spPr/>
        <p:txBody>
          <a:bodyPr/>
          <a:lstStyle>
            <a:lvl1pPr>
              <a:defRPr/>
            </a:lvl1pPr>
          </a:lstStyle>
          <a:p>
            <a:pPr>
              <a:defRPr/>
            </a:pPr>
            <a:fld id="{B257B143-8FB6-48B7-B984-F3EC79CA338D}" type="slidenum">
              <a:rPr lang="ko-KR" altLang="en-US"/>
              <a:pPr>
                <a:defRPr/>
              </a:pPr>
              <a:t>‹#›</a:t>
            </a:fld>
            <a:endParaRPr lang="en-US" altLang="ko-KR"/>
          </a:p>
        </p:txBody>
      </p:sp>
    </p:spTree>
    <p:extLst>
      <p:ext uri="{BB962C8B-B14F-4D97-AF65-F5344CB8AC3E}">
        <p14:creationId xmlns:p14="http://schemas.microsoft.com/office/powerpoint/2010/main" val="11766659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1816239-F6CB-4495-8FE8-E3DEE13F6BF3}"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468223E8-610E-4932-A132-18160EA4A750}" type="slidenum">
              <a:rPr lang="ko-KR" altLang="en-US"/>
              <a:pPr>
                <a:defRPr/>
              </a:pPr>
              <a:t>‹#›</a:t>
            </a:fld>
            <a:endParaRPr lang="en-US" altLang="ko-KR"/>
          </a:p>
        </p:txBody>
      </p:sp>
    </p:spTree>
    <p:extLst>
      <p:ext uri="{BB962C8B-B14F-4D97-AF65-F5344CB8AC3E}">
        <p14:creationId xmlns:p14="http://schemas.microsoft.com/office/powerpoint/2010/main" val="3898744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2862E65-565D-4F86-B9F6-81D6907E7B7D}"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5AA64E33-DC2A-47FF-912F-58D31C0FEE21}" type="slidenum">
              <a:rPr lang="ko-KR" altLang="en-US"/>
              <a:pPr>
                <a:defRPr/>
              </a:pPr>
              <a:t>‹#›</a:t>
            </a:fld>
            <a:endParaRPr lang="en-US" altLang="ko-KR"/>
          </a:p>
        </p:txBody>
      </p:sp>
    </p:spTree>
    <p:extLst>
      <p:ext uri="{BB962C8B-B14F-4D97-AF65-F5344CB8AC3E}">
        <p14:creationId xmlns:p14="http://schemas.microsoft.com/office/powerpoint/2010/main" val="1920954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7C7A79-FB1C-4897-BBB9-E133A29B16F8}" type="datetime1">
              <a:rPr lang="en-US" smtClean="0"/>
              <a:t>4/26/2022</a:t>
            </a:fld>
            <a:endParaRPr lang="en-US" dirty="0"/>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C6CA3032-CD01-4F5D-B111-B93067E18DA6}" type="slidenum">
              <a:rPr lang="ko-KR" altLang="en-US"/>
              <a:pPr>
                <a:defRPr/>
              </a:pPr>
              <a:t>‹#›</a:t>
            </a:fld>
            <a:endParaRPr lang="en-US" altLang="ko-KR"/>
          </a:p>
        </p:txBody>
      </p:sp>
    </p:spTree>
    <p:extLst>
      <p:ext uri="{BB962C8B-B14F-4D97-AF65-F5344CB8AC3E}">
        <p14:creationId xmlns:p14="http://schemas.microsoft.com/office/powerpoint/2010/main" val="40738972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D3D3F3B-0B2C-4C95-8D4D-88897B51CF1F}"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8528A82C-72C2-4858-AEB9-361A778E3399}" type="slidenum">
              <a:rPr lang="ko-KR" altLang="en-US"/>
              <a:pPr>
                <a:defRPr/>
              </a:pPr>
              <a:t>‹#›</a:t>
            </a:fld>
            <a:endParaRPr lang="en-US" altLang="ko-KR"/>
          </a:p>
        </p:txBody>
      </p:sp>
    </p:spTree>
    <p:extLst>
      <p:ext uri="{BB962C8B-B14F-4D97-AF65-F5344CB8AC3E}">
        <p14:creationId xmlns:p14="http://schemas.microsoft.com/office/powerpoint/2010/main" val="14588967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550400" y="6477000"/>
            <a:ext cx="2540000" cy="304800"/>
          </a:xfrm>
        </p:spPr>
        <p:txBody>
          <a:bodyPr/>
          <a:lstStyle>
            <a:lvl1pPr>
              <a:defRPr/>
            </a:lvl1pPr>
          </a:lstStyle>
          <a:p>
            <a:pPr>
              <a:defRPr/>
            </a:pPr>
            <a:fld id="{0D57053A-7B78-417B-945C-65D4C759F355}" type="slidenum">
              <a:rPr lang="ko-KR" altLang="en-US"/>
              <a:pPr>
                <a:defRPr/>
              </a:pPr>
              <a:t>‹#›</a:t>
            </a:fld>
            <a:endParaRPr lang="en-US" altLang="ko-KR"/>
          </a:p>
        </p:txBody>
      </p:sp>
    </p:spTree>
    <p:extLst>
      <p:ext uri="{BB962C8B-B14F-4D97-AF65-F5344CB8AC3E}">
        <p14:creationId xmlns:p14="http://schemas.microsoft.com/office/powerpoint/2010/main" val="39394695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fld id="{6F0321FD-640C-4562-A523-EFFAED0A6D53}" type="datetime1">
              <a:rPr lang="en-US" smtClean="0"/>
              <a:t>4/26/2022</a:t>
            </a:fld>
            <a:endParaRPr lang="en-US"/>
          </a:p>
        </p:txBody>
      </p:sp>
      <p:sp>
        <p:nvSpPr>
          <p:cNvPr id="5" name="Rectangle 5"/>
          <p:cNvSpPr>
            <a:spLocks noGrp="1" noChangeArrowheads="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7B93A1AD-B1C3-48C0-9408-BE309C287908}" type="slidenum">
              <a:rPr lang="en-US"/>
              <a:pPr>
                <a:defRPr/>
              </a:pPr>
              <a:t>‹#›</a:t>
            </a:fld>
            <a:endParaRPr lang="en-US"/>
          </a:p>
        </p:txBody>
      </p:sp>
    </p:spTree>
    <p:extLst>
      <p:ext uri="{BB962C8B-B14F-4D97-AF65-F5344CB8AC3E}">
        <p14:creationId xmlns:p14="http://schemas.microsoft.com/office/powerpoint/2010/main" val="83482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84F7AF-B837-464E-A921-2CCE9CB9D907}" type="datetime1">
              <a:rPr lang="en-US" smtClean="0"/>
              <a:t>4/26/2022</a:t>
            </a:fld>
            <a:endParaRPr lang="en-US"/>
          </a:p>
        </p:txBody>
      </p:sp>
      <p:sp>
        <p:nvSpPr>
          <p:cNvPr id="4" name="Footer Placeholder 3"/>
          <p:cNvSpPr>
            <a:spLocks noGrp="1"/>
          </p:cNvSpPr>
          <p:nvPr>
            <p:ph type="ftr" sz="quarter" idx="11"/>
          </p:nvPr>
        </p:nvSpPr>
        <p:spPr/>
        <p:txBody>
          <a:bodyPr/>
          <a:lstStyle/>
          <a:p>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31171439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436033" y="3671888"/>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sz="1800">
              <a:latin typeface="Arial" charset="0"/>
            </a:endParaRPr>
          </a:p>
        </p:txBody>
      </p:sp>
      <p:sp>
        <p:nvSpPr>
          <p:cNvPr id="7170" name="Rectangle 2"/>
          <p:cNvSpPr>
            <a:spLocks noGrp="1" noChangeArrowheads="1"/>
          </p:cNvSpPr>
          <p:nvPr>
            <p:ph type="ctrTitle"/>
          </p:nvPr>
        </p:nvSpPr>
        <p:spPr>
          <a:xfrm>
            <a:off x="914400" y="2130426"/>
            <a:ext cx="103632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5" name="Date Placeholder 4"/>
          <p:cNvSpPr>
            <a:spLocks noGrp="1" noChangeArrowheads="1"/>
          </p:cNvSpPr>
          <p:nvPr>
            <p:ph type="dt" sz="half" idx="10"/>
          </p:nvPr>
        </p:nvSpPr>
        <p:spPr>
          <a:xfrm>
            <a:off x="609600" y="6245225"/>
            <a:ext cx="2844800" cy="476250"/>
          </a:xfrm>
        </p:spPr>
        <p:txBody>
          <a:bodyPr/>
          <a:lstStyle>
            <a:lvl1pPr>
              <a:defRPr/>
            </a:lvl1pPr>
          </a:lstStyle>
          <a:p>
            <a:pPr>
              <a:defRPr/>
            </a:pPr>
            <a:fld id="{F3582392-EEF1-4326-B8FC-04CCCD56E470}" type="datetime1">
              <a:rPr lang="en-US" smtClean="0"/>
              <a:t>4/26/2022</a:t>
            </a:fld>
            <a:endParaRPr lang="en-US"/>
          </a:p>
        </p:txBody>
      </p:sp>
      <p:sp>
        <p:nvSpPr>
          <p:cNvPr id="6" name="Footer Placeholder 5"/>
          <p:cNvSpPr>
            <a:spLocks noGrp="1" noChangeArrowheads="1"/>
          </p:cNvSpPr>
          <p:nvPr>
            <p:ph type="ftr" sz="quarter" idx="11"/>
          </p:nvPr>
        </p:nvSpPr>
        <p:spPr bwMode="auto">
          <a:xfrm>
            <a:off x="4165600" y="6245225"/>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smtClean="0"/>
              <a:t>Design and Analysis of Algorithm Chapter-1</a:t>
            </a:r>
            <a:endParaRPr lang="en-US"/>
          </a:p>
        </p:txBody>
      </p:sp>
      <p:sp>
        <p:nvSpPr>
          <p:cNvPr id="7" name="Slide Number Placeholder 6"/>
          <p:cNvSpPr>
            <a:spLocks noGrp="1" noChangeArrowheads="1"/>
          </p:cNvSpPr>
          <p:nvPr>
            <p:ph type="sldNum" sz="quarter" idx="12"/>
          </p:nvPr>
        </p:nvSpPr>
        <p:spPr>
          <a:xfrm>
            <a:off x="8737600" y="6245225"/>
            <a:ext cx="2844800" cy="476250"/>
          </a:xfrm>
        </p:spPr>
        <p:txBody>
          <a:bodyPr/>
          <a:lstStyle>
            <a:lvl1pPr>
              <a:defRPr/>
            </a:lvl1pPr>
          </a:lstStyle>
          <a:p>
            <a:fld id="{1A84A7FA-81E4-48CF-8FF1-0BE744C0F758}" type="slidenum">
              <a:rPr lang="en-US" altLang="en-US"/>
              <a:pPr/>
              <a:t>‹#›</a:t>
            </a:fld>
            <a:endParaRPr lang="en-US" altLang="en-US"/>
          </a:p>
        </p:txBody>
      </p:sp>
    </p:spTree>
    <p:extLst>
      <p:ext uri="{BB962C8B-B14F-4D97-AF65-F5344CB8AC3E}">
        <p14:creationId xmlns:p14="http://schemas.microsoft.com/office/powerpoint/2010/main" val="13689466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0E8F5B5-42F5-4303-B932-AEA07308C990}" type="datetime1">
              <a:rPr lang="en-US" smtClean="0"/>
              <a:t>4/26/2022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D64B93AB-6F6E-4DEA-B538-DADE272BC40F}" type="slidenum">
              <a:rPr lang="en-US" altLang="en-US"/>
              <a:pPr/>
              <a:t>‹#›</a:t>
            </a:fld>
            <a:endParaRPr lang="en-US" altLang="en-US"/>
          </a:p>
        </p:txBody>
      </p:sp>
    </p:spTree>
    <p:extLst>
      <p:ext uri="{BB962C8B-B14F-4D97-AF65-F5344CB8AC3E}">
        <p14:creationId xmlns:p14="http://schemas.microsoft.com/office/powerpoint/2010/main" val="7444580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109B652-E271-4D91-A16B-35E108CF4906}" type="datetime1">
              <a:rPr lang="en-US" smtClean="0"/>
              <a:t>4/26/2022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89F7A952-A488-43D7-A44C-6674B0818559}" type="slidenum">
              <a:rPr lang="en-US" altLang="en-US"/>
              <a:pPr/>
              <a:t>‹#›</a:t>
            </a:fld>
            <a:endParaRPr lang="en-US" altLang="en-US"/>
          </a:p>
        </p:txBody>
      </p:sp>
    </p:spTree>
    <p:extLst>
      <p:ext uri="{BB962C8B-B14F-4D97-AF65-F5344CB8AC3E}">
        <p14:creationId xmlns:p14="http://schemas.microsoft.com/office/powerpoint/2010/main" val="3191358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7784" y="1214439"/>
            <a:ext cx="53848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55784" y="1214439"/>
            <a:ext cx="53848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8D6FC05-FFF9-4C0A-9283-FB9DD357903B}" type="datetime1">
              <a:rPr lang="en-US" smtClean="0"/>
              <a:t>4/26/2022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A7F2CA64-3ED2-4042-AF53-1E34EAE32153}" type="slidenum">
              <a:rPr lang="en-US" altLang="en-US"/>
              <a:pPr/>
              <a:t>‹#›</a:t>
            </a:fld>
            <a:endParaRPr lang="en-US" altLang="en-US"/>
          </a:p>
        </p:txBody>
      </p:sp>
    </p:spTree>
    <p:extLst>
      <p:ext uri="{BB962C8B-B14F-4D97-AF65-F5344CB8AC3E}">
        <p14:creationId xmlns:p14="http://schemas.microsoft.com/office/powerpoint/2010/main" val="34265184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B43966C-E5AF-4124-B6A9-31A61EBABDED}" type="datetime1">
              <a:rPr lang="en-US" smtClean="0"/>
              <a:t>4/26/2022</a:t>
            </a:fld>
            <a:endParaRPr lang="en-US"/>
          </a:p>
        </p:txBody>
      </p:sp>
      <p:sp>
        <p:nvSpPr>
          <p:cNvPr id="8" name="Rectangle 6"/>
          <p:cNvSpPr>
            <a:spLocks noGrp="1" noChangeArrowheads="1"/>
          </p:cNvSpPr>
          <p:nvPr>
            <p:ph type="sldNum" sz="quarter" idx="11"/>
          </p:nvPr>
        </p:nvSpPr>
        <p:spPr>
          <a:ln/>
        </p:spPr>
        <p:txBody>
          <a:bodyPr/>
          <a:lstStyle>
            <a:lvl1pPr>
              <a:defRPr/>
            </a:lvl1pPr>
          </a:lstStyle>
          <a:p>
            <a:fld id="{7EAE417F-BE8C-4B62-98FD-E9BBFF577627}" type="slidenum">
              <a:rPr lang="en-US" altLang="en-US"/>
              <a:pPr/>
              <a:t>‹#›</a:t>
            </a:fld>
            <a:endParaRPr lang="en-US" altLang="en-US"/>
          </a:p>
        </p:txBody>
      </p:sp>
    </p:spTree>
    <p:extLst>
      <p:ext uri="{BB962C8B-B14F-4D97-AF65-F5344CB8AC3E}">
        <p14:creationId xmlns:p14="http://schemas.microsoft.com/office/powerpoint/2010/main" val="15648267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78859CF-AD97-4304-8270-273F73BB9B43}" type="datetime1">
              <a:rPr lang="en-US" smtClean="0"/>
              <a:t>4/26/2022</a:t>
            </a:fld>
            <a:endParaRPr lang="en-US"/>
          </a:p>
        </p:txBody>
      </p:sp>
      <p:sp>
        <p:nvSpPr>
          <p:cNvPr id="4" name="Rectangle 6"/>
          <p:cNvSpPr>
            <a:spLocks noGrp="1" noChangeArrowheads="1"/>
          </p:cNvSpPr>
          <p:nvPr>
            <p:ph type="sldNum" sz="quarter" idx="11"/>
          </p:nvPr>
        </p:nvSpPr>
        <p:spPr>
          <a:ln/>
        </p:spPr>
        <p:txBody>
          <a:bodyPr/>
          <a:lstStyle>
            <a:lvl1pPr>
              <a:defRPr/>
            </a:lvl1pPr>
          </a:lstStyle>
          <a:p>
            <a:fld id="{1CE85F60-0F69-4EA7-A8B2-5895F6BF6BE0}" type="slidenum">
              <a:rPr lang="en-US" altLang="en-US"/>
              <a:pPr/>
              <a:t>‹#›</a:t>
            </a:fld>
            <a:endParaRPr lang="en-US" altLang="en-US"/>
          </a:p>
        </p:txBody>
      </p:sp>
    </p:spTree>
    <p:extLst>
      <p:ext uri="{BB962C8B-B14F-4D97-AF65-F5344CB8AC3E}">
        <p14:creationId xmlns:p14="http://schemas.microsoft.com/office/powerpoint/2010/main" val="27860121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878FF13-1247-4F3B-BABB-3EC171F972AF}" type="datetime1">
              <a:rPr lang="en-US" smtClean="0"/>
              <a:t>4/26/2022</a:t>
            </a:fld>
            <a:endParaRPr lang="en-US"/>
          </a:p>
        </p:txBody>
      </p:sp>
      <p:sp>
        <p:nvSpPr>
          <p:cNvPr id="3" name="Rectangle 6"/>
          <p:cNvSpPr>
            <a:spLocks noGrp="1" noChangeArrowheads="1"/>
          </p:cNvSpPr>
          <p:nvPr>
            <p:ph type="sldNum" sz="quarter" idx="11"/>
          </p:nvPr>
        </p:nvSpPr>
        <p:spPr>
          <a:ln/>
        </p:spPr>
        <p:txBody>
          <a:bodyPr/>
          <a:lstStyle>
            <a:lvl1pPr>
              <a:defRPr/>
            </a:lvl1pPr>
          </a:lstStyle>
          <a:p>
            <a:fld id="{90E184BE-5501-4D8A-AD3A-291155EBD1E0}" type="slidenum">
              <a:rPr lang="en-US" altLang="en-US"/>
              <a:pPr/>
              <a:t>‹#›</a:t>
            </a:fld>
            <a:endParaRPr lang="en-US" altLang="en-US"/>
          </a:p>
        </p:txBody>
      </p:sp>
    </p:spTree>
    <p:extLst>
      <p:ext uri="{BB962C8B-B14F-4D97-AF65-F5344CB8AC3E}">
        <p14:creationId xmlns:p14="http://schemas.microsoft.com/office/powerpoint/2010/main" val="6666497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86AFC6E-B5C1-47CD-BB8C-A0C69062E43F}" type="datetime1">
              <a:rPr lang="en-US" smtClean="0"/>
              <a:t>4/26/2022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7F1011E1-3AF8-4E00-A3AE-5731401B65DB}" type="slidenum">
              <a:rPr lang="en-US" altLang="en-US"/>
              <a:pPr/>
              <a:t>‹#›</a:t>
            </a:fld>
            <a:endParaRPr lang="en-US" altLang="en-US"/>
          </a:p>
        </p:txBody>
      </p:sp>
    </p:spTree>
    <p:extLst>
      <p:ext uri="{BB962C8B-B14F-4D97-AF65-F5344CB8AC3E}">
        <p14:creationId xmlns:p14="http://schemas.microsoft.com/office/powerpoint/2010/main" val="25904802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0A8C189-7512-41DE-8BE9-353D6520B0AB}" type="datetime1">
              <a:rPr lang="en-US" smtClean="0"/>
              <a:t>4/26/2022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032F620A-9874-4C27-9788-5CFBEDD714BB}" type="slidenum">
              <a:rPr lang="en-US" altLang="en-US"/>
              <a:pPr/>
              <a:t>‹#›</a:t>
            </a:fld>
            <a:endParaRPr lang="en-US" altLang="en-US"/>
          </a:p>
        </p:txBody>
      </p:sp>
    </p:spTree>
    <p:extLst>
      <p:ext uri="{BB962C8B-B14F-4D97-AF65-F5344CB8AC3E}">
        <p14:creationId xmlns:p14="http://schemas.microsoft.com/office/powerpoint/2010/main" val="21412722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CF42790-C0B1-46BE-8EDC-7991C2429DC2}" type="datetime1">
              <a:rPr lang="en-US" smtClean="0"/>
              <a:t>4/26/2022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29021838-96F5-4AA1-A8D1-E9EA5F9BBD15}" type="slidenum">
              <a:rPr lang="en-US" altLang="en-US"/>
              <a:pPr/>
              <a:t>‹#›</a:t>
            </a:fld>
            <a:endParaRPr lang="en-US" altLang="en-US"/>
          </a:p>
        </p:txBody>
      </p:sp>
    </p:spTree>
    <p:extLst>
      <p:ext uri="{BB962C8B-B14F-4D97-AF65-F5344CB8AC3E}">
        <p14:creationId xmlns:p14="http://schemas.microsoft.com/office/powerpoint/2010/main" val="42728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ECC5E-D2D1-4C9F-BE98-460DF37A089A}" type="datetime1">
              <a:rPr lang="en-US" smtClean="0"/>
              <a:t>4/26/2022</a:t>
            </a:fld>
            <a:endParaRPr lang="en-US"/>
          </a:p>
        </p:txBody>
      </p:sp>
      <p:sp>
        <p:nvSpPr>
          <p:cNvPr id="3" name="Footer Placeholder 2"/>
          <p:cNvSpPr>
            <a:spLocks noGrp="1"/>
          </p:cNvSpPr>
          <p:nvPr>
            <p:ph type="ftr" sz="quarter" idx="11"/>
          </p:nvPr>
        </p:nvSpPr>
        <p:spPr/>
        <p:txBody>
          <a:bodyPr/>
          <a:lstStyle/>
          <a:p>
            <a:r>
              <a:rPr lang="en-US" smtClean="0"/>
              <a:t>Design and Analysis of Algorithm Chapter-1</a:t>
            </a:r>
            <a:endParaRPr lang="en-US"/>
          </a:p>
        </p:txBody>
      </p:sp>
      <p:sp>
        <p:nvSpPr>
          <p:cNvPr id="4" name="Slide Number Placeholder 3"/>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3956155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95267" y="100013"/>
            <a:ext cx="2745317"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085" y="100013"/>
            <a:ext cx="8036983"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9447ACA-50D9-4EA0-92E4-5E45FF5521D5}" type="datetime1">
              <a:rPr lang="en-US" smtClean="0"/>
              <a:t>4/26/2022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3F5FE874-FD0B-4212-8C08-DEE2847A837D}" type="slidenum">
              <a:rPr lang="en-US" altLang="en-US"/>
              <a:pPr/>
              <a:t>‹#›</a:t>
            </a:fld>
            <a:endParaRPr lang="en-US" altLang="en-US"/>
          </a:p>
        </p:txBody>
      </p:sp>
    </p:spTree>
    <p:extLst>
      <p:ext uri="{BB962C8B-B14F-4D97-AF65-F5344CB8AC3E}">
        <p14:creationId xmlns:p14="http://schemas.microsoft.com/office/powerpoint/2010/main" val="28773252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67784" y="1214438"/>
            <a:ext cx="53848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7784" y="3829051"/>
            <a:ext cx="53848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055784" y="1214439"/>
            <a:ext cx="53848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E4CAF707-76F9-468A-B13E-FCE7387AC9E8}" type="datetime1">
              <a:rPr lang="en-US" smtClean="0"/>
              <a:t>4/26/2022</a:t>
            </a:fld>
            <a:endParaRPr lang="en-US"/>
          </a:p>
        </p:txBody>
      </p:sp>
      <p:sp>
        <p:nvSpPr>
          <p:cNvPr id="7" name="Rectangle 6"/>
          <p:cNvSpPr>
            <a:spLocks noGrp="1" noChangeArrowheads="1"/>
          </p:cNvSpPr>
          <p:nvPr>
            <p:ph type="sldNum" sz="quarter" idx="11"/>
          </p:nvPr>
        </p:nvSpPr>
        <p:spPr>
          <a:ln/>
        </p:spPr>
        <p:txBody>
          <a:bodyPr/>
          <a:lstStyle>
            <a:lvl1pPr>
              <a:defRPr/>
            </a:lvl1pPr>
          </a:lstStyle>
          <a:p>
            <a:fld id="{03BC25B3-1E37-4A3C-8559-BC45DDE62679}" type="slidenum">
              <a:rPr lang="en-US" altLang="en-US"/>
              <a:pPr/>
              <a:t>‹#›</a:t>
            </a:fld>
            <a:endParaRPr lang="en-US" altLang="en-US"/>
          </a:p>
        </p:txBody>
      </p:sp>
    </p:spTree>
    <p:extLst>
      <p:ext uri="{BB962C8B-B14F-4D97-AF65-F5344CB8AC3E}">
        <p14:creationId xmlns:p14="http://schemas.microsoft.com/office/powerpoint/2010/main" val="11074301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7784" y="1214439"/>
            <a:ext cx="53848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55784" y="1214439"/>
            <a:ext cx="53848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3263C1E-593D-480C-B8E3-0BA6BF30D2F7}" type="datetime1">
              <a:rPr lang="en-US" smtClean="0"/>
              <a:t>4/26/2022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C9D92391-9428-4FDB-B0A4-DEF502FBDF29}" type="slidenum">
              <a:rPr lang="en-US" altLang="en-US"/>
              <a:pPr/>
              <a:t>‹#›</a:t>
            </a:fld>
            <a:endParaRPr lang="en-US" altLang="en-US"/>
          </a:p>
        </p:txBody>
      </p:sp>
    </p:spTree>
    <p:extLst>
      <p:ext uri="{BB962C8B-B14F-4D97-AF65-F5344CB8AC3E}">
        <p14:creationId xmlns:p14="http://schemas.microsoft.com/office/powerpoint/2010/main" val="26811096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7784" y="1214439"/>
            <a:ext cx="53848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55784" y="1214438"/>
            <a:ext cx="53848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55784" y="3829051"/>
            <a:ext cx="53848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77BE549C-AB37-42A1-8856-9718E5A8EB74}" type="datetime1">
              <a:rPr lang="en-US" smtClean="0"/>
              <a:t>4/26/2022</a:t>
            </a:fld>
            <a:endParaRPr lang="en-US"/>
          </a:p>
        </p:txBody>
      </p:sp>
      <p:sp>
        <p:nvSpPr>
          <p:cNvPr id="7" name="Rectangle 6"/>
          <p:cNvSpPr>
            <a:spLocks noGrp="1" noChangeArrowheads="1"/>
          </p:cNvSpPr>
          <p:nvPr>
            <p:ph type="sldNum" sz="quarter" idx="11"/>
          </p:nvPr>
        </p:nvSpPr>
        <p:spPr>
          <a:ln/>
        </p:spPr>
        <p:txBody>
          <a:bodyPr/>
          <a:lstStyle>
            <a:lvl1pPr>
              <a:defRPr/>
            </a:lvl1pPr>
          </a:lstStyle>
          <a:p>
            <a:fld id="{31320ACD-5F0F-4CB4-866D-BADF8A00E9BF}" type="slidenum">
              <a:rPr lang="en-US" altLang="en-US"/>
              <a:pPr/>
              <a:t>‹#›</a:t>
            </a:fld>
            <a:endParaRPr lang="en-US" altLang="en-US"/>
          </a:p>
        </p:txBody>
      </p:sp>
    </p:spTree>
    <p:extLst>
      <p:ext uri="{BB962C8B-B14F-4D97-AF65-F5344CB8AC3E}">
        <p14:creationId xmlns:p14="http://schemas.microsoft.com/office/powerpoint/2010/main" val="25145420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67784" y="1214439"/>
            <a:ext cx="10972800" cy="50768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3E266BEC-C0C5-4C45-A619-1C12686A5BB3}" type="datetime1">
              <a:rPr lang="en-US" smtClean="0"/>
              <a:t>4/26/2022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EE6DF396-EF46-4FF6-ADA0-B92562C2FFCB}" type="slidenum">
              <a:rPr lang="en-US" altLang="en-US"/>
              <a:pPr/>
              <a:t>‹#›</a:t>
            </a:fld>
            <a:endParaRPr lang="en-US" altLang="en-US"/>
          </a:p>
        </p:txBody>
      </p:sp>
    </p:spTree>
    <p:extLst>
      <p:ext uri="{BB962C8B-B14F-4D97-AF65-F5344CB8AC3E}">
        <p14:creationId xmlns:p14="http://schemas.microsoft.com/office/powerpoint/2010/main" val="24076570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5084" y="100013"/>
            <a:ext cx="10972800" cy="9064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67784" y="1214438"/>
            <a:ext cx="53848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55784" y="1214438"/>
            <a:ext cx="53848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7784" y="3829051"/>
            <a:ext cx="53848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055784" y="3829051"/>
            <a:ext cx="53848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99EE649-4BC9-4F70-AC27-C3193B12A017}" type="datetime1">
              <a:rPr lang="en-US" smtClean="0"/>
              <a:t>4/26/2022</a:t>
            </a:fld>
            <a:endParaRPr lang="en-US"/>
          </a:p>
        </p:txBody>
      </p:sp>
      <p:sp>
        <p:nvSpPr>
          <p:cNvPr id="8" name="Rectangle 6"/>
          <p:cNvSpPr>
            <a:spLocks noGrp="1" noChangeArrowheads="1"/>
          </p:cNvSpPr>
          <p:nvPr>
            <p:ph type="sldNum" sz="quarter" idx="11"/>
          </p:nvPr>
        </p:nvSpPr>
        <p:spPr>
          <a:ln/>
        </p:spPr>
        <p:txBody>
          <a:bodyPr/>
          <a:lstStyle>
            <a:lvl1pPr>
              <a:defRPr/>
            </a:lvl1pPr>
          </a:lstStyle>
          <a:p>
            <a:fld id="{EC1272E9-2B5C-43CC-8DC2-CE1412D6848A}" type="slidenum">
              <a:rPr lang="en-US" altLang="en-US"/>
              <a:pPr/>
              <a:t>‹#›</a:t>
            </a:fld>
            <a:endParaRPr lang="en-US" altLang="en-US"/>
          </a:p>
        </p:txBody>
      </p:sp>
    </p:spTree>
    <p:extLst>
      <p:ext uri="{BB962C8B-B14F-4D97-AF65-F5344CB8AC3E}">
        <p14:creationId xmlns:p14="http://schemas.microsoft.com/office/powerpoint/2010/main" val="22808987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4209ABE-7544-464E-BA5C-585157595725}"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7549C337-06AB-46E9-BCFB-CC35B675DC57}" type="slidenum">
              <a:rPr lang="ko-KR" altLang="en-US"/>
              <a:pPr>
                <a:defRPr/>
              </a:pPr>
              <a:t>‹#›</a:t>
            </a:fld>
            <a:endParaRPr lang="en-US" altLang="ko-KR"/>
          </a:p>
        </p:txBody>
      </p:sp>
    </p:spTree>
    <p:extLst>
      <p:ext uri="{BB962C8B-B14F-4D97-AF65-F5344CB8AC3E}">
        <p14:creationId xmlns:p14="http://schemas.microsoft.com/office/powerpoint/2010/main" val="11447065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B5F042-9311-449E-BA67-71223169756F}"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62BFC5DA-F6BF-4746-87B1-CFA323DCBF08}" type="slidenum">
              <a:rPr lang="ko-KR" altLang="en-US"/>
              <a:pPr>
                <a:defRPr/>
              </a:pPr>
              <a:t>‹#›</a:t>
            </a:fld>
            <a:endParaRPr lang="en-US" altLang="ko-KR"/>
          </a:p>
        </p:txBody>
      </p:sp>
    </p:spTree>
    <p:extLst>
      <p:ext uri="{BB962C8B-B14F-4D97-AF65-F5344CB8AC3E}">
        <p14:creationId xmlns:p14="http://schemas.microsoft.com/office/powerpoint/2010/main" val="26479630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D6D0104-2A2F-4E02-B17C-AA3B805AA7E2}"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E354C024-2901-4100-9280-78D38D8FFD9D}" type="slidenum">
              <a:rPr lang="ko-KR" altLang="en-US"/>
              <a:pPr>
                <a:defRPr/>
              </a:pPr>
              <a:t>‹#›</a:t>
            </a:fld>
            <a:endParaRPr lang="en-US" altLang="ko-KR"/>
          </a:p>
        </p:txBody>
      </p:sp>
    </p:spTree>
    <p:extLst>
      <p:ext uri="{BB962C8B-B14F-4D97-AF65-F5344CB8AC3E}">
        <p14:creationId xmlns:p14="http://schemas.microsoft.com/office/powerpoint/2010/main" val="1204687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1FAAFB4-9E60-493E-AA35-F1A33D649087}"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344F9040-587C-4469-A673-EB878E80C170}" type="slidenum">
              <a:rPr lang="ko-KR" altLang="en-US"/>
              <a:pPr>
                <a:defRPr/>
              </a:pPr>
              <a:t>‹#›</a:t>
            </a:fld>
            <a:endParaRPr lang="en-US" altLang="ko-KR"/>
          </a:p>
        </p:txBody>
      </p:sp>
    </p:spTree>
    <p:extLst>
      <p:ext uri="{BB962C8B-B14F-4D97-AF65-F5344CB8AC3E}">
        <p14:creationId xmlns:p14="http://schemas.microsoft.com/office/powerpoint/2010/main" val="312522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43D79E-B204-4BE8-B932-2CFADE493492}" type="datetime1">
              <a:rPr lang="en-US" smtClean="0"/>
              <a:t>4/26/2022</a:t>
            </a:fld>
            <a:endParaRPr lang="en-US"/>
          </a:p>
        </p:txBody>
      </p:sp>
      <p:sp>
        <p:nvSpPr>
          <p:cNvPr id="6" name="Footer Placeholder 5"/>
          <p:cNvSpPr>
            <a:spLocks noGrp="1"/>
          </p:cNvSpPr>
          <p:nvPr>
            <p:ph type="ftr" sz="quarter" idx="11"/>
          </p:nvPr>
        </p:nvSpPr>
        <p:spPr/>
        <p:txBody>
          <a:bodyPr/>
          <a:lstStyle/>
          <a:p>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19303543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80CCBACC-F49A-4F6E-A0D5-7DA36D45D6D2}" type="datetime1">
              <a:rPr lang="en-US" smtClean="0"/>
              <a:t>4/26/2022</a:t>
            </a:fld>
            <a:endParaRPr lang="en-US"/>
          </a:p>
        </p:txBody>
      </p:sp>
      <p:sp>
        <p:nvSpPr>
          <p:cNvPr id="8" name="Footer Placeholder 7"/>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9" name="Slide Number Placeholder 8"/>
          <p:cNvSpPr>
            <a:spLocks noGrp="1"/>
          </p:cNvSpPr>
          <p:nvPr>
            <p:ph type="sldNum" sz="quarter" idx="12"/>
          </p:nvPr>
        </p:nvSpPr>
        <p:spPr/>
        <p:txBody>
          <a:bodyPr/>
          <a:lstStyle>
            <a:lvl1pPr>
              <a:defRPr/>
            </a:lvl1pPr>
          </a:lstStyle>
          <a:p>
            <a:pPr>
              <a:defRPr/>
            </a:pPr>
            <a:fld id="{FFC190C9-ACAB-437B-84AF-5A2E5F83EC47}" type="slidenum">
              <a:rPr lang="ko-KR" altLang="en-US"/>
              <a:pPr>
                <a:defRPr/>
              </a:pPr>
              <a:t>‹#›</a:t>
            </a:fld>
            <a:endParaRPr lang="en-US" altLang="ko-KR"/>
          </a:p>
        </p:txBody>
      </p:sp>
    </p:spTree>
    <p:extLst>
      <p:ext uri="{BB962C8B-B14F-4D97-AF65-F5344CB8AC3E}">
        <p14:creationId xmlns:p14="http://schemas.microsoft.com/office/powerpoint/2010/main" val="15611387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127BB0AB-B910-442C-92BD-1727C4B89161}" type="datetime1">
              <a:rPr lang="en-US" smtClean="0"/>
              <a:t>4/26/2022</a:t>
            </a:fld>
            <a:endParaRPr lang="en-US"/>
          </a:p>
        </p:txBody>
      </p:sp>
      <p:sp>
        <p:nvSpPr>
          <p:cNvPr id="4" name="Footer Placeholder 3"/>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lvl1pPr>
              <a:defRPr/>
            </a:lvl1pPr>
          </a:lstStyle>
          <a:p>
            <a:pPr>
              <a:defRPr/>
            </a:pPr>
            <a:fld id="{2090DF03-DC02-4E2E-928E-3A1FE1A33473}" type="slidenum">
              <a:rPr lang="ko-KR" altLang="en-US"/>
              <a:pPr>
                <a:defRPr/>
              </a:pPr>
              <a:t>‹#›</a:t>
            </a:fld>
            <a:endParaRPr lang="en-US" altLang="ko-KR"/>
          </a:p>
        </p:txBody>
      </p:sp>
    </p:spTree>
    <p:extLst>
      <p:ext uri="{BB962C8B-B14F-4D97-AF65-F5344CB8AC3E}">
        <p14:creationId xmlns:p14="http://schemas.microsoft.com/office/powerpoint/2010/main" val="15959771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5031A3D-9A59-40FB-A382-7702F6DF4D14}" type="datetime1">
              <a:rPr lang="en-US" smtClean="0"/>
              <a:t>4/26/2022</a:t>
            </a:fld>
            <a:endParaRPr lang="en-US"/>
          </a:p>
        </p:txBody>
      </p:sp>
      <p:sp>
        <p:nvSpPr>
          <p:cNvPr id="3" name="Footer Placeholder 2"/>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4" name="Slide Number Placeholder 3"/>
          <p:cNvSpPr>
            <a:spLocks noGrp="1"/>
          </p:cNvSpPr>
          <p:nvPr>
            <p:ph type="sldNum" sz="quarter" idx="12"/>
          </p:nvPr>
        </p:nvSpPr>
        <p:spPr/>
        <p:txBody>
          <a:bodyPr/>
          <a:lstStyle>
            <a:lvl1pPr>
              <a:defRPr/>
            </a:lvl1pPr>
          </a:lstStyle>
          <a:p>
            <a:pPr>
              <a:defRPr/>
            </a:pPr>
            <a:fld id="{B257B143-8FB6-48B7-B984-F3EC79CA338D}" type="slidenum">
              <a:rPr lang="ko-KR" altLang="en-US"/>
              <a:pPr>
                <a:defRPr/>
              </a:pPr>
              <a:t>‹#›</a:t>
            </a:fld>
            <a:endParaRPr lang="en-US" altLang="ko-KR"/>
          </a:p>
        </p:txBody>
      </p:sp>
    </p:spTree>
    <p:extLst>
      <p:ext uri="{BB962C8B-B14F-4D97-AF65-F5344CB8AC3E}">
        <p14:creationId xmlns:p14="http://schemas.microsoft.com/office/powerpoint/2010/main" val="41187683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657FA8AB-F9B7-4207-8BA7-CFC5E3B20884}"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468223E8-610E-4932-A132-18160EA4A750}" type="slidenum">
              <a:rPr lang="ko-KR" altLang="en-US"/>
              <a:pPr>
                <a:defRPr/>
              </a:pPr>
              <a:t>‹#›</a:t>
            </a:fld>
            <a:endParaRPr lang="en-US" altLang="ko-KR"/>
          </a:p>
        </p:txBody>
      </p:sp>
    </p:spTree>
    <p:extLst>
      <p:ext uri="{BB962C8B-B14F-4D97-AF65-F5344CB8AC3E}">
        <p14:creationId xmlns:p14="http://schemas.microsoft.com/office/powerpoint/2010/main" val="34711209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6C774E1-8468-4D95-8FD3-5AB8611EDDF0}" type="datetime1">
              <a:rPr lang="en-US" smtClean="0"/>
              <a:t>4/26/2022</a:t>
            </a:fld>
            <a:endParaRPr lang="en-US"/>
          </a:p>
        </p:txBody>
      </p:sp>
      <p:sp>
        <p:nvSpPr>
          <p:cNvPr id="6" name="Footer Placeholder 5"/>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lvl1pPr>
              <a:defRPr/>
            </a:lvl1pPr>
          </a:lstStyle>
          <a:p>
            <a:pPr>
              <a:defRPr/>
            </a:pPr>
            <a:fld id="{5AA64E33-DC2A-47FF-912F-58D31C0FEE21}" type="slidenum">
              <a:rPr lang="ko-KR" altLang="en-US"/>
              <a:pPr>
                <a:defRPr/>
              </a:pPr>
              <a:t>‹#›</a:t>
            </a:fld>
            <a:endParaRPr lang="en-US" altLang="ko-KR"/>
          </a:p>
        </p:txBody>
      </p:sp>
    </p:spTree>
    <p:extLst>
      <p:ext uri="{BB962C8B-B14F-4D97-AF65-F5344CB8AC3E}">
        <p14:creationId xmlns:p14="http://schemas.microsoft.com/office/powerpoint/2010/main" val="10199033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83922F-7564-4175-8EBB-6D816B6D8D93}" type="datetime1">
              <a:rPr lang="en-US" smtClean="0"/>
              <a:t>4/26/2022</a:t>
            </a:fld>
            <a:endParaRPr lang="en-US" dirty="0"/>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C6CA3032-CD01-4F5D-B111-B93067E18DA6}" type="slidenum">
              <a:rPr lang="ko-KR" altLang="en-US"/>
              <a:pPr>
                <a:defRPr/>
              </a:pPr>
              <a:t>‹#›</a:t>
            </a:fld>
            <a:endParaRPr lang="en-US" altLang="ko-KR"/>
          </a:p>
        </p:txBody>
      </p:sp>
    </p:spTree>
    <p:extLst>
      <p:ext uri="{BB962C8B-B14F-4D97-AF65-F5344CB8AC3E}">
        <p14:creationId xmlns:p14="http://schemas.microsoft.com/office/powerpoint/2010/main" val="42912382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7F300C-326D-4427-B5F9-AE065736B3D7}" type="datetime1">
              <a:rPr lang="en-US" smtClean="0"/>
              <a:t>4/26/2022</a:t>
            </a:fld>
            <a:endParaRPr lang="en-US"/>
          </a:p>
        </p:txBody>
      </p:sp>
      <p:sp>
        <p:nvSpPr>
          <p:cNvPr id="5" name="Footer Placeholder 4"/>
          <p:cNvSpPr>
            <a:spLocks noGrp="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12"/>
          </p:nvPr>
        </p:nvSpPr>
        <p:spPr/>
        <p:txBody>
          <a:bodyPr/>
          <a:lstStyle>
            <a:lvl1pPr>
              <a:defRPr/>
            </a:lvl1pPr>
          </a:lstStyle>
          <a:p>
            <a:pPr>
              <a:defRPr/>
            </a:pPr>
            <a:fld id="{8528A82C-72C2-4858-AEB9-361A778E3399}" type="slidenum">
              <a:rPr lang="ko-KR" altLang="en-US"/>
              <a:pPr>
                <a:defRPr/>
              </a:pPr>
              <a:t>‹#›</a:t>
            </a:fld>
            <a:endParaRPr lang="en-US" altLang="ko-KR"/>
          </a:p>
        </p:txBody>
      </p:sp>
    </p:spTree>
    <p:extLst>
      <p:ext uri="{BB962C8B-B14F-4D97-AF65-F5344CB8AC3E}">
        <p14:creationId xmlns:p14="http://schemas.microsoft.com/office/powerpoint/2010/main" val="27973023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550400" y="6477000"/>
            <a:ext cx="2540000" cy="304800"/>
          </a:xfrm>
        </p:spPr>
        <p:txBody>
          <a:bodyPr/>
          <a:lstStyle>
            <a:lvl1pPr>
              <a:defRPr/>
            </a:lvl1pPr>
          </a:lstStyle>
          <a:p>
            <a:pPr>
              <a:defRPr/>
            </a:pPr>
            <a:fld id="{0D57053A-7B78-417B-945C-65D4C759F355}" type="slidenum">
              <a:rPr lang="ko-KR" altLang="en-US"/>
              <a:pPr>
                <a:defRPr/>
              </a:pPr>
              <a:t>‹#›</a:t>
            </a:fld>
            <a:endParaRPr lang="en-US" altLang="ko-KR"/>
          </a:p>
        </p:txBody>
      </p:sp>
    </p:spTree>
    <p:extLst>
      <p:ext uri="{BB962C8B-B14F-4D97-AF65-F5344CB8AC3E}">
        <p14:creationId xmlns:p14="http://schemas.microsoft.com/office/powerpoint/2010/main" val="29931839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fld id="{F3BEBA7F-E893-4130-BD28-57F0110E252E}" type="datetime1">
              <a:rPr lang="en-US" smtClean="0"/>
              <a:t>4/26/2022</a:t>
            </a:fld>
            <a:endParaRPr lang="en-US"/>
          </a:p>
        </p:txBody>
      </p:sp>
      <p:sp>
        <p:nvSpPr>
          <p:cNvPr id="5" name="Rectangle 5"/>
          <p:cNvSpPr>
            <a:spLocks noGrp="1" noChangeArrowheads="1"/>
          </p:cNvSpPr>
          <p:nvPr>
            <p:ph type="ftr" sz="quarter" idx="11"/>
          </p:nvPr>
        </p:nvSpPr>
        <p:spPr/>
        <p:txBody>
          <a:bodyPr/>
          <a:lstStyle>
            <a:lvl1pPr eaLnBrk="0" hangingPunct="0">
              <a:defRPr sz="1200">
                <a:solidFill>
                  <a:schemeClr val="tx1">
                    <a:tint val="75000"/>
                  </a:schemeClr>
                </a:solidFill>
              </a:defRPr>
            </a:lvl1pPr>
          </a:lstStyle>
          <a:p>
            <a:pPr>
              <a:defRPr/>
            </a:pPr>
            <a:r>
              <a:rPr lang="en-US" smtClean="0"/>
              <a:t>Design and Analysis of Algorithm Chapter-1</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7B93A1AD-B1C3-48C0-9408-BE309C287908}" type="slidenum">
              <a:rPr lang="en-US"/>
              <a:pPr>
                <a:defRPr/>
              </a:pPr>
              <a:t>‹#›</a:t>
            </a:fld>
            <a:endParaRPr lang="en-US"/>
          </a:p>
        </p:txBody>
      </p:sp>
    </p:spTree>
    <p:extLst>
      <p:ext uri="{BB962C8B-B14F-4D97-AF65-F5344CB8AC3E}">
        <p14:creationId xmlns:p14="http://schemas.microsoft.com/office/powerpoint/2010/main" val="386545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B1B6E5-963A-4E82-852E-3D26DFD60EB1}" type="datetime1">
              <a:rPr lang="en-US" smtClean="0"/>
              <a:t>4/26/2022</a:t>
            </a:fld>
            <a:endParaRPr lang="en-US"/>
          </a:p>
        </p:txBody>
      </p:sp>
      <p:sp>
        <p:nvSpPr>
          <p:cNvPr id="6" name="Footer Placeholder 5"/>
          <p:cNvSpPr>
            <a:spLocks noGrp="1"/>
          </p:cNvSpPr>
          <p:nvPr>
            <p:ph type="ftr" sz="quarter" idx="11"/>
          </p:nvPr>
        </p:nvSpPr>
        <p:spPr/>
        <p:txBody>
          <a:bodyPr/>
          <a:lstStyle/>
          <a:p>
            <a:r>
              <a:rPr lang="en-US" smtClean="0"/>
              <a:t>Design and Analysis of Algorithm Chapter-1</a:t>
            </a:r>
            <a:endParaRPr lang="en-US"/>
          </a:p>
        </p:txBody>
      </p:sp>
      <p:sp>
        <p:nvSpPr>
          <p:cNvPr id="7" name="Slide Number Placeholder 6"/>
          <p:cNvSpPr>
            <a:spLocks noGrp="1"/>
          </p:cNvSpPr>
          <p:nvPr>
            <p:ph type="sldNum" sz="quarter" idx="12"/>
          </p:nvPr>
        </p:nvSpPr>
        <p:spPr/>
        <p:txBody>
          <a:bodyPr/>
          <a:lstStyle/>
          <a:p>
            <a:fld id="{607A0F97-3DAD-4898-93DB-CEBA7945726E}" type="slidenum">
              <a:rPr lang="en-US" smtClean="0"/>
              <a:t>‹#›</a:t>
            </a:fld>
            <a:endParaRPr lang="en-US"/>
          </a:p>
        </p:txBody>
      </p:sp>
    </p:spTree>
    <p:extLst>
      <p:ext uri="{BB962C8B-B14F-4D97-AF65-F5344CB8AC3E}">
        <p14:creationId xmlns:p14="http://schemas.microsoft.com/office/powerpoint/2010/main" val="297895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3B178-A2F8-4E94-915A-1691FB090BE4}" type="datetime1">
              <a:rPr lang="en-US" smtClean="0"/>
              <a:t>4/26/2022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 and Analysis of Algorithm Chapter-1</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A0F97-3DAD-4898-93DB-CEBA7945726E}" type="slidenum">
              <a:rPr lang="en-US" smtClean="0"/>
              <a:t>‹#›</a:t>
            </a:fld>
            <a:endParaRPr lang="en-US"/>
          </a:p>
        </p:txBody>
      </p:sp>
    </p:spTree>
    <p:extLst>
      <p:ext uri="{BB962C8B-B14F-4D97-AF65-F5344CB8AC3E}">
        <p14:creationId xmlns:p14="http://schemas.microsoft.com/office/powerpoint/2010/main" val="18456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64CDB-5987-418E-A2B0-4E2277091C43}" type="datetime1">
              <a:rPr lang="en-US" smtClean="0"/>
              <a:t>4/26/2022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 and Analysis of Algorithm Chapter-1</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64D18-ABAC-4FC3-9A95-A92EEDCCDA66}" type="slidenum">
              <a:rPr lang="en-US" smtClean="0"/>
              <a:t>‹#›</a:t>
            </a:fld>
            <a:endParaRPr lang="en-US" dirty="0"/>
          </a:p>
        </p:txBody>
      </p:sp>
    </p:spTree>
    <p:extLst>
      <p:ext uri="{BB962C8B-B14F-4D97-AF65-F5344CB8AC3E}">
        <p14:creationId xmlns:p14="http://schemas.microsoft.com/office/powerpoint/2010/main" val="3583601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E63E934-DDA7-417B-93B3-D40EDDA62D85}" type="datetime1">
              <a:rPr lang="en-US" smtClean="0"/>
              <a:t>4/26/2022</a:t>
            </a:fld>
            <a:endParaRPr lang="en-US" sz="1000">
              <a:solidFill>
                <a:schemeClr val="tx2">
                  <a:shade val="50000"/>
                </a:scheme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000">
                <a:solidFill>
                  <a:schemeClr val="tx2">
                    <a:shade val="50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F61535C-8AEA-4EA9-BDA8-4FA40CD88B56}" type="slidenum">
              <a:rPr lang="ko-KR" altLang="en-US"/>
              <a:pPr>
                <a:defRPr/>
              </a:pPr>
              <a:t>‹#›</a:t>
            </a:fld>
            <a:endParaRPr lang="en-US" altLang="ko-KR"/>
          </a:p>
        </p:txBody>
      </p:sp>
    </p:spTree>
    <p:extLst>
      <p:ext uri="{BB962C8B-B14F-4D97-AF65-F5344CB8AC3E}">
        <p14:creationId xmlns:p14="http://schemas.microsoft.com/office/powerpoint/2010/main" val="20325957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fld id="{C46931AB-0211-457F-A48E-61E796B4F0E9}" type="datetime1">
              <a:rPr lang="en-US" altLang="en-US" smtClean="0"/>
              <a:t>4/26/2022</a:t>
            </a:fld>
            <a:endParaRPr lang="en-US" alt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altLang="en-US" smtClean="0"/>
              <a:t>Design and Analysis of Algorithm Chapter-1</a:t>
            </a:r>
            <a:endParaRPr lang="en-US" alt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2CE9FD3-B597-45B1-9F2B-051F7D54A558}" type="slidenum">
              <a:rPr lang="en-US" altLang="en-US"/>
              <a:pPr/>
              <a:t>‹#›</a:t>
            </a:fld>
            <a:endParaRPr lang="en-US" altLang="en-US"/>
          </a:p>
        </p:txBody>
      </p:sp>
    </p:spTree>
    <p:extLst>
      <p:ext uri="{BB962C8B-B14F-4D97-AF65-F5344CB8AC3E}">
        <p14:creationId xmlns:p14="http://schemas.microsoft.com/office/powerpoint/2010/main" val="15498036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631E3A2-0328-4107-8D99-C58ABE945B67}" type="datetime1">
              <a:rPr lang="en-US" smtClean="0"/>
              <a:t>4/26/2022</a:t>
            </a:fld>
            <a:endParaRPr lang="en-US" sz="1000">
              <a:solidFill>
                <a:schemeClr val="tx2">
                  <a:shade val="50000"/>
                </a:scheme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000">
                <a:solidFill>
                  <a:schemeClr val="tx2">
                    <a:shade val="50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F61535C-8AEA-4EA9-BDA8-4FA40CD88B56}" type="slidenum">
              <a:rPr lang="ko-KR" altLang="en-US"/>
              <a:pPr>
                <a:defRPr/>
              </a:pPr>
              <a:t>‹#›</a:t>
            </a:fld>
            <a:endParaRPr lang="en-US" altLang="ko-KR"/>
          </a:p>
        </p:txBody>
      </p:sp>
    </p:spTree>
    <p:extLst>
      <p:ext uri="{BB962C8B-B14F-4D97-AF65-F5344CB8AC3E}">
        <p14:creationId xmlns:p14="http://schemas.microsoft.com/office/powerpoint/2010/main" val="41791131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084" y="100013"/>
            <a:ext cx="109728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67784" y="1214439"/>
            <a:ext cx="109728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397625"/>
            <a:ext cx="2844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9D4C941A-3338-4F61-8184-EC7673664547}" type="datetime1">
              <a:rPr lang="en-US" smtClean="0"/>
              <a:t>4/26/2022</a:t>
            </a:fld>
            <a:endParaRPr lang="en-US"/>
          </a:p>
        </p:txBody>
      </p:sp>
      <p:sp>
        <p:nvSpPr>
          <p:cNvPr id="1030" name="Rectangle 6"/>
          <p:cNvSpPr>
            <a:spLocks noGrp="1" noChangeArrowheads="1"/>
          </p:cNvSpPr>
          <p:nvPr>
            <p:ph type="sldNum" sz="quarter" idx="4"/>
          </p:nvPr>
        </p:nvSpPr>
        <p:spPr bwMode="auto">
          <a:xfrm>
            <a:off x="8737600" y="6397625"/>
            <a:ext cx="2844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4D2EED8-024E-488A-AA0F-C6D6518140BB}" type="slidenum">
              <a:rPr lang="en-US" altLang="en-US"/>
              <a:pPr/>
              <a:t>‹#›</a:t>
            </a:fld>
            <a:endParaRPr lang="en-US" altLang="en-US"/>
          </a:p>
        </p:txBody>
      </p:sp>
      <p:sp>
        <p:nvSpPr>
          <p:cNvPr id="1035" name="AutoShape 11"/>
          <p:cNvSpPr>
            <a:spLocks noChangeArrowheads="1"/>
          </p:cNvSpPr>
          <p:nvPr/>
        </p:nvSpPr>
        <p:spPr bwMode="auto">
          <a:xfrm>
            <a:off x="436033" y="989013"/>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sz="1800">
              <a:latin typeface="Arial" charset="0"/>
            </a:endParaRPr>
          </a:p>
        </p:txBody>
      </p:sp>
    </p:spTree>
    <p:extLst>
      <p:ext uri="{BB962C8B-B14F-4D97-AF65-F5344CB8AC3E}">
        <p14:creationId xmlns:p14="http://schemas.microsoft.com/office/powerpoint/2010/main" val="357575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B6FAE5E-0A55-4C3D-ACBB-F017441D07C5}" type="datetime1">
              <a:rPr lang="en-US" smtClean="0"/>
              <a:t>4/26/2022</a:t>
            </a:fld>
            <a:endParaRPr lang="en-US" sz="1000">
              <a:solidFill>
                <a:schemeClr val="tx2">
                  <a:shade val="50000"/>
                </a:scheme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000">
                <a:solidFill>
                  <a:schemeClr val="tx2">
                    <a:shade val="50000"/>
                  </a:schemeClr>
                </a:solidFill>
              </a:defRPr>
            </a:lvl1pPr>
          </a:lstStyle>
          <a:p>
            <a:pPr>
              <a:defRPr/>
            </a:pPr>
            <a:r>
              <a:rPr lang="en-US" smtClean="0"/>
              <a:t>Design and Analysis of Algorithm Chapter-1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F61535C-8AEA-4EA9-BDA8-4FA40CD88B56}" type="slidenum">
              <a:rPr lang="ko-KR" altLang="en-US"/>
              <a:pPr>
                <a:defRPr/>
              </a:pPr>
              <a:t>‹#›</a:t>
            </a:fld>
            <a:endParaRPr lang="en-US" altLang="ko-KR"/>
          </a:p>
        </p:txBody>
      </p:sp>
    </p:spTree>
    <p:extLst>
      <p:ext uri="{BB962C8B-B14F-4D97-AF65-F5344CB8AC3E}">
        <p14:creationId xmlns:p14="http://schemas.microsoft.com/office/powerpoint/2010/main" val="99544335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8.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8.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1.xml"/><Relationship Id="rId4" Type="http://schemas.microsoft.com/office/2007/relationships/hdphoto" Target="../media/hdphoto2.wd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3.png"/><Relationship Id="rId2" Type="http://schemas.openxmlformats.org/officeDocument/2006/relationships/slideLayout" Target="../slideLayouts/slideLayout71.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png"/><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2.xml"/><Relationship Id="rId7" Type="http://schemas.openxmlformats.org/officeDocument/2006/relationships/image" Target="../media/image17.png"/><Relationship Id="rId2" Type="http://schemas.openxmlformats.org/officeDocument/2006/relationships/slideLayout" Target="../slideLayouts/slideLayout73.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6.png"/><Relationship Id="rId4" Type="http://schemas.openxmlformats.org/officeDocument/2006/relationships/oleObject" Target="../embeddings/oleObject7.bin"/><Relationship Id="rId9"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2.xml"/><Relationship Id="rId1" Type="http://schemas.openxmlformats.org/officeDocument/2006/relationships/vmlDrawing" Target="../drawings/vmlDrawing7.vml"/><Relationship Id="rId5" Type="http://schemas.openxmlformats.org/officeDocument/2006/relationships/image" Target="../media/image15.png"/><Relationship Id="rId4" Type="http://schemas.openxmlformats.org/officeDocument/2006/relationships/oleObject" Target="../embeddings/oleObject10.bin"/></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1.xml"/><Relationship Id="rId1" Type="http://schemas.openxmlformats.org/officeDocument/2006/relationships/vmlDrawing" Target="../drawings/vmlDrawing8.vml"/><Relationship Id="rId5" Type="http://schemas.openxmlformats.org/officeDocument/2006/relationships/image" Target="../media/image20.png"/><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4.png"/><Relationship Id="rId3" Type="http://schemas.openxmlformats.org/officeDocument/2006/relationships/notesSlide" Target="../notesSlides/notesSlide29.xml"/><Relationship Id="rId7" Type="http://schemas.openxmlformats.org/officeDocument/2006/relationships/image" Target="../media/image21.png"/><Relationship Id="rId12" Type="http://schemas.openxmlformats.org/officeDocument/2006/relationships/oleObject" Target="../embeddings/oleObject16.bin"/><Relationship Id="rId2" Type="http://schemas.openxmlformats.org/officeDocument/2006/relationships/slideLayout" Target="../slideLayouts/slideLayout75.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2.png"/><Relationship Id="rId14" Type="http://schemas.openxmlformats.org/officeDocument/2006/relationships/oleObject" Target="../embeddings/oleObject17.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audio" Target="../media/audio4.wav"/><Relationship Id="rId5" Type="http://schemas.openxmlformats.org/officeDocument/2006/relationships/audio" Target="../media/audio3.wav"/><Relationship Id="rId4" Type="http://schemas.openxmlformats.org/officeDocument/2006/relationships/audio" Target="../media/audio2.wav"/></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0451" y="2970178"/>
            <a:ext cx="4010705" cy="1648259"/>
          </a:xfrm>
        </p:spPr>
        <p:txBody>
          <a:bodyPr>
            <a:normAutofit fontScale="90000"/>
          </a:bodyPr>
          <a:lstStyle/>
          <a:p>
            <a:pPr algn="l"/>
            <a:r>
              <a:rPr lang="en-US" u="sng" dirty="0">
                <a:latin typeface="Times New Roman" pitchFamily="18" charset="0"/>
                <a:cs typeface="Times New Roman" pitchFamily="18" charset="0"/>
              </a:rPr>
              <a:t/>
            </a:r>
            <a:br>
              <a:rPr lang="en-US" u="sng" dirty="0">
                <a:latin typeface="Times New Roman" pitchFamily="18" charset="0"/>
                <a:cs typeface="Times New Roman" pitchFamily="18" charset="0"/>
              </a:rPr>
            </a:br>
            <a:r>
              <a:rPr lang="en-US" u="sng" dirty="0">
                <a:latin typeface="Times New Roman" pitchFamily="18" charset="0"/>
                <a:cs typeface="Times New Roman" pitchFamily="18" charset="0"/>
              </a:rPr>
              <a:t/>
            </a:r>
            <a:br>
              <a:rPr lang="en-US" u="sng" dirty="0">
                <a:latin typeface="Times New Roman" pitchFamily="18" charset="0"/>
                <a:cs typeface="Times New Roman" pitchFamily="18" charset="0"/>
              </a:rPr>
            </a:br>
            <a:r>
              <a:rPr lang="en-US" u="sng" dirty="0">
                <a:latin typeface="Times New Roman" pitchFamily="18" charset="0"/>
                <a:cs typeface="Times New Roman" pitchFamily="18" charset="0"/>
              </a:rPr>
              <a:t/>
            </a:r>
            <a:br>
              <a:rPr lang="en-US" u="sng"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sz="1308" dirty="0">
                <a:latin typeface="Times New Roman" pitchFamily="18" charset="0"/>
                <a:cs typeface="Times New Roman" pitchFamily="18" charset="0"/>
              </a:rPr>
              <a:t/>
            </a:r>
            <a:br>
              <a:rPr lang="en-US" sz="1308" dirty="0">
                <a:latin typeface="Times New Roman" pitchFamily="18" charset="0"/>
                <a:cs typeface="Times New Roman" pitchFamily="18" charset="0"/>
              </a:rPr>
            </a:br>
            <a:r>
              <a:rPr lang="en-US" sz="1308" dirty="0">
                <a:latin typeface="Times New Roman" pitchFamily="18" charset="0"/>
                <a:cs typeface="Times New Roman" pitchFamily="18" charset="0"/>
              </a:rPr>
              <a:t>                                               </a:t>
            </a:r>
            <a:br>
              <a:rPr lang="en-US" sz="1308" dirty="0">
                <a:latin typeface="Times New Roman" pitchFamily="18" charset="0"/>
                <a:cs typeface="Times New Roman" pitchFamily="18" charset="0"/>
              </a:rPr>
            </a:br>
            <a:r>
              <a:rPr lang="en-US" sz="1308" dirty="0">
                <a:latin typeface="Times New Roman" pitchFamily="18" charset="0"/>
                <a:cs typeface="Times New Roman" pitchFamily="18" charset="0"/>
              </a:rPr>
              <a:t>                                                                                  </a:t>
            </a: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Subtitle 4"/>
          <p:cNvSpPr>
            <a:spLocks noGrp="1"/>
          </p:cNvSpPr>
          <p:nvPr>
            <p:ph type="subTitle" idx="1"/>
          </p:nvPr>
        </p:nvSpPr>
        <p:spPr>
          <a:xfrm>
            <a:off x="1968138" y="548640"/>
            <a:ext cx="8255727" cy="1989844"/>
          </a:xfrm>
        </p:spPr>
        <p:txBody>
          <a:bodyPr>
            <a:noAutofit/>
          </a:bodyPr>
          <a:lstStyle/>
          <a:p>
            <a:pPr>
              <a:lnSpc>
                <a:spcPct val="100000"/>
              </a:lnSpc>
            </a:pPr>
            <a:r>
              <a:rPr lang="en-US" sz="3200" b="1" dirty="0">
                <a:solidFill>
                  <a:srgbClr val="FF0000"/>
                </a:solidFill>
                <a:latin typeface="Times New Roman" pitchFamily="18" charset="0"/>
                <a:cs typeface="Times New Roman" pitchFamily="18" charset="0"/>
              </a:rPr>
              <a:t>                  WOLKITE UNIVERSITY</a:t>
            </a:r>
          </a:p>
          <a:p>
            <a:pPr>
              <a:lnSpc>
                <a:spcPct val="100000"/>
              </a:lnSpc>
            </a:pPr>
            <a:r>
              <a:rPr lang="en-US" sz="2800" b="1" dirty="0">
                <a:solidFill>
                  <a:srgbClr val="0070C0"/>
                </a:solidFill>
                <a:latin typeface="Times New Roman" pitchFamily="18" charset="0"/>
                <a:cs typeface="Times New Roman" pitchFamily="18" charset="0"/>
              </a:rPr>
              <a:t>                    College of Computing &amp; Informatics</a:t>
            </a:r>
          </a:p>
          <a:p>
            <a:pPr>
              <a:lnSpc>
                <a:spcPct val="100000"/>
              </a:lnSpc>
            </a:pPr>
            <a:r>
              <a:rPr lang="en-US" sz="2800" b="1" dirty="0">
                <a:solidFill>
                  <a:srgbClr val="0070C0"/>
                </a:solidFill>
                <a:latin typeface="Times New Roman" pitchFamily="18" charset="0"/>
                <a:cs typeface="Times New Roman" pitchFamily="18" charset="0"/>
              </a:rPr>
              <a:t>                   Department of Computer Science</a:t>
            </a:r>
          </a:p>
          <a:p>
            <a:endParaRPr lang="en-US" sz="2100" b="1" dirty="0">
              <a:solidFill>
                <a:srgbClr val="00B050"/>
              </a:solidFill>
              <a:latin typeface="Times New Roman" pitchFamily="18" charset="0"/>
              <a:cs typeface="Times New Roman" pitchFamily="18" charset="0"/>
            </a:endParaRPr>
          </a:p>
          <a:p>
            <a:r>
              <a:rPr lang="en-US" sz="2800" b="1" dirty="0" smtClean="0">
                <a:solidFill>
                  <a:srgbClr val="00B050"/>
                </a:solidFill>
                <a:latin typeface="Times New Roman" pitchFamily="18" charset="0"/>
                <a:cs typeface="Times New Roman" pitchFamily="18" charset="0"/>
              </a:rPr>
              <a:t>Regular </a:t>
            </a:r>
            <a:r>
              <a:rPr lang="en-US" sz="2800" b="1" dirty="0">
                <a:solidFill>
                  <a:srgbClr val="00B050"/>
                </a:solidFill>
                <a:latin typeface="Times New Roman" pitchFamily="18" charset="0"/>
                <a:cs typeface="Times New Roman" pitchFamily="18" charset="0"/>
              </a:rPr>
              <a:t>Program </a:t>
            </a:r>
            <a:endParaRPr lang="am-ET" sz="2800" b="1" dirty="0">
              <a:solidFill>
                <a:srgbClr val="00B050"/>
              </a:solidFill>
              <a:latin typeface="Times New Roman" pitchFamily="18" charset="0"/>
              <a:cs typeface="Times New Roman" pitchFamily="18" charset="0"/>
            </a:endParaRPr>
          </a:p>
          <a:p>
            <a:endParaRPr lang="am-ET" b="1" dirty="0">
              <a:solidFill>
                <a:srgbClr val="00B050"/>
              </a:solidFill>
              <a:latin typeface="Times New Roman" pitchFamily="18" charset="0"/>
              <a:cs typeface="Times New Roman" pitchFamily="18" charset="0"/>
            </a:endParaRPr>
          </a:p>
          <a:p>
            <a:r>
              <a:rPr lang="en-US" sz="3200" b="1" dirty="0">
                <a:latin typeface="Times New Roman" pitchFamily="18" charset="0"/>
                <a:cs typeface="Times New Roman" pitchFamily="18" charset="0"/>
              </a:rPr>
              <a:t>Design and Analysis of </a:t>
            </a:r>
            <a:r>
              <a:rPr lang="en-US" sz="3200" b="1" dirty="0" smtClean="0">
                <a:latin typeface="Times New Roman" pitchFamily="18" charset="0"/>
                <a:cs typeface="Times New Roman" pitchFamily="18" charset="0"/>
              </a:rPr>
              <a:t>Algorithms</a:t>
            </a:r>
            <a:r>
              <a:rPr lang="en-US" sz="3200" b="1" i="1" dirty="0" smtClean="0">
                <a:latin typeface="Times New Roman" panose="02020603050405020304" pitchFamily="18" charset="0"/>
                <a:cs typeface="Times New Roman" panose="02020603050405020304" pitchFamily="18" charset="0"/>
              </a:rPr>
              <a:t>(CoSc3092)</a:t>
            </a:r>
            <a:endParaRPr lang="en-US" sz="3200" b="1" i="1" dirty="0">
              <a:latin typeface="Times New Roman" panose="02020603050405020304" pitchFamily="18" charset="0"/>
              <a:cs typeface="Times New Roman" panose="02020603050405020304" pitchFamily="18" charset="0"/>
            </a:endParaRPr>
          </a:p>
          <a:p>
            <a:pPr>
              <a:tabLst>
                <a:tab pos="217662" algn="l"/>
              </a:tabLst>
            </a:pPr>
            <a:r>
              <a:rPr lang="en-US" sz="3200" b="1" u="sng" dirty="0">
                <a:latin typeface="Times New Roman" panose="02020603050405020304" pitchFamily="18" charset="0"/>
                <a:cs typeface="Times New Roman" panose="02020603050405020304" pitchFamily="18" charset="0"/>
              </a:rPr>
              <a:t>Chapter </a:t>
            </a:r>
            <a:r>
              <a:rPr lang="en-US" sz="3200" b="1" u="sng" dirty="0" smtClean="0">
                <a:latin typeface="Times New Roman" panose="02020603050405020304" pitchFamily="18" charset="0"/>
                <a:cs typeface="Times New Roman" panose="02020603050405020304" pitchFamily="18" charset="0"/>
              </a:rPr>
              <a:t>One </a:t>
            </a:r>
            <a:endParaRPr lang="en-US" sz="3200" b="1" u="sng" dirty="0">
              <a:latin typeface="Times New Roman" panose="02020603050405020304" pitchFamily="18" charset="0"/>
              <a:cs typeface="Times New Roman" panose="02020603050405020304" pitchFamily="18" charset="0"/>
            </a:endParaRPr>
          </a:p>
          <a:p>
            <a:pPr>
              <a:tabLst>
                <a:tab pos="217662" algn="l"/>
              </a:tabLst>
            </a:pPr>
            <a:r>
              <a:rPr lang="am-ET" sz="2800" b="1" dirty="0"/>
              <a:t>Introduction and Elementary Data Structures </a:t>
            </a:r>
            <a:r>
              <a:rPr lang="en-US" sz="2800" b="1" dirty="0" smtClean="0"/>
              <a:t> </a:t>
            </a:r>
            <a:endParaRPr lang="en-US" sz="2800" b="1" dirty="0">
              <a:solidFill>
                <a:srgbClr val="C00000"/>
              </a:solidFill>
              <a:latin typeface="Times New Roman" panose="02020603050405020304" pitchFamily="18" charset="0"/>
              <a:cs typeface="Times New Roman" panose="02020603050405020304" pitchFamily="18" charset="0"/>
            </a:endParaRPr>
          </a:p>
        </p:txBody>
      </p:sp>
      <p:pic>
        <p:nvPicPr>
          <p:cNvPr id="2050" name="Picture 2" descr="WKU logo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137" y="548640"/>
            <a:ext cx="2162313" cy="198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0" y="3166204"/>
            <a:ext cx="9144000" cy="3428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13" dirty="0">
              <a:ln>
                <a:solidFill>
                  <a:srgbClr val="FFFF00"/>
                </a:solidFill>
              </a:ln>
              <a:solidFill>
                <a:prstClr val="white"/>
              </a:solidFill>
              <a:latin typeface="Calibri"/>
            </a:endParaRPr>
          </a:p>
        </p:txBody>
      </p:sp>
    </p:spTree>
    <p:extLst>
      <p:ext uri="{BB962C8B-B14F-4D97-AF65-F5344CB8AC3E}">
        <p14:creationId xmlns:p14="http://schemas.microsoft.com/office/powerpoint/2010/main" val="1712247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4000" b="1">
                <a:ea typeface="MS Mincho" pitchFamily="49" charset="-128"/>
              </a:rPr>
              <a:t>Is Binary Search more efficient? </a:t>
            </a:r>
            <a:endParaRPr lang="en-US" altLang="en-US" sz="3200" b="1">
              <a:ea typeface="MS Mincho" pitchFamily="49" charset="-128"/>
            </a:endParaRPr>
          </a:p>
        </p:txBody>
      </p:sp>
      <p:sp>
        <p:nvSpPr>
          <p:cNvPr id="23555" name="Rectangle 3"/>
          <p:cNvSpPr>
            <a:spLocks noGrp="1" noChangeArrowheads="1"/>
          </p:cNvSpPr>
          <p:nvPr>
            <p:ph idx="1"/>
          </p:nvPr>
        </p:nvSpPr>
        <p:spPr/>
        <p:txBody>
          <a:bodyPr/>
          <a:lstStyle/>
          <a:p>
            <a:pPr eaLnBrk="1" hangingPunct="1"/>
            <a:r>
              <a:rPr lang="en-US" altLang="en-US" b="1" smtClean="0">
                <a:ea typeface="MS Mincho" pitchFamily="49" charset="-128"/>
              </a:rPr>
              <a:t>Number of computations per iteration</a:t>
            </a:r>
            <a:r>
              <a:rPr lang="en-US" altLang="en-US" smtClean="0">
                <a:ea typeface="MS Mincho" pitchFamily="49" charset="-128"/>
              </a:rPr>
              <a:t>:</a:t>
            </a:r>
            <a:r>
              <a:rPr lang="en-US" altLang="en-US" smtClean="0"/>
              <a:t> </a:t>
            </a:r>
          </a:p>
          <a:p>
            <a:pPr lvl="1" eaLnBrk="1" hangingPunct="1"/>
            <a:r>
              <a:rPr lang="en-US" altLang="en-US" smtClean="0">
                <a:cs typeface="Times New Roman" pitchFamily="18" charset="0"/>
              </a:rPr>
              <a:t>Binary search does more computations than Linear Search per iteration.</a:t>
            </a:r>
            <a:endParaRPr lang="en-US" altLang="en-US" smtClean="0">
              <a:latin typeface="Courier New" pitchFamily="49" charset="0"/>
              <a:cs typeface="Courier New" pitchFamily="49" charset="0"/>
            </a:endParaRPr>
          </a:p>
          <a:p>
            <a:pPr eaLnBrk="1" hangingPunct="1"/>
            <a:r>
              <a:rPr lang="en-US" altLang="en-US" b="1" smtClean="0">
                <a:cs typeface="Times New Roman" pitchFamily="18" charset="0"/>
              </a:rPr>
              <a:t>Overall</a:t>
            </a:r>
            <a:r>
              <a:rPr lang="en-US" altLang="en-US" smtClean="0">
                <a:cs typeface="Times New Roman" pitchFamily="18" charset="0"/>
              </a:rPr>
              <a:t>:</a:t>
            </a:r>
            <a:endParaRPr lang="en-US" altLang="en-US" smtClean="0">
              <a:latin typeface="Courier New" pitchFamily="49" charset="0"/>
              <a:cs typeface="Courier New" pitchFamily="49" charset="0"/>
            </a:endParaRPr>
          </a:p>
          <a:p>
            <a:pPr lvl="1" eaLnBrk="1" hangingPunct="1"/>
            <a:r>
              <a:rPr lang="en-US" altLang="en-US" smtClean="0">
                <a:cs typeface="Times New Roman" pitchFamily="18" charset="0"/>
              </a:rPr>
              <a:t>If the number of components is small (say, less than 20), then Linear Search is faster.</a:t>
            </a:r>
            <a:endParaRPr lang="en-US" altLang="en-US" smtClean="0">
              <a:latin typeface="Courier New" pitchFamily="49" charset="0"/>
              <a:cs typeface="Courier New" pitchFamily="49" charset="0"/>
            </a:endParaRPr>
          </a:p>
          <a:p>
            <a:pPr lvl="1" eaLnBrk="1" hangingPunct="1"/>
            <a:r>
              <a:rPr lang="en-US" altLang="en-US" smtClean="0">
                <a:cs typeface="Times New Roman" pitchFamily="18" charset="0"/>
              </a:rPr>
              <a:t>If the number of components is large, then Binary Search is faster.</a:t>
            </a:r>
            <a:endParaRPr lang="en-US" altLang="en-US" smtClean="0"/>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10</a:t>
            </a:fld>
            <a:endParaRPr lang="en-US" altLang="ko-KR"/>
          </a:p>
        </p:txBody>
      </p:sp>
    </p:spTree>
    <p:extLst>
      <p:ext uri="{BB962C8B-B14F-4D97-AF65-F5344CB8AC3E}">
        <p14:creationId xmlns:p14="http://schemas.microsoft.com/office/powerpoint/2010/main" val="238827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2650" y="548388"/>
            <a:ext cx="7886700" cy="720854"/>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Algorithm Design &amp; Analysis Process</a:t>
            </a:r>
          </a:p>
        </p:txBody>
      </p:sp>
      <p:pic>
        <p:nvPicPr>
          <p:cNvPr id="7" name="Content Placeholder 6"/>
          <p:cNvPicPr>
            <a:picLocks noGrp="1" noChangeAspect="1"/>
          </p:cNvPicPr>
          <p:nvPr>
            <p:ph idx="1"/>
          </p:nvPr>
        </p:nvPicPr>
        <p:blipFill>
          <a:blip r:embed="rId2"/>
          <a:stretch>
            <a:fillRect/>
          </a:stretch>
        </p:blipFill>
        <p:spPr>
          <a:xfrm>
            <a:off x="1787858" y="1378424"/>
            <a:ext cx="8925636" cy="4793303"/>
          </a:xfrm>
          <a:prstGeom prst="rect">
            <a:avLst/>
          </a:prstGeom>
        </p:spPr>
      </p:pic>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Design and Analysis of Algorithm Chapter-1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64D18-ABAC-4FC3-9A95-A92EEDCCDA6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749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0059"/>
          </a:xfrm>
        </p:spPr>
        <p:txBody>
          <a:bodyPr>
            <a:norm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Analysis of Algorithm</a:t>
            </a:r>
          </a:p>
        </p:txBody>
      </p:sp>
      <p:sp>
        <p:nvSpPr>
          <p:cNvPr id="3" name="Content Placeholder 2"/>
          <p:cNvSpPr>
            <a:spLocks noGrp="1"/>
          </p:cNvSpPr>
          <p:nvPr>
            <p:ph idx="1"/>
          </p:nvPr>
        </p:nvSpPr>
        <p:spPr>
          <a:xfrm>
            <a:off x="838200" y="1095185"/>
            <a:ext cx="10515600" cy="5261165"/>
          </a:xfrm>
        </p:spPr>
        <p:txBody>
          <a:bodyPr>
            <a:normAutofit fontScale="92500" lnSpcReduction="20000"/>
          </a:bodyPr>
          <a:lstStyle/>
          <a:p>
            <a:pPr>
              <a:lnSpc>
                <a:spcPct val="120000"/>
              </a:lnSpc>
            </a:pPr>
            <a:r>
              <a:rPr lang="en-US" sz="3300" dirty="0" smtClean="0"/>
              <a:t>As </a:t>
            </a:r>
            <a:r>
              <a:rPr lang="en-US" sz="3300" dirty="0"/>
              <a:t>we may have noted, there are often </a:t>
            </a:r>
            <a:r>
              <a:rPr lang="en-US" sz="3300" dirty="0">
                <a:solidFill>
                  <a:srgbClr val="FF0000"/>
                </a:solidFill>
              </a:rPr>
              <a:t>multiple algorithms one can use to solve the same problem</a:t>
            </a:r>
            <a:r>
              <a:rPr lang="en-US" sz="3300" dirty="0"/>
              <a:t>. </a:t>
            </a:r>
          </a:p>
          <a:p>
            <a:pPr marL="457200" lvl="1" indent="0">
              <a:lnSpc>
                <a:spcPct val="120000"/>
              </a:lnSpc>
              <a:buNone/>
            </a:pPr>
            <a:r>
              <a:rPr lang="en-US" dirty="0" smtClean="0"/>
              <a:t>– </a:t>
            </a:r>
            <a:r>
              <a:rPr lang="en-US" sz="2600" dirty="0" smtClean="0"/>
              <a:t>In searching, </a:t>
            </a:r>
            <a:r>
              <a:rPr lang="en-US" sz="2600" dirty="0"/>
              <a:t>one can use linear search, binary search, ….. </a:t>
            </a:r>
          </a:p>
          <a:p>
            <a:pPr marL="457200" lvl="1" indent="0">
              <a:lnSpc>
                <a:spcPct val="120000"/>
              </a:lnSpc>
              <a:buNone/>
            </a:pPr>
            <a:r>
              <a:rPr lang="en-US" sz="2600" dirty="0"/>
              <a:t>–For sorting a sequence of list, we may consider bubble sort, selection sort, quick sort, merge sort, heap sort,…</a:t>
            </a:r>
          </a:p>
          <a:p>
            <a:pPr marL="457200" lvl="1" indent="0">
              <a:lnSpc>
                <a:spcPct val="120000"/>
              </a:lnSpc>
              <a:buNone/>
            </a:pPr>
            <a:r>
              <a:rPr lang="en-US" sz="2600" dirty="0"/>
              <a:t>–We can come up with our own variants. </a:t>
            </a:r>
          </a:p>
          <a:p>
            <a:r>
              <a:rPr lang="en-US" i="1" dirty="0" smtClean="0"/>
              <a:t>Why </a:t>
            </a:r>
            <a:r>
              <a:rPr lang="en-US" i="1" dirty="0"/>
              <a:t>all these algorithms? Do we need them?</a:t>
            </a:r>
            <a:endParaRPr lang="en-US" dirty="0"/>
          </a:p>
          <a:p>
            <a:r>
              <a:rPr lang="en-US" i="1" dirty="0" smtClean="0"/>
              <a:t>How </a:t>
            </a:r>
            <a:r>
              <a:rPr lang="en-US" i="1" dirty="0"/>
              <a:t>do we choose which algorithm is the </a:t>
            </a:r>
            <a:r>
              <a:rPr lang="en-US" i="1" dirty="0">
                <a:solidFill>
                  <a:srgbClr val="FF0000"/>
                </a:solidFill>
              </a:rPr>
              <a:t>best</a:t>
            </a:r>
            <a:r>
              <a:rPr lang="en-US" i="1" dirty="0"/>
              <a:t>?</a:t>
            </a:r>
            <a:endParaRPr lang="en-US" dirty="0"/>
          </a:p>
          <a:p>
            <a:pPr marL="457200" lvl="1" indent="0">
              <a:lnSpc>
                <a:spcPct val="120000"/>
              </a:lnSpc>
              <a:buNone/>
            </a:pPr>
            <a:r>
              <a:rPr lang="en-US" dirty="0"/>
              <a:t>–The fastest/most efficient algorithm. </a:t>
            </a:r>
          </a:p>
          <a:p>
            <a:pPr marL="457200" lvl="1" indent="0">
              <a:lnSpc>
                <a:spcPct val="120000"/>
              </a:lnSpc>
              <a:buNone/>
            </a:pPr>
            <a:r>
              <a:rPr lang="en-US" dirty="0"/>
              <a:t>–The one that uses the fewest resources. </a:t>
            </a:r>
          </a:p>
          <a:p>
            <a:pPr marL="457200" lvl="1" indent="0">
              <a:lnSpc>
                <a:spcPct val="120000"/>
              </a:lnSpc>
              <a:buNone/>
            </a:pPr>
            <a:r>
              <a:rPr lang="en-US" dirty="0"/>
              <a:t>–The clearest. </a:t>
            </a:r>
          </a:p>
          <a:p>
            <a:pPr marL="457200" lvl="1" indent="0">
              <a:lnSpc>
                <a:spcPct val="120000"/>
              </a:lnSpc>
              <a:buNone/>
            </a:pPr>
            <a:r>
              <a:rPr lang="en-US" dirty="0"/>
              <a:t>–The shortest, ... </a:t>
            </a:r>
          </a:p>
          <a:p>
            <a:pPr>
              <a:buNone/>
            </a:pPr>
            <a:endParaRPr lang="en-US"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12</a:t>
            </a:fld>
            <a:endParaRPr lang="en-US" dirty="0"/>
          </a:p>
        </p:txBody>
      </p:sp>
    </p:spTree>
    <p:extLst>
      <p:ext uri="{BB962C8B-B14F-4D97-AF65-F5344CB8AC3E}">
        <p14:creationId xmlns:p14="http://schemas.microsoft.com/office/powerpoint/2010/main" val="2398109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normAutofit/>
          </a:bodyPr>
          <a:lstStyle/>
          <a:p>
            <a:pPr algn="ctr"/>
            <a:r>
              <a:rPr lang="en-US" b="1" dirty="0">
                <a:solidFill>
                  <a:srgbClr val="C00000"/>
                </a:solidFill>
                <a:latin typeface="Times New Roman" panose="02020603050405020304" pitchFamily="18" charset="0"/>
                <a:cs typeface="Times New Roman" panose="02020603050405020304" pitchFamily="18" charset="0"/>
              </a:rPr>
              <a:t>Analysis of </a:t>
            </a:r>
            <a:r>
              <a:rPr lang="en-US" b="1" dirty="0" smtClean="0">
                <a:solidFill>
                  <a:srgbClr val="C00000"/>
                </a:solidFill>
                <a:latin typeface="Times New Roman" panose="02020603050405020304" pitchFamily="18" charset="0"/>
                <a:cs typeface="Times New Roman" panose="02020603050405020304" pitchFamily="18" charset="0"/>
              </a:rPr>
              <a:t>Algorithm…</a:t>
            </a:r>
            <a:endParaRPr lang="en-US" dirty="0"/>
          </a:p>
        </p:txBody>
      </p:sp>
      <p:sp>
        <p:nvSpPr>
          <p:cNvPr id="3" name="Content Placeholder 2"/>
          <p:cNvSpPr>
            <a:spLocks noGrp="1"/>
          </p:cNvSpPr>
          <p:nvPr>
            <p:ph idx="1"/>
          </p:nvPr>
        </p:nvSpPr>
        <p:spPr>
          <a:xfrm>
            <a:off x="838200" y="1255594"/>
            <a:ext cx="10515600" cy="4921369"/>
          </a:xfrm>
        </p:spPr>
        <p:txBody>
          <a:bodyPr>
            <a:normAutofit/>
          </a:bodyPr>
          <a:lstStyle/>
          <a:p>
            <a:r>
              <a:rPr lang="en-US" dirty="0" smtClean="0"/>
              <a:t>The </a:t>
            </a:r>
            <a:r>
              <a:rPr lang="en-US" dirty="0"/>
              <a:t>analysis of algorithms is the </a:t>
            </a:r>
            <a:r>
              <a:rPr lang="en-US" dirty="0">
                <a:solidFill>
                  <a:srgbClr val="00B050"/>
                </a:solidFill>
              </a:rPr>
              <a:t>process of finding </a:t>
            </a:r>
            <a:r>
              <a:rPr lang="en-US" dirty="0"/>
              <a:t>the computational complexity of </a:t>
            </a:r>
            <a:r>
              <a:rPr lang="en-US" dirty="0" smtClean="0"/>
              <a:t>algorithms</a:t>
            </a:r>
          </a:p>
          <a:p>
            <a:pPr marL="457200" lvl="1" indent="0">
              <a:buNone/>
            </a:pPr>
            <a:r>
              <a:rPr lang="en-US" dirty="0" smtClean="0"/>
              <a:t>—the </a:t>
            </a:r>
            <a:r>
              <a:rPr lang="en-US" dirty="0"/>
              <a:t>amount of time, storage, or other resources needed to execute them</a:t>
            </a:r>
            <a:r>
              <a:rPr lang="en-US" dirty="0" smtClean="0"/>
              <a:t>.</a:t>
            </a:r>
          </a:p>
          <a:p>
            <a:pPr marL="457200" lvl="1" indent="0">
              <a:buNone/>
            </a:pPr>
            <a:r>
              <a:rPr lang="en-US" dirty="0" smtClean="0"/>
              <a:t>–</a:t>
            </a:r>
            <a:r>
              <a:rPr lang="en-US" dirty="0"/>
              <a:t>An algorithm that solves a problem but requires </a:t>
            </a:r>
            <a:r>
              <a:rPr lang="en-US" b="1" dirty="0"/>
              <a:t>a </a:t>
            </a:r>
            <a:r>
              <a:rPr lang="en-US" b="1" dirty="0" smtClean="0"/>
              <a:t>year </a:t>
            </a:r>
            <a:r>
              <a:rPr lang="en-US" dirty="0" smtClean="0"/>
              <a:t>and </a:t>
            </a:r>
            <a:r>
              <a:rPr lang="en-US" b="1" dirty="0"/>
              <a:t>GBs of main </a:t>
            </a:r>
            <a:r>
              <a:rPr lang="en-US" b="1" dirty="0" smtClean="0"/>
              <a:t>memory </a:t>
            </a:r>
            <a:r>
              <a:rPr lang="en-US" dirty="0" smtClean="0"/>
              <a:t>is </a:t>
            </a:r>
            <a:r>
              <a:rPr lang="en-US" dirty="0"/>
              <a:t>hardly of any use. </a:t>
            </a:r>
          </a:p>
          <a:p>
            <a:pPr marL="0" indent="0">
              <a:buNone/>
            </a:pPr>
            <a:r>
              <a:rPr lang="en-US" dirty="0"/>
              <a:t>•The </a:t>
            </a:r>
            <a:r>
              <a:rPr lang="en-US" b="1" dirty="0" smtClean="0"/>
              <a:t>objective </a:t>
            </a:r>
            <a:r>
              <a:rPr lang="en-US" dirty="0" smtClean="0"/>
              <a:t>of </a:t>
            </a:r>
            <a:r>
              <a:rPr lang="en-US" dirty="0"/>
              <a:t>algorithm analysis is</a:t>
            </a:r>
          </a:p>
          <a:p>
            <a:pPr marL="457200" lvl="1" indent="0">
              <a:buNone/>
            </a:pPr>
            <a:r>
              <a:rPr lang="en-US" dirty="0" smtClean="0"/>
              <a:t>–To </a:t>
            </a:r>
            <a:r>
              <a:rPr lang="en-US" dirty="0"/>
              <a:t>measure resources (e.g., time, space) requirements of an algorithm so as to determine </a:t>
            </a:r>
            <a:r>
              <a:rPr lang="en-US" dirty="0" smtClean="0"/>
              <a:t>how </a:t>
            </a:r>
            <a:r>
              <a:rPr lang="en-US" dirty="0"/>
              <a:t>quickly (with less memory) an algorithm executes in practice</a:t>
            </a:r>
          </a:p>
          <a:p>
            <a:r>
              <a:rPr lang="en-US" dirty="0" smtClean="0"/>
              <a:t>An </a:t>
            </a:r>
            <a:r>
              <a:rPr lang="en-US" dirty="0"/>
              <a:t>algorithm should make </a:t>
            </a:r>
            <a:r>
              <a:rPr lang="en-US" b="1" dirty="0" smtClean="0"/>
              <a:t>efficient </a:t>
            </a:r>
            <a:r>
              <a:rPr lang="en-US" dirty="0" smtClean="0"/>
              <a:t>use </a:t>
            </a:r>
            <a:r>
              <a:rPr lang="en-US" dirty="0"/>
              <a:t>of computer resources</a:t>
            </a:r>
          </a:p>
          <a:p>
            <a:pPr marL="457200" lvl="1" indent="0">
              <a:buNone/>
            </a:pPr>
            <a:r>
              <a:rPr lang="en-US" dirty="0"/>
              <a:t>–Most frequently, we look at efficiency, i.e. </a:t>
            </a:r>
          </a:p>
          <a:p>
            <a:pPr lvl="2"/>
            <a:r>
              <a:rPr lang="en-US" dirty="0" smtClean="0"/>
              <a:t>how </a:t>
            </a:r>
            <a:r>
              <a:rPr lang="en-US" dirty="0"/>
              <a:t>long does the algorithm take to run</a:t>
            </a:r>
          </a:p>
          <a:p>
            <a:pPr lvl="2"/>
            <a:r>
              <a:rPr lang="en-US" dirty="0" smtClean="0"/>
              <a:t>What </a:t>
            </a:r>
            <a:r>
              <a:rPr lang="en-US" dirty="0"/>
              <a:t>is the best way to represent the running time of an algorithm? </a:t>
            </a:r>
            <a:endParaRPr lang="en-US" dirty="0" smtClean="0"/>
          </a:p>
          <a:p>
            <a:endParaRPr lang="en-US" dirty="0"/>
          </a:p>
          <a:p>
            <a:endParaRPr lang="en-US"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13</a:t>
            </a:fld>
            <a:endParaRPr lang="en-US" dirty="0"/>
          </a:p>
        </p:txBody>
      </p:sp>
    </p:spTree>
    <p:extLst>
      <p:ext uri="{BB962C8B-B14F-4D97-AF65-F5344CB8AC3E}">
        <p14:creationId xmlns:p14="http://schemas.microsoft.com/office/powerpoint/2010/main" val="164589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9"/>
            <a:ext cx="7886700" cy="671052"/>
          </a:xfrm>
        </p:spPr>
        <p:txBody>
          <a:bodyPr>
            <a:norm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Efficiency</a:t>
            </a:r>
          </a:p>
        </p:txBody>
      </p:sp>
      <p:sp>
        <p:nvSpPr>
          <p:cNvPr id="3" name="Content Placeholder 2"/>
          <p:cNvSpPr>
            <a:spLocks noGrp="1"/>
          </p:cNvSpPr>
          <p:nvPr>
            <p:ph idx="1"/>
          </p:nvPr>
        </p:nvSpPr>
        <p:spPr>
          <a:xfrm>
            <a:off x="1047135" y="1153961"/>
            <a:ext cx="10102645" cy="5084608"/>
          </a:xfrm>
        </p:spPr>
        <p:txBody>
          <a:bodyPr>
            <a:normAutofit lnSpcReduction="10000"/>
          </a:bodyPr>
          <a:lstStyle/>
          <a:p>
            <a:r>
              <a:rPr lang="en-US" dirty="0" smtClean="0"/>
              <a:t>An </a:t>
            </a:r>
            <a:r>
              <a:rPr lang="en-US" dirty="0"/>
              <a:t>algorithm must solve a problem with the least amount of computational resources such as </a:t>
            </a:r>
            <a:r>
              <a:rPr lang="en-US" b="1" dirty="0"/>
              <a:t>time</a:t>
            </a:r>
            <a:r>
              <a:rPr lang="en-US" dirty="0"/>
              <a:t> and </a:t>
            </a:r>
            <a:r>
              <a:rPr lang="en-US" b="1" dirty="0"/>
              <a:t>space</a:t>
            </a:r>
            <a:r>
              <a:rPr lang="en-US" dirty="0"/>
              <a:t>. </a:t>
            </a:r>
          </a:p>
          <a:p>
            <a:pPr marL="457200" lvl="1" indent="0">
              <a:buNone/>
            </a:pPr>
            <a:r>
              <a:rPr lang="en-US" dirty="0" smtClean="0"/>
              <a:t>–</a:t>
            </a:r>
            <a:r>
              <a:rPr lang="en-US" b="1" dirty="0"/>
              <a:t>A</a:t>
            </a:r>
            <a:r>
              <a:rPr lang="en-US" b="1" dirty="0" smtClean="0"/>
              <a:t>n algorithm </a:t>
            </a:r>
            <a:r>
              <a:rPr lang="en-US" b="1" dirty="0"/>
              <a:t>should run as fast as possible using as little memory as possible</a:t>
            </a:r>
            <a:endParaRPr lang="en-US" dirty="0"/>
          </a:p>
          <a:p>
            <a:pPr marL="0" indent="0">
              <a:buNone/>
            </a:pPr>
            <a:r>
              <a:rPr lang="en-US" dirty="0"/>
              <a:t>•Two types of algorithmic efficiency evaluation</a:t>
            </a:r>
          </a:p>
          <a:p>
            <a:pPr marL="457200" lvl="1" indent="0">
              <a:lnSpc>
                <a:spcPct val="110000"/>
              </a:lnSpc>
              <a:buNone/>
            </a:pPr>
            <a:r>
              <a:rPr lang="en-US" dirty="0"/>
              <a:t>–</a:t>
            </a:r>
            <a:r>
              <a:rPr lang="en-US" b="1" dirty="0"/>
              <a:t>Time efficiency</a:t>
            </a:r>
            <a:r>
              <a:rPr lang="en-US" dirty="0"/>
              <a:t>-indicates how fast the algorithm runs</a:t>
            </a:r>
          </a:p>
          <a:p>
            <a:pPr marL="457200" lvl="1" indent="0">
              <a:lnSpc>
                <a:spcPct val="110000"/>
              </a:lnSpc>
              <a:buNone/>
            </a:pPr>
            <a:r>
              <a:rPr lang="en-US" dirty="0"/>
              <a:t>–</a:t>
            </a:r>
            <a:r>
              <a:rPr lang="en-US" b="1" dirty="0"/>
              <a:t>Space efficiency</a:t>
            </a:r>
            <a:r>
              <a:rPr lang="en-US" dirty="0"/>
              <a:t>-indicates how much memory the algorithm needs</a:t>
            </a:r>
          </a:p>
          <a:p>
            <a:r>
              <a:rPr lang="en-US" b="1" dirty="0" smtClean="0"/>
              <a:t>What </a:t>
            </a:r>
            <a:r>
              <a:rPr lang="en-US" b="1" dirty="0"/>
              <a:t>to analyze?</a:t>
            </a:r>
            <a:endParaRPr lang="en-US" dirty="0"/>
          </a:p>
          <a:p>
            <a:pPr marL="457200" lvl="1" indent="0">
              <a:buNone/>
            </a:pPr>
            <a:r>
              <a:rPr lang="en-US" dirty="0"/>
              <a:t>–To keep things simple, we will concentrate on the running time of algorithms and will not look at the space (the amount of memory) needed or required. </a:t>
            </a:r>
          </a:p>
          <a:p>
            <a:pPr marL="457200" lvl="1" indent="0">
              <a:buNone/>
            </a:pPr>
            <a:r>
              <a:rPr lang="en-US" dirty="0"/>
              <a:t>–So, efficiency considerations of algorithm usually focus on the amount of time elapsed (called </a:t>
            </a:r>
            <a:r>
              <a:rPr lang="en-US" b="1" dirty="0"/>
              <a:t>running time of an algorithm</a:t>
            </a:r>
            <a:r>
              <a:rPr lang="en-US" dirty="0"/>
              <a:t>) when processing data.</a:t>
            </a:r>
          </a:p>
          <a:p>
            <a:pPr marL="0" indent="0">
              <a:buNone/>
            </a:pPr>
            <a:endParaRPr lang="en-US" dirty="0" smtClean="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Design and Analysis of Algorithm Chapter-1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64D18-ABAC-4FC3-9A95-A92EEDCCDA6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243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469900"/>
            <a:ext cx="8877300" cy="546100"/>
          </a:xfrm>
        </p:spPr>
        <p:txBody>
          <a:bodyPr>
            <a:normAutofit fontScale="90000"/>
          </a:bodyPr>
          <a:lstStyle/>
          <a:p>
            <a:pPr algn="ctr"/>
            <a:r>
              <a:rPr lang="en-US" sz="4000" b="1" dirty="0">
                <a:solidFill>
                  <a:srgbClr val="C00000"/>
                </a:solidFill>
                <a:latin typeface="Times New Roman" panose="02020603050405020304" pitchFamily="18" charset="0"/>
              </a:rPr>
              <a:t>Correct </a:t>
            </a:r>
            <a:r>
              <a:rPr lang="en-US" sz="4000" b="1" dirty="0" smtClean="0">
                <a:solidFill>
                  <a:srgbClr val="C00000"/>
                </a:solidFill>
                <a:latin typeface="Times New Roman" panose="02020603050405020304" pitchFamily="18" charset="0"/>
              </a:rPr>
              <a:t>Algorithm</a:t>
            </a:r>
            <a:endParaRPr lang="en-US" sz="4000" b="1" dirty="0">
              <a:solidFill>
                <a:srgbClr val="C00000"/>
              </a:solidFill>
            </a:endParaRPr>
          </a:p>
        </p:txBody>
      </p:sp>
      <p:sp>
        <p:nvSpPr>
          <p:cNvPr id="3" name="Content Placeholder 2"/>
          <p:cNvSpPr>
            <a:spLocks noGrp="1"/>
          </p:cNvSpPr>
          <p:nvPr>
            <p:ph idx="1"/>
          </p:nvPr>
        </p:nvSpPr>
        <p:spPr>
          <a:xfrm>
            <a:off x="1092200" y="1181100"/>
            <a:ext cx="10261600" cy="4995863"/>
          </a:xfrm>
        </p:spPr>
        <p:txBody>
          <a:bodyPr>
            <a:normAutofit/>
          </a:bodyPr>
          <a:lstStyle/>
          <a:p>
            <a:pPr>
              <a:lnSpc>
                <a:spcPct val="100000"/>
              </a:lnSpc>
            </a:pPr>
            <a:r>
              <a:rPr lang="en-US" dirty="0" smtClean="0">
                <a:solidFill>
                  <a:srgbClr val="000000"/>
                </a:solidFill>
                <a:latin typeface="Times New Roman" panose="02020603050405020304" pitchFamily="18" charset="0"/>
              </a:rPr>
              <a:t>A </a:t>
            </a:r>
            <a:r>
              <a:rPr lang="en-US" dirty="0">
                <a:solidFill>
                  <a:srgbClr val="000000"/>
                </a:solidFill>
                <a:latin typeface="Times New Roman" panose="02020603050405020304" pitchFamily="18" charset="0"/>
              </a:rPr>
              <a:t>correct algorithm solves the given computational problem</a:t>
            </a:r>
          </a:p>
          <a:p>
            <a:pPr marL="457200" lvl="1" indent="0">
              <a:lnSpc>
                <a:spcPct val="100000"/>
              </a:lnSpc>
              <a:buNone/>
            </a:pPr>
            <a:r>
              <a:rPr lang="en-US" dirty="0">
                <a:solidFill>
                  <a:srgbClr val="000000"/>
                </a:solidFill>
                <a:latin typeface="Times New Roman" panose="02020603050405020304" pitchFamily="18" charset="0"/>
              </a:rPr>
              <a:t>–If the algorithm is not doing what it is supposed to do, it is worthless</a:t>
            </a:r>
          </a:p>
          <a:p>
            <a:pPr>
              <a:lnSpc>
                <a:spcPct val="100000"/>
              </a:lnSpc>
            </a:pPr>
            <a:r>
              <a:rPr lang="en-US" dirty="0" smtClean="0">
                <a:solidFill>
                  <a:srgbClr val="000000"/>
                </a:solidFill>
                <a:latin typeface="Times New Roman" panose="02020603050405020304" pitchFamily="18" charset="0"/>
              </a:rPr>
              <a:t>An </a:t>
            </a:r>
            <a:r>
              <a:rPr lang="en-US" dirty="0">
                <a:solidFill>
                  <a:srgbClr val="000000"/>
                </a:solidFill>
                <a:latin typeface="Times New Roman" panose="02020603050405020304" pitchFamily="18" charset="0"/>
              </a:rPr>
              <a:t>algorithm is said to be correct if, for </a:t>
            </a:r>
            <a:r>
              <a:rPr lang="en-US" dirty="0" err="1">
                <a:solidFill>
                  <a:srgbClr val="00AF50"/>
                </a:solidFill>
                <a:latin typeface="Times New Roman" panose="02020603050405020304" pitchFamily="18" charset="0"/>
              </a:rPr>
              <a:t>every</a:t>
            </a:r>
            <a:r>
              <a:rPr lang="en-US" dirty="0" err="1">
                <a:solidFill>
                  <a:srgbClr val="000000"/>
                </a:solidFill>
                <a:latin typeface="Times New Roman" panose="02020603050405020304" pitchFamily="18" charset="0"/>
              </a:rPr>
              <a:t>input</a:t>
            </a:r>
            <a:r>
              <a:rPr lang="en-US" dirty="0">
                <a:solidFill>
                  <a:srgbClr val="000000"/>
                </a:solidFill>
                <a:latin typeface="Times New Roman" panose="02020603050405020304" pitchFamily="18" charset="0"/>
              </a:rPr>
              <a:t> instance, </a:t>
            </a:r>
            <a:r>
              <a:rPr lang="en-US" b="1" dirty="0">
                <a:solidFill>
                  <a:srgbClr val="000000"/>
                </a:solidFill>
                <a:latin typeface="Times New Roman" panose="02020603050405020304" pitchFamily="18" charset="0"/>
              </a:rPr>
              <a:t>it halts with the correct output</a:t>
            </a:r>
            <a:endParaRPr lang="en-US" dirty="0">
              <a:solidFill>
                <a:srgbClr val="000000"/>
              </a:solidFill>
              <a:latin typeface="Times New Roman" panose="02020603050405020304" pitchFamily="18" charset="0"/>
            </a:endParaRPr>
          </a:p>
          <a:p>
            <a:pPr>
              <a:lnSpc>
                <a:spcPct val="100000"/>
              </a:lnSpc>
            </a:pPr>
            <a:r>
              <a:rPr lang="en-US" dirty="0" smtClean="0">
                <a:solidFill>
                  <a:srgbClr val="000000"/>
                </a:solidFill>
                <a:latin typeface="Times New Roman" panose="02020603050405020304" pitchFamily="18" charset="0"/>
              </a:rPr>
              <a:t>An </a:t>
            </a:r>
            <a:r>
              <a:rPr lang="en-US" b="1" dirty="0" smtClean="0">
                <a:solidFill>
                  <a:srgbClr val="000000"/>
                </a:solidFill>
                <a:latin typeface="Times New Roman" panose="02020603050405020304" pitchFamily="18" charset="0"/>
              </a:rPr>
              <a:t>incorrect </a:t>
            </a:r>
            <a:r>
              <a:rPr lang="en-US" dirty="0" smtClean="0">
                <a:solidFill>
                  <a:srgbClr val="000000"/>
                </a:solidFill>
                <a:latin typeface="Times New Roman" panose="02020603050405020304" pitchFamily="18" charset="0"/>
              </a:rPr>
              <a:t>algorithm </a:t>
            </a:r>
          </a:p>
          <a:p>
            <a:pPr marL="457200" lvl="1" indent="0">
              <a:lnSpc>
                <a:spcPct val="100000"/>
              </a:lnSpc>
              <a:buNone/>
            </a:pPr>
            <a:r>
              <a:rPr lang="en-US" dirty="0" smtClean="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might not halt at all on some input instances, or </a:t>
            </a:r>
          </a:p>
          <a:p>
            <a:pPr marL="457200" lvl="1" indent="0">
              <a:lnSpc>
                <a:spcPct val="100000"/>
              </a:lnSpc>
              <a:buNone/>
            </a:pPr>
            <a:r>
              <a:rPr lang="en-US" dirty="0">
                <a:solidFill>
                  <a:srgbClr val="000000"/>
                </a:solidFill>
                <a:latin typeface="Times New Roman" panose="02020603050405020304" pitchFamily="18" charset="0"/>
              </a:rPr>
              <a:t>–might halt with a wrong answer.</a:t>
            </a:r>
          </a:p>
          <a:p>
            <a:pPr>
              <a:lnSpc>
                <a:spcPct val="100000"/>
              </a:lnSpc>
            </a:pPr>
            <a:r>
              <a:rPr lang="en-US" dirty="0" smtClean="0">
                <a:solidFill>
                  <a:srgbClr val="000000"/>
                </a:solidFill>
                <a:latin typeface="Times New Roman" panose="02020603050405020304" pitchFamily="18" charset="0"/>
              </a:rPr>
              <a:t>In </a:t>
            </a:r>
            <a:r>
              <a:rPr lang="en-US" dirty="0">
                <a:solidFill>
                  <a:srgbClr val="000000"/>
                </a:solidFill>
                <a:latin typeface="Times New Roman" panose="02020603050405020304" pitchFamily="18" charset="0"/>
              </a:rPr>
              <a:t>order to show that an algorithm is </a:t>
            </a:r>
            <a:r>
              <a:rPr lang="en-US" b="1" dirty="0">
                <a:solidFill>
                  <a:srgbClr val="000000"/>
                </a:solidFill>
                <a:latin typeface="Times New Roman" panose="02020603050405020304" pitchFamily="18" charset="0"/>
              </a:rPr>
              <a:t>incorrect</a:t>
            </a:r>
            <a:r>
              <a:rPr lang="en-US" dirty="0">
                <a:solidFill>
                  <a:srgbClr val="000000"/>
                </a:solidFill>
                <a:latin typeface="Times New Roman" panose="02020603050405020304" pitchFamily="18" charset="0"/>
              </a:rPr>
              <a:t>, we need just one instance of its input for which the algorithm fails</a:t>
            </a:r>
            <a:r>
              <a:rPr lang="en-US" dirty="0" smtClean="0">
                <a:solidFill>
                  <a:srgbClr val="000000"/>
                </a:solidFill>
                <a:latin typeface="Times New Roman" panose="02020603050405020304" pitchFamily="18" charset="0"/>
              </a:rPr>
              <a:t>.</a:t>
            </a:r>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15</a:t>
            </a:fld>
            <a:endParaRPr lang="en-US" dirty="0"/>
          </a:p>
        </p:txBody>
      </p:sp>
    </p:spTree>
    <p:extLst>
      <p:ext uri="{BB962C8B-B14F-4D97-AF65-F5344CB8AC3E}">
        <p14:creationId xmlns:p14="http://schemas.microsoft.com/office/powerpoint/2010/main" val="1716121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Helvetica" panose="020B0604020202020204" pitchFamily="34" charset="0"/>
                <a:cs typeface="Helvetica" panose="020B0604020202020204" pitchFamily="34" charset="0"/>
              </a:rPr>
              <a:t>Why need algorithm analysis ?</a:t>
            </a:r>
            <a:endParaRPr lang="en-US" dirty="0"/>
          </a:p>
        </p:txBody>
      </p:sp>
      <p:sp>
        <p:nvSpPr>
          <p:cNvPr id="3" name="Content Placeholder 2"/>
          <p:cNvSpPr>
            <a:spLocks noGrp="1"/>
          </p:cNvSpPr>
          <p:nvPr>
            <p:ph idx="1"/>
          </p:nvPr>
        </p:nvSpPr>
        <p:spPr>
          <a:xfrm>
            <a:off x="838200" y="1583140"/>
            <a:ext cx="10515600" cy="4593823"/>
          </a:xfrm>
        </p:spPr>
        <p:txBody>
          <a:bodyPr>
            <a:normAutofit/>
          </a:bodyPr>
          <a:lstStyle/>
          <a:p>
            <a:r>
              <a:rPr lang="en-US" dirty="0" smtClean="0">
                <a:latin typeface="Times New Roman" panose="02020603050405020304" pitchFamily="18" charset="0"/>
                <a:cs typeface="Times New Roman" panose="02020603050405020304" pitchFamily="18" charset="0"/>
              </a:rPr>
              <a:t>Suppose </a:t>
            </a:r>
            <a:r>
              <a:rPr lang="en-US" dirty="0">
                <a:latin typeface="Times New Roman" panose="02020603050405020304" pitchFamily="18" charset="0"/>
                <a:cs typeface="Times New Roman" panose="02020603050405020304" pitchFamily="18" charset="0"/>
              </a:rPr>
              <a:t>computers are infinitely </a:t>
            </a:r>
            <a:r>
              <a:rPr lang="en-US" dirty="0" smtClean="0">
                <a:latin typeface="Times New Roman" panose="02020603050405020304" pitchFamily="18" charset="0"/>
                <a:cs typeface="Times New Roman" panose="02020603050405020304" pitchFamily="18" charset="0"/>
              </a:rPr>
              <a:t>fast and </a:t>
            </a:r>
            <a:r>
              <a:rPr lang="en-US" dirty="0">
                <a:latin typeface="Times New Roman" panose="02020603050405020304" pitchFamily="18" charset="0"/>
                <a:cs typeface="Times New Roman" panose="02020603050405020304" pitchFamily="18" charset="0"/>
              </a:rPr>
              <a:t>computer memory was free. Would you have any reason to study algorithm?</a:t>
            </a:r>
          </a:p>
          <a:p>
            <a:pPr marL="457200" lvl="1" indent="0">
              <a:buNone/>
            </a:pPr>
            <a:r>
              <a:rPr lang="en-US" sz="2800" dirty="0">
                <a:latin typeface="Times New Roman" panose="02020603050405020304" pitchFamily="18" charset="0"/>
                <a:cs typeface="Times New Roman" panose="02020603050405020304" pitchFamily="18" charset="0"/>
              </a:rPr>
              <a:t>–Yes, because we want to demonstrate that the algorithm is </a:t>
            </a:r>
            <a:r>
              <a:rPr lang="en-US" sz="2800" b="1" dirty="0">
                <a:solidFill>
                  <a:srgbClr val="FF0000"/>
                </a:solidFill>
                <a:latin typeface="Times New Roman" panose="02020603050405020304" pitchFamily="18" charset="0"/>
                <a:cs typeface="Times New Roman" panose="02020603050405020304" pitchFamily="18" charset="0"/>
              </a:rPr>
              <a:t>correct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lvl="1" indent="0">
              <a:buNone/>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terminates with the intended solution for all inputs given.</a:t>
            </a:r>
          </a:p>
          <a:p>
            <a:r>
              <a:rPr lang="en-US" dirty="0" smtClean="0">
                <a:latin typeface="Times New Roman" panose="02020603050405020304" pitchFamily="18" charset="0"/>
                <a:cs typeface="Times New Roman" panose="02020603050405020304" pitchFamily="18" charset="0"/>
              </a:rPr>
              <a:t>However, the reality shows that :</a:t>
            </a:r>
          </a:p>
          <a:p>
            <a:pPr marL="457200" lvl="1" indent="0">
              <a:buNone/>
            </a:pPr>
            <a:r>
              <a:rPr lang="en-US" sz="2800" dirty="0" smtClean="0">
                <a:latin typeface="Times New Roman" panose="02020603050405020304" pitchFamily="18" charset="0"/>
                <a:cs typeface="Times New Roman" panose="02020603050405020304" pitchFamily="18" charset="0"/>
              </a:rPr>
              <a:t>– Computers may be fast, but they are not infinitely fast</a:t>
            </a:r>
          </a:p>
          <a:p>
            <a:pPr marL="457200" lvl="1" indent="0">
              <a:buNone/>
            </a:pPr>
            <a:r>
              <a:rPr lang="en-US" sz="2800" dirty="0" smtClean="0">
                <a:latin typeface="Times New Roman" panose="02020603050405020304" pitchFamily="18" charset="0"/>
                <a:cs typeface="Times New Roman" panose="02020603050405020304" pitchFamily="18" charset="0"/>
              </a:rPr>
              <a:t>– Memory may be cheap, but it is not free</a:t>
            </a:r>
          </a:p>
          <a:p>
            <a:pPr marL="457200" lvl="1" indent="0">
              <a:buNone/>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Computing </a:t>
            </a:r>
            <a:r>
              <a:rPr lang="en-US" sz="2800" dirty="0">
                <a:latin typeface="Times New Roman" panose="02020603050405020304" pitchFamily="18" charset="0"/>
                <a:cs typeface="Times New Roman" panose="02020603050405020304" pitchFamily="18" charset="0"/>
              </a:rPr>
              <a:t>time and resources are therefore a </a:t>
            </a:r>
            <a:r>
              <a:rPr lang="en-US" sz="2800" b="1" dirty="0">
                <a:latin typeface="Times New Roman" panose="02020603050405020304" pitchFamily="18" charset="0"/>
                <a:cs typeface="Times New Roman" panose="02020603050405020304" pitchFamily="18" charset="0"/>
              </a:rPr>
              <a:t>bounded </a:t>
            </a:r>
            <a:r>
              <a:rPr lang="en-US" sz="2800" b="1" dirty="0" smtClean="0">
                <a:latin typeface="Times New Roman" panose="02020603050405020304" pitchFamily="18" charset="0"/>
                <a:cs typeface="Times New Roman" panose="02020603050405020304" pitchFamily="18" charset="0"/>
              </a:rPr>
              <a:t>resources</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16</a:t>
            </a:fld>
            <a:endParaRPr lang="en-US" dirty="0"/>
          </a:p>
        </p:txBody>
      </p:sp>
    </p:spTree>
    <p:extLst>
      <p:ext uri="{BB962C8B-B14F-4D97-AF65-F5344CB8AC3E}">
        <p14:creationId xmlns:p14="http://schemas.microsoft.com/office/powerpoint/2010/main" val="1691769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2649" y="365127"/>
            <a:ext cx="8547195" cy="697432"/>
          </a:xfrm>
        </p:spPr>
        <p:txBody>
          <a:bodyPr>
            <a:normAutofit fontScale="90000"/>
          </a:bodyPr>
          <a:lstStyle/>
          <a:p>
            <a:pPr algn="ctr"/>
            <a:r>
              <a:rPr lang="en-US" b="1" dirty="0">
                <a:solidFill>
                  <a:srgbClr val="C00000"/>
                </a:solidFill>
                <a:latin typeface="Helvetica" panose="020B0604020202020204" pitchFamily="34" charset="0"/>
                <a:cs typeface="Helvetica" panose="020B0604020202020204" pitchFamily="34" charset="0"/>
              </a:rPr>
              <a:t>Why need algorithm analysis </a:t>
            </a:r>
            <a:r>
              <a:rPr lang="en-US" b="1" dirty="0" smtClean="0">
                <a:solidFill>
                  <a:srgbClr val="C00000"/>
                </a:solidFill>
                <a:latin typeface="Helvetica" panose="020B0604020202020204" pitchFamily="34" charset="0"/>
                <a:cs typeface="Helvetica" panose="020B0604020202020204" pitchFamily="34" charset="0"/>
              </a:rPr>
              <a:t>?...</a:t>
            </a:r>
            <a:endParaRPr lang="en-US" b="1" dirty="0">
              <a:solidFill>
                <a:srgbClr val="C00000"/>
              </a:solidFill>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76631" y="1241947"/>
                <a:ext cx="10277169" cy="4935016"/>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many ways to solve a given problem</a:t>
                </a:r>
              </a:p>
              <a:p>
                <a:pPr marL="457200" lvl="1" indent="0" algn="just">
                  <a:buNone/>
                </a:pPr>
                <a:r>
                  <a:rPr lang="en-US" dirty="0" smtClean="0">
                    <a:latin typeface="Times New Roman" panose="02020603050405020304" pitchFamily="18" charset="0"/>
                    <a:cs typeface="Times New Roman" panose="02020603050405020304" pitchFamily="18" charset="0"/>
                  </a:rPr>
                  <a:t>–  So </a:t>
                </a:r>
                <a:r>
                  <a:rPr lang="en-US" dirty="0">
                    <a:latin typeface="Times New Roman" panose="02020603050405020304" pitchFamily="18" charset="0"/>
                    <a:cs typeface="Times New Roman" panose="02020603050405020304" pitchFamily="18" charset="0"/>
                  </a:rPr>
                  <a:t>writing a working program to solve a problem is not good </a:t>
                </a:r>
                <a:r>
                  <a:rPr lang="en-US" dirty="0" smtClean="0">
                    <a:latin typeface="Times New Roman" panose="02020603050405020304" pitchFamily="18" charset="0"/>
                    <a:cs typeface="Times New Roman" panose="02020603050405020304" pitchFamily="18" charset="0"/>
                  </a:rPr>
                  <a:t>enough</a:t>
                </a:r>
              </a:p>
              <a:p>
                <a:pPr algn="just"/>
                <a:r>
                  <a:rPr lang="en-US" dirty="0" smtClean="0">
                    <a:latin typeface="Times New Roman" panose="02020603050405020304" pitchFamily="18" charset="0"/>
                    <a:cs typeface="Times New Roman" panose="02020603050405020304" pitchFamily="18" charset="0"/>
                  </a:rPr>
                  <a:t>The program may be inefficient and/or incorrect!</a:t>
                </a:r>
              </a:p>
              <a:p>
                <a:pPr algn="just"/>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program is run on a </a:t>
                </a:r>
                <a:r>
                  <a:rPr lang="en-US" b="1" dirty="0">
                    <a:latin typeface="Times New Roman" panose="02020603050405020304" pitchFamily="18" charset="0"/>
                    <a:cs typeface="Times New Roman" panose="02020603050405020304" pitchFamily="18" charset="0"/>
                  </a:rPr>
                  <a:t>large data set</a:t>
                </a:r>
                <a:r>
                  <a:rPr lang="en-US" dirty="0">
                    <a:latin typeface="Times New Roman" panose="02020603050405020304" pitchFamily="18" charset="0"/>
                    <a:cs typeface="Times New Roman" panose="02020603050405020304" pitchFamily="18" charset="0"/>
                  </a:rPr>
                  <a:t>, then the running time becomes an </a:t>
                </a:r>
                <a:r>
                  <a:rPr lang="en-US" dirty="0" smtClean="0">
                    <a:latin typeface="Times New Roman" panose="02020603050405020304" pitchFamily="18" charset="0"/>
                    <a:cs typeface="Times New Roman" panose="02020603050405020304" pitchFamily="18" charset="0"/>
                  </a:rPr>
                  <a:t>issue.</a:t>
                </a:r>
              </a:p>
              <a:p>
                <a:pPr algn="just"/>
                <a:r>
                  <a:rPr lang="en-US" dirty="0" smtClean="0"/>
                  <a:t>To discover the characteristics of algorithm </a:t>
                </a:r>
                <a:r>
                  <a:rPr lang="en-US" dirty="0"/>
                  <a:t>in order to evaluate its suitability for various applications or compare it with other algorithms for the same application</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Always </a:t>
                </a:r>
                <a:r>
                  <a:rPr lang="en-US" dirty="0">
                    <a:latin typeface="Times New Roman" panose="02020603050405020304" pitchFamily="18" charset="0"/>
                    <a:cs typeface="Times New Roman" panose="02020603050405020304" pitchFamily="18" charset="0"/>
                  </a:rPr>
                  <a:t>we have to undertake algorithm analysis before </a:t>
                </a:r>
                <a:r>
                  <a:rPr lang="en-US" dirty="0" smtClean="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Selection Problem</a:t>
                </a:r>
              </a:p>
              <a:p>
                <a:pPr marL="457200" lvl="1" indent="0" algn="just">
                  <a:buNone/>
                </a:pPr>
                <a:r>
                  <a:rPr lang="en-US" dirty="0">
                    <a:latin typeface="Times New Roman" panose="02020603050405020304" pitchFamily="18" charset="0"/>
                    <a:cs typeface="Times New Roman" panose="02020603050405020304" pitchFamily="18" charset="0"/>
                  </a:rPr>
                  <a:t>–Given a list of N numbers, determine the </a:t>
                </a:r>
                <a:r>
                  <a:rPr lang="en-US" i="1" dirty="0" smtClean="0">
                    <a:latin typeface="Times New Roman" panose="02020603050405020304" pitchFamily="18" charset="0"/>
                    <a:cs typeface="Times New Roman" panose="02020603050405020304" pitchFamily="18" charset="0"/>
                  </a:rPr>
                  <a:t>k</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largest</a:t>
                </a:r>
                <a:r>
                  <a:rPr lang="en-US" dirty="0">
                    <a:latin typeface="Times New Roman" panose="02020603050405020304" pitchFamily="18" charset="0"/>
                    <a:cs typeface="Times New Roman" panose="02020603050405020304" pitchFamily="18" charset="0"/>
                  </a:rPr>
                  <a:t>, where k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76631" y="1241947"/>
                <a:ext cx="10277169" cy="4935016"/>
              </a:xfrm>
              <a:blipFill>
                <a:blip r:embed="rId2"/>
                <a:stretch>
                  <a:fillRect l="-1068" t="-3090" r="-1186" b="-123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Design and Analysis of Algorithm Chapter-1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64D18-ABAC-4FC3-9A95-A92EEDCCDA6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2053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500"/>
            <a:ext cx="10515600" cy="914401"/>
          </a:xfrm>
        </p:spPr>
        <p:txBody>
          <a:bodyPr>
            <a:normAutofit/>
          </a:bodyPr>
          <a:lstStyle/>
          <a:p>
            <a:pPr algn="ctr"/>
            <a:r>
              <a:rPr lang="en-US" sz="4000" b="1" dirty="0">
                <a:latin typeface="Times New Roman" panose="02020603050405020304" pitchFamily="18" charset="0"/>
                <a:cs typeface="Times New Roman" panose="02020603050405020304" pitchFamily="18" charset="0"/>
              </a:rPr>
              <a:t>Example: Selection Problem</a:t>
            </a:r>
          </a:p>
        </p:txBody>
      </p:sp>
      <p:sp>
        <p:nvSpPr>
          <p:cNvPr id="3" name="Content Placeholder 2"/>
          <p:cNvSpPr>
            <a:spLocks noGrp="1"/>
          </p:cNvSpPr>
          <p:nvPr>
            <p:ph idx="1"/>
          </p:nvPr>
        </p:nvSpPr>
        <p:spPr>
          <a:xfrm>
            <a:off x="838200" y="1692322"/>
            <a:ext cx="10515600" cy="4484641"/>
          </a:xfrm>
        </p:spPr>
        <p:txBody>
          <a:bodyPr>
            <a:normAutofit/>
          </a:bodyPr>
          <a:lstStyle/>
          <a:p>
            <a:pPr>
              <a:buFont typeface="Wingdings" panose="05000000000000000000" pitchFamily="2" charset="2"/>
              <a:buChar char="q"/>
            </a:pPr>
            <a:r>
              <a:rPr lang="en-US" b="1" dirty="0" smtClean="0"/>
              <a:t> Algorithm </a:t>
            </a:r>
            <a:r>
              <a:rPr lang="en-US" b="1" dirty="0"/>
              <a:t>1:</a:t>
            </a:r>
          </a:p>
          <a:p>
            <a:pPr marL="457200" lvl="1" indent="0">
              <a:lnSpc>
                <a:spcPct val="150000"/>
              </a:lnSpc>
              <a:buNone/>
            </a:pPr>
            <a:r>
              <a:rPr lang="en-US" sz="2800" dirty="0" smtClean="0"/>
              <a:t>(</a:t>
            </a:r>
            <a:r>
              <a:rPr lang="en-US" sz="2800" dirty="0"/>
              <a:t>1</a:t>
            </a:r>
            <a:r>
              <a:rPr lang="en-US" sz="2800" dirty="0" smtClean="0"/>
              <a:t>) Read </a:t>
            </a:r>
            <a:r>
              <a:rPr lang="en-US" sz="2800" dirty="0"/>
              <a:t>N numbers into an array</a:t>
            </a:r>
          </a:p>
          <a:p>
            <a:pPr marL="457200" lvl="1" indent="0">
              <a:lnSpc>
                <a:spcPct val="150000"/>
              </a:lnSpc>
              <a:buNone/>
            </a:pPr>
            <a:r>
              <a:rPr lang="en-US" sz="2800" dirty="0"/>
              <a:t>(2</a:t>
            </a:r>
            <a:r>
              <a:rPr lang="en-US" sz="2800" dirty="0" smtClean="0"/>
              <a:t>) Sort </a:t>
            </a:r>
            <a:r>
              <a:rPr lang="en-US" sz="2800" dirty="0"/>
              <a:t>the array in decreasing order by some simple algorithm</a:t>
            </a:r>
          </a:p>
          <a:p>
            <a:pPr marL="457200" lvl="1" indent="0">
              <a:lnSpc>
                <a:spcPct val="150000"/>
              </a:lnSpc>
              <a:buNone/>
            </a:pPr>
            <a:r>
              <a:rPr lang="en-US" sz="2800" dirty="0"/>
              <a:t>(3</a:t>
            </a:r>
            <a:r>
              <a:rPr lang="en-US" sz="2800" dirty="0" smtClean="0"/>
              <a:t>) Return </a:t>
            </a:r>
            <a:r>
              <a:rPr lang="en-US" sz="2800" dirty="0"/>
              <a:t>the element in </a:t>
            </a:r>
            <a:r>
              <a:rPr lang="en-US" sz="2800" i="1" dirty="0" smtClean="0"/>
              <a:t>k</a:t>
            </a:r>
            <a:r>
              <a:rPr lang="en-US" sz="2800" baseline="30000" dirty="0" smtClean="0"/>
              <a:t>th</a:t>
            </a:r>
            <a:r>
              <a:rPr lang="en-US" sz="2800" dirty="0" smtClean="0"/>
              <a:t> position</a:t>
            </a:r>
            <a:endParaRPr lang="en-US" sz="2800" dirty="0"/>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18</a:t>
            </a:fld>
            <a:endParaRPr lang="en-US" dirty="0"/>
          </a:p>
        </p:txBody>
      </p:sp>
    </p:spTree>
    <p:extLst>
      <p:ext uri="{BB962C8B-B14F-4D97-AF65-F5344CB8AC3E}">
        <p14:creationId xmlns:p14="http://schemas.microsoft.com/office/powerpoint/2010/main" val="854971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1207"/>
          </a:xfrm>
        </p:spPr>
        <p:txBody>
          <a:bodyPr>
            <a:noAutofit/>
          </a:bodyPr>
          <a:lstStyle/>
          <a:p>
            <a:pPr marL="228600" lvl="0" indent="-228600" algn="ctr">
              <a:spcBef>
                <a:spcPts val="1000"/>
              </a:spcBef>
            </a:pPr>
            <a:r>
              <a:rPr lang="en-US" sz="4000" b="1" dirty="0">
                <a:solidFill>
                  <a:srgbClr val="C00000"/>
                </a:solidFill>
                <a:latin typeface="Times New Roman" panose="02020603050405020304" pitchFamily="18" charset="0"/>
                <a:ea typeface="+mn-ea"/>
                <a:cs typeface="Times New Roman" panose="02020603050405020304" pitchFamily="18" charset="0"/>
              </a:rPr>
              <a:t>Example: Selection Problem…</a:t>
            </a:r>
          </a:p>
        </p:txBody>
      </p:sp>
      <p:sp>
        <p:nvSpPr>
          <p:cNvPr id="3" name="Content Placeholder 2"/>
          <p:cNvSpPr>
            <a:spLocks noGrp="1"/>
          </p:cNvSpPr>
          <p:nvPr>
            <p:ph idx="1"/>
          </p:nvPr>
        </p:nvSpPr>
        <p:spPr>
          <a:xfrm>
            <a:off x="838200" y="1405720"/>
            <a:ext cx="10515600" cy="4771243"/>
          </a:xfrm>
        </p:spPr>
        <p:txBody>
          <a:bodyPr>
            <a:normAutofit/>
          </a:bodyPr>
          <a:lstStyle/>
          <a:p>
            <a:pPr>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 Algorithm </a:t>
            </a:r>
            <a:r>
              <a:rPr lang="en-US" b="1" dirty="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Read </a:t>
            </a:r>
            <a:r>
              <a:rPr lang="en-US" dirty="0">
                <a:latin typeface="Times New Roman" panose="02020603050405020304" pitchFamily="18" charset="0"/>
                <a:cs typeface="Times New Roman" panose="02020603050405020304" pitchFamily="18" charset="0"/>
              </a:rPr>
              <a:t>the first k elements into an array and sort them in decreasing order</a:t>
            </a:r>
          </a:p>
          <a:p>
            <a:pPr marL="0" indent="0">
              <a:buNone/>
            </a:pP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Each </a:t>
            </a:r>
            <a:r>
              <a:rPr lang="en-US" dirty="0">
                <a:latin typeface="Times New Roman" panose="02020603050405020304" pitchFamily="18" charset="0"/>
                <a:cs typeface="Times New Roman" panose="02020603050405020304" pitchFamily="18" charset="0"/>
              </a:rPr>
              <a:t>remaining element is read one by one</a:t>
            </a:r>
          </a:p>
          <a:p>
            <a:pPr marL="457200" lvl="1" indent="0">
              <a:buNone/>
            </a:pPr>
            <a:r>
              <a:rPr lang="en-US" dirty="0">
                <a:latin typeface="Times New Roman" panose="02020603050405020304" pitchFamily="18" charset="0"/>
                <a:cs typeface="Times New Roman" panose="02020603050405020304" pitchFamily="18" charset="0"/>
              </a:rPr>
              <a:t>–If smaller than the </a:t>
            </a:r>
            <a:r>
              <a:rPr lang="en-US" i="1" dirty="0" smtClean="0">
                <a:latin typeface="Times New Roman" panose="02020603050405020304" pitchFamily="18" charset="0"/>
                <a:cs typeface="Times New Roman" panose="02020603050405020304" pitchFamily="18" charset="0"/>
              </a:rPr>
              <a:t>k</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element</a:t>
            </a:r>
            <a:r>
              <a:rPr lang="en-US" dirty="0">
                <a:latin typeface="Times New Roman" panose="02020603050405020304" pitchFamily="18" charset="0"/>
                <a:cs typeface="Times New Roman" panose="02020603050405020304" pitchFamily="18" charset="0"/>
              </a:rPr>
              <a:t>, then it is ignored</a:t>
            </a:r>
          </a:p>
          <a:p>
            <a:pPr marL="457200" lvl="1" indent="0">
              <a:buNone/>
            </a:pPr>
            <a:r>
              <a:rPr lang="en-US" dirty="0">
                <a:latin typeface="Times New Roman" panose="02020603050405020304" pitchFamily="18" charset="0"/>
                <a:cs typeface="Times New Roman" panose="02020603050405020304" pitchFamily="18" charset="0"/>
              </a:rPr>
              <a:t>–Otherwise, it is placed in its correct spot in the array, bumping one element out of the array.</a:t>
            </a: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element in the </a:t>
            </a:r>
            <a:r>
              <a:rPr lang="en-US" i="1" dirty="0" smtClean="0">
                <a:latin typeface="Times New Roman" panose="02020603050405020304" pitchFamily="18" charset="0"/>
                <a:cs typeface="Times New Roman" panose="02020603050405020304" pitchFamily="18" charset="0"/>
              </a:rPr>
              <a:t>k</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position </a:t>
            </a:r>
            <a:r>
              <a:rPr lang="en-US" dirty="0">
                <a:latin typeface="Times New Roman" panose="02020603050405020304" pitchFamily="18" charset="0"/>
                <a:cs typeface="Times New Roman" panose="02020603050405020304" pitchFamily="18" charset="0"/>
              </a:rPr>
              <a:t>is returned as the answer.</a:t>
            </a:r>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19</a:t>
            </a:fld>
            <a:endParaRPr lang="en-US" dirty="0"/>
          </a:p>
        </p:txBody>
      </p:sp>
    </p:spTree>
    <p:extLst>
      <p:ext uri="{BB962C8B-B14F-4D97-AF65-F5344CB8AC3E}">
        <p14:creationId xmlns:p14="http://schemas.microsoft.com/office/powerpoint/2010/main" val="3894241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solidFill>
                  <a:prstClr val="black">
                    <a:tint val="75000"/>
                  </a:prstClr>
                </a:solidFill>
                <a:latin typeface="Calibri"/>
              </a:rPr>
              <a:t>Design and Analysis of Algorithm Chapter-1</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62A81B3-8354-4E8D-9754-6FDE8AAB03C3}" type="slidenum">
              <a:rPr lang="en-US">
                <a:solidFill>
                  <a:prstClr val="black">
                    <a:tint val="75000"/>
                  </a:prstClr>
                </a:solidFill>
                <a:latin typeface="Calibri"/>
              </a:rPr>
              <a:pPr/>
              <a:t>2</a:t>
            </a:fld>
            <a:endParaRPr lang="en-US" dirty="0">
              <a:solidFill>
                <a:prstClr val="black">
                  <a:tint val="75000"/>
                </a:prstClr>
              </a:solidFill>
              <a:latin typeface="Calibri"/>
            </a:endParaRPr>
          </a:p>
        </p:txBody>
      </p:sp>
      <p:sp>
        <p:nvSpPr>
          <p:cNvPr id="9" name="Rectangle 8"/>
          <p:cNvSpPr/>
          <p:nvPr/>
        </p:nvSpPr>
        <p:spPr>
          <a:xfrm>
            <a:off x="726582" y="424643"/>
            <a:ext cx="7252810" cy="667491"/>
          </a:xfrm>
          <a:prstGeom prst="rect">
            <a:avLst/>
          </a:prstGeom>
          <a:solidFill>
            <a:schemeClr val="accent5">
              <a:lumMod val="75000"/>
            </a:schemeClr>
          </a:solidFill>
        </p:spPr>
        <p:txBody>
          <a:bodyPr wrap="square" lIns="51435" tIns="25718" rIns="51435" bIns="25718">
            <a:spAutoFit/>
          </a:bodyPr>
          <a:lstStyle/>
          <a:p>
            <a:pPr algn="ctr"/>
            <a:r>
              <a:rPr lang="en-US" sz="4000" b="1" dirty="0">
                <a:ln w="0">
                  <a:solidFill>
                    <a:schemeClr val="bg1"/>
                  </a:solidFill>
                </a:ln>
                <a:solidFill>
                  <a:schemeClr val="bg1"/>
                </a:solidFill>
                <a:effectLst>
                  <a:glow rad="63500">
                    <a:srgbClr val="4F81BD">
                      <a:satMod val="175000"/>
                      <a:alpha val="40000"/>
                    </a:srgbClr>
                  </a:glow>
                  <a:outerShdw blurRad="50800" dist="38100" dir="18900000" algn="bl" rotWithShape="0">
                    <a:prstClr val="black">
                      <a:alpha val="40000"/>
                    </a:prstClr>
                  </a:outerShdw>
                </a:effectLst>
                <a:latin typeface="Verdana" panose="020B0604030504040204" pitchFamily="34" charset="0"/>
                <a:ea typeface="Verdana" panose="020B0604030504040204" pitchFamily="34" charset="0"/>
              </a:rPr>
              <a:t>Outline</a:t>
            </a:r>
          </a:p>
        </p:txBody>
      </p:sp>
      <p:sp>
        <p:nvSpPr>
          <p:cNvPr id="2" name="Content Placeholder 1"/>
          <p:cNvSpPr>
            <a:spLocks noGrp="1"/>
          </p:cNvSpPr>
          <p:nvPr>
            <p:ph idx="1"/>
          </p:nvPr>
        </p:nvSpPr>
        <p:spPr>
          <a:xfrm>
            <a:off x="838200" y="1487606"/>
            <a:ext cx="10515600" cy="4689357"/>
          </a:xfrm>
        </p:spPr>
        <p:txBody>
          <a:bodyPr>
            <a:normAutofit/>
          </a:bodyPr>
          <a:lstStyle/>
          <a:p>
            <a:pPr>
              <a:buFont typeface="Wingdings" panose="05000000000000000000" pitchFamily="2" charset="2"/>
              <a:buChar char="q"/>
            </a:pPr>
            <a:r>
              <a:rPr lang="am-ET" sz="3200" dirty="0" smtClean="0"/>
              <a:t> </a:t>
            </a:r>
            <a:r>
              <a:rPr lang="am-ET" sz="3200" dirty="0"/>
              <a:t>Introduction to Algorithm analysis </a:t>
            </a:r>
            <a:endParaRPr lang="en-US" sz="3200" dirty="0"/>
          </a:p>
          <a:p>
            <a:pPr lvl="1"/>
            <a:r>
              <a:rPr lang="am-ET" sz="2800" dirty="0" smtClean="0"/>
              <a:t>Asymptotic </a:t>
            </a:r>
            <a:r>
              <a:rPr lang="am-ET" sz="2800" dirty="0"/>
              <a:t>Notations </a:t>
            </a:r>
            <a:endParaRPr lang="en-US" sz="2800" dirty="0"/>
          </a:p>
          <a:p>
            <a:pPr lvl="1"/>
            <a:r>
              <a:rPr lang="am-ET" sz="2800" dirty="0" smtClean="0"/>
              <a:t>Analysis </a:t>
            </a:r>
            <a:r>
              <a:rPr lang="am-ET" sz="2800" dirty="0"/>
              <a:t>of Algorithm </a:t>
            </a:r>
            <a:endParaRPr lang="en-US" sz="2800" dirty="0"/>
          </a:p>
          <a:p>
            <a:pPr>
              <a:buFont typeface="Wingdings" panose="05000000000000000000" pitchFamily="2" charset="2"/>
              <a:buChar char="q"/>
            </a:pPr>
            <a:r>
              <a:rPr lang="en-US" sz="3200" dirty="0"/>
              <a:t> </a:t>
            </a:r>
            <a:r>
              <a:rPr lang="am-ET" sz="3200" dirty="0" smtClean="0"/>
              <a:t>Review </a:t>
            </a:r>
            <a:r>
              <a:rPr lang="am-ET" sz="3200" dirty="0"/>
              <a:t>of elementary Data Structures </a:t>
            </a:r>
            <a:endParaRPr lang="en-US" sz="3200" dirty="0"/>
          </a:p>
          <a:p>
            <a:pPr lvl="1"/>
            <a:r>
              <a:rPr lang="am-ET" sz="2800" dirty="0" smtClean="0"/>
              <a:t>Heaps </a:t>
            </a:r>
            <a:endParaRPr lang="en-US" sz="2800" dirty="0"/>
          </a:p>
          <a:p>
            <a:pPr lvl="1"/>
            <a:r>
              <a:rPr lang="am-ET" sz="2800" dirty="0" smtClean="0"/>
              <a:t>Hashing </a:t>
            </a:r>
            <a:endParaRPr lang="en-US" sz="2800" dirty="0"/>
          </a:p>
          <a:p>
            <a:pPr lvl="1"/>
            <a:r>
              <a:rPr lang="am-ET" sz="2800" dirty="0" smtClean="0"/>
              <a:t>Set </a:t>
            </a:r>
            <a:r>
              <a:rPr lang="am-ET" sz="2800" dirty="0"/>
              <a:t>Representation  </a:t>
            </a:r>
            <a:endParaRPr lang="en-US" sz="2800" dirty="0"/>
          </a:p>
          <a:p>
            <a:pPr lvl="1"/>
            <a:r>
              <a:rPr lang="am-ET" sz="2800" dirty="0" smtClean="0"/>
              <a:t>UNION</a:t>
            </a:r>
            <a:r>
              <a:rPr lang="am-ET" sz="2800" dirty="0"/>
              <a:t>, FIND Operation</a:t>
            </a:r>
            <a:endParaRPr lang="en-US" sz="2800" dirty="0"/>
          </a:p>
        </p:txBody>
      </p:sp>
    </p:spTree>
    <p:extLst>
      <p:ext uri="{BB962C8B-B14F-4D97-AF65-F5344CB8AC3E}">
        <p14:creationId xmlns:p14="http://schemas.microsoft.com/office/powerpoint/2010/main" val="4262169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231900" y="274638"/>
            <a:ext cx="10083800" cy="817562"/>
          </a:xfrm>
        </p:spPr>
        <p:txBody>
          <a:bodyPr/>
          <a:lstStyle/>
          <a:p>
            <a:r>
              <a:rPr lang="en-US" sz="4000" b="1" dirty="0"/>
              <a:t>Areas of studies of Algorithms</a:t>
            </a:r>
          </a:p>
        </p:txBody>
      </p:sp>
      <p:sp>
        <p:nvSpPr>
          <p:cNvPr id="3" name="Content Placeholder 2"/>
          <p:cNvSpPr>
            <a:spLocks noGrp="1"/>
          </p:cNvSpPr>
          <p:nvPr>
            <p:ph idx="1"/>
          </p:nvPr>
        </p:nvSpPr>
        <p:spPr>
          <a:xfrm>
            <a:off x="1016000" y="1447801"/>
            <a:ext cx="10299700" cy="4525963"/>
          </a:xfrm>
        </p:spPr>
        <p:txBody>
          <a:bodyPr/>
          <a:lstStyle/>
          <a:p>
            <a:pPr marL="514350" indent="-514350" algn="just">
              <a:buFont typeface="+mj-lt"/>
              <a:buAutoNum type="arabicPeriod"/>
              <a:defRPr/>
            </a:pPr>
            <a:r>
              <a:rPr lang="en-US" sz="2800" b="1" i="1" dirty="0">
                <a:solidFill>
                  <a:srgbClr val="0000FF"/>
                </a:solidFill>
              </a:rPr>
              <a:t>How to devise algorithms-</a:t>
            </a:r>
            <a:r>
              <a:rPr lang="en-US" sz="2800" i="1" dirty="0"/>
              <a:t>The </a:t>
            </a:r>
            <a:r>
              <a:rPr lang="en-US" sz="2800" dirty="0"/>
              <a:t>act of creating an algorithm is an art which may never be fully automated. A major goal of this course is to </a:t>
            </a:r>
            <a:r>
              <a:rPr lang="en-US" sz="2800" dirty="0">
                <a:solidFill>
                  <a:srgbClr val="FF0000"/>
                </a:solidFill>
              </a:rPr>
              <a:t>study various design techniques</a:t>
            </a:r>
            <a:r>
              <a:rPr lang="en-US" sz="2800" dirty="0"/>
              <a:t> which have proven to be useful in that they have often yielded good algorithms. By mastering these design strategies, it will become easier for you to devise new and useful algorithms.</a:t>
            </a:r>
          </a:p>
          <a:p>
            <a:pPr marL="514350" indent="-514350" algn="just">
              <a:buFont typeface="+mj-lt"/>
              <a:buAutoNum type="arabicPeriod"/>
              <a:defRPr/>
            </a:pPr>
            <a:r>
              <a:rPr lang="en-US" sz="2800" b="1" i="1" dirty="0">
                <a:solidFill>
                  <a:srgbClr val="0000FF"/>
                </a:solidFill>
              </a:rPr>
              <a:t>How to validate algorithms</a:t>
            </a:r>
            <a:r>
              <a:rPr lang="en-US" sz="2800" i="1" dirty="0"/>
              <a:t>-Once </a:t>
            </a:r>
            <a:r>
              <a:rPr lang="en-US" sz="2800" dirty="0"/>
              <a:t>an algorithm is devised it is necessary to show that it </a:t>
            </a:r>
            <a:r>
              <a:rPr lang="en-US" sz="2800" dirty="0">
                <a:solidFill>
                  <a:srgbClr val="FF0000"/>
                </a:solidFill>
              </a:rPr>
              <a:t>computes the correct answer for all possible legal inputs. </a:t>
            </a:r>
            <a:r>
              <a:rPr lang="en-US" sz="2800" dirty="0"/>
              <a:t>We refer to this process as </a:t>
            </a:r>
            <a:r>
              <a:rPr lang="en-US" sz="2800" i="1" dirty="0"/>
              <a:t>algorithm validation.</a:t>
            </a:r>
            <a:endParaRPr lang="en-US" sz="2800" dirty="0"/>
          </a:p>
          <a:p>
            <a:pPr marL="0" indent="0" algn="just">
              <a:buNone/>
              <a:defRPr/>
            </a:pPr>
            <a:endParaRPr lang="en-US" sz="2800" dirty="0"/>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4" name="Slide Number Placeholder 3"/>
          <p:cNvSpPr>
            <a:spLocks noGrp="1"/>
          </p:cNvSpPr>
          <p:nvPr>
            <p:ph type="sldNum" sz="quarter" idx="12"/>
          </p:nvPr>
        </p:nvSpPr>
        <p:spPr/>
        <p:txBody>
          <a:bodyPr/>
          <a:lstStyle/>
          <a:p>
            <a:pPr>
              <a:defRPr/>
            </a:pPr>
            <a:fld id="{62BFC5DA-F6BF-4746-87B1-CFA323DCBF08}" type="slidenum">
              <a:rPr lang="ko-KR" altLang="en-US" smtClean="0"/>
              <a:pPr>
                <a:defRPr/>
              </a:pPr>
              <a:t>20</a:t>
            </a:fld>
            <a:endParaRPr lang="en-US" altLang="ko-KR"/>
          </a:p>
        </p:txBody>
      </p:sp>
    </p:spTree>
    <p:extLst>
      <p:ext uri="{BB962C8B-B14F-4D97-AF65-F5344CB8AC3E}">
        <p14:creationId xmlns:p14="http://schemas.microsoft.com/office/powerpoint/2010/main" val="538779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85900" y="274638"/>
            <a:ext cx="9245600" cy="842962"/>
          </a:xfrm>
        </p:spPr>
        <p:txBody>
          <a:bodyPr/>
          <a:lstStyle/>
          <a:p>
            <a:r>
              <a:rPr lang="en-US" sz="4000" b="1" dirty="0"/>
              <a:t>Areas of studies of Algorithms</a:t>
            </a:r>
            <a:endParaRPr lang="en-US" sz="4000" dirty="0"/>
          </a:p>
        </p:txBody>
      </p:sp>
      <p:sp>
        <p:nvSpPr>
          <p:cNvPr id="27651" name="Content Placeholder 2"/>
          <p:cNvSpPr>
            <a:spLocks noGrp="1"/>
          </p:cNvSpPr>
          <p:nvPr>
            <p:ph idx="1"/>
          </p:nvPr>
        </p:nvSpPr>
        <p:spPr>
          <a:xfrm>
            <a:off x="990600" y="1358901"/>
            <a:ext cx="10363200" cy="4767264"/>
          </a:xfrm>
        </p:spPr>
        <p:txBody>
          <a:bodyPr/>
          <a:lstStyle/>
          <a:p>
            <a:pPr marL="514350" indent="-514350" algn="just">
              <a:buFont typeface="Arial" pitchFamily="34" charset="0"/>
              <a:buAutoNum type="arabicPeriod" startAt="3"/>
            </a:pPr>
            <a:r>
              <a:rPr lang="en-US" sz="2800" b="1" i="1" dirty="0">
                <a:solidFill>
                  <a:srgbClr val="0000FF"/>
                </a:solidFill>
              </a:rPr>
              <a:t>How to analyze algorithms</a:t>
            </a:r>
            <a:r>
              <a:rPr lang="en-US" sz="2800" i="1" dirty="0"/>
              <a:t>-This </a:t>
            </a:r>
            <a:r>
              <a:rPr lang="en-US" sz="2800" dirty="0"/>
              <a:t>field of study is called analysis of algorithms. Analysis </a:t>
            </a:r>
            <a:r>
              <a:rPr lang="en-US" sz="2800" i="1" dirty="0"/>
              <a:t>of algorithms </a:t>
            </a:r>
            <a:r>
              <a:rPr lang="en-US" sz="2800" dirty="0"/>
              <a:t>refers to </a:t>
            </a:r>
            <a:r>
              <a:rPr lang="en-US" sz="2800" dirty="0">
                <a:solidFill>
                  <a:srgbClr val="FF0000"/>
                </a:solidFill>
              </a:rPr>
              <a:t>the process of determining how much computing time and storage an algorithm will require</a:t>
            </a:r>
            <a:r>
              <a:rPr lang="en-US" sz="2800" dirty="0"/>
              <a:t>. This area is a </a:t>
            </a:r>
            <a:r>
              <a:rPr lang="en-US" sz="2800" dirty="0">
                <a:solidFill>
                  <a:srgbClr val="FF0000"/>
                </a:solidFill>
              </a:rPr>
              <a:t>challenging</a:t>
            </a:r>
            <a:r>
              <a:rPr lang="en-US" sz="2800" dirty="0"/>
              <a:t> one which sometimes requires great </a:t>
            </a:r>
            <a:r>
              <a:rPr lang="en-US" sz="2800" dirty="0">
                <a:solidFill>
                  <a:srgbClr val="FF0000"/>
                </a:solidFill>
              </a:rPr>
              <a:t>mathematical skill</a:t>
            </a:r>
            <a:r>
              <a:rPr lang="en-US" sz="2800" dirty="0"/>
              <a:t>. One important result of this study is that it allows one to </a:t>
            </a:r>
            <a:r>
              <a:rPr lang="en-US" sz="2800" dirty="0">
                <a:solidFill>
                  <a:srgbClr val="FF0000"/>
                </a:solidFill>
              </a:rPr>
              <a:t>make quantitative judgments about the value of one algorithm over another. </a:t>
            </a:r>
          </a:p>
          <a:p>
            <a:pPr marL="514350" indent="-514350">
              <a:buFont typeface="Arial" pitchFamily="34" charset="0"/>
              <a:buAutoNum type="arabicPeriod" startAt="3"/>
            </a:pPr>
            <a:r>
              <a:rPr lang="en-US" sz="2800" b="1" i="1" dirty="0">
                <a:solidFill>
                  <a:srgbClr val="0000FF"/>
                </a:solidFill>
              </a:rPr>
              <a:t>How to express algorithms</a:t>
            </a:r>
            <a:r>
              <a:rPr lang="en-US" sz="2800" i="1" dirty="0"/>
              <a:t>-The </a:t>
            </a:r>
            <a:r>
              <a:rPr lang="en-US" sz="2800" dirty="0"/>
              <a:t>clear and concise </a:t>
            </a:r>
            <a:r>
              <a:rPr lang="en-US" sz="2800" dirty="0">
                <a:solidFill>
                  <a:srgbClr val="FF0000"/>
                </a:solidFill>
              </a:rPr>
              <a:t>expression of algorithms in a programming language</a:t>
            </a:r>
            <a:r>
              <a:rPr lang="en-US" sz="2800" dirty="0"/>
              <a:t>.</a:t>
            </a:r>
          </a:p>
          <a:p>
            <a:pPr marL="514350" indent="-514350">
              <a:buFont typeface="Arial" pitchFamily="34" charset="0"/>
              <a:buAutoNum type="arabicPeriod" startAt="3"/>
            </a:pPr>
            <a:endParaRPr lang="en-US" sz="2800" dirty="0"/>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21</a:t>
            </a:fld>
            <a:endParaRPr lang="en-US" altLang="ko-KR"/>
          </a:p>
        </p:txBody>
      </p:sp>
    </p:spTree>
    <p:extLst>
      <p:ext uri="{BB962C8B-B14F-4D97-AF65-F5344CB8AC3E}">
        <p14:creationId xmlns:p14="http://schemas.microsoft.com/office/powerpoint/2010/main" val="1955679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33500" y="406400"/>
            <a:ext cx="9639300" cy="812800"/>
          </a:xfrm>
        </p:spPr>
        <p:txBody>
          <a:bodyPr/>
          <a:lstStyle/>
          <a:p>
            <a:r>
              <a:rPr lang="en-US" sz="4000" b="1" dirty="0"/>
              <a:t>Areas of studies of Algorithms</a:t>
            </a:r>
            <a:endParaRPr lang="en-US" sz="4000" dirty="0"/>
          </a:p>
        </p:txBody>
      </p:sp>
      <p:sp>
        <p:nvSpPr>
          <p:cNvPr id="28675" name="Content Placeholder 2"/>
          <p:cNvSpPr>
            <a:spLocks noGrp="1"/>
          </p:cNvSpPr>
          <p:nvPr>
            <p:ph idx="1"/>
          </p:nvPr>
        </p:nvSpPr>
        <p:spPr>
          <a:xfrm>
            <a:off x="1016000" y="1600201"/>
            <a:ext cx="10121900" cy="4525963"/>
          </a:xfrm>
        </p:spPr>
        <p:txBody>
          <a:bodyPr/>
          <a:lstStyle/>
          <a:p>
            <a:pPr marL="514350" indent="-514350" algn="just">
              <a:buFont typeface="Arial" pitchFamily="34" charset="0"/>
              <a:buAutoNum type="arabicPeriod" startAt="5"/>
            </a:pPr>
            <a:r>
              <a:rPr lang="en-US" sz="2800" b="1" i="1" dirty="0" smtClean="0">
                <a:solidFill>
                  <a:srgbClr val="0000FF"/>
                </a:solidFill>
              </a:rPr>
              <a:t>How to test a program</a:t>
            </a:r>
            <a:r>
              <a:rPr lang="en-US" sz="2800" i="1" dirty="0" smtClean="0"/>
              <a:t>-Testing </a:t>
            </a:r>
            <a:r>
              <a:rPr lang="en-US" sz="2800" dirty="0" smtClean="0"/>
              <a:t>a program really consists of two phases: debugging and profiling. </a:t>
            </a:r>
          </a:p>
          <a:p>
            <a:pPr lvl="1" algn="just"/>
            <a:r>
              <a:rPr lang="en-US" b="1" i="1" dirty="0" smtClean="0">
                <a:solidFill>
                  <a:srgbClr val="006600"/>
                </a:solidFill>
              </a:rPr>
              <a:t>Debugging</a:t>
            </a:r>
            <a:r>
              <a:rPr lang="en-US" i="1" dirty="0" smtClean="0"/>
              <a:t> </a:t>
            </a:r>
            <a:r>
              <a:rPr lang="en-US" dirty="0" smtClean="0"/>
              <a:t>is the process of executing programs on sample data sets to </a:t>
            </a:r>
            <a:r>
              <a:rPr lang="en-US" dirty="0" smtClean="0">
                <a:solidFill>
                  <a:srgbClr val="FF0000"/>
                </a:solidFill>
              </a:rPr>
              <a:t>determine</a:t>
            </a:r>
            <a:r>
              <a:rPr lang="en-US" dirty="0" smtClean="0"/>
              <a:t> </a:t>
            </a:r>
            <a:r>
              <a:rPr lang="en-US" dirty="0" smtClean="0">
                <a:solidFill>
                  <a:srgbClr val="FF0000"/>
                </a:solidFill>
              </a:rPr>
              <a:t>if faulty results occur</a:t>
            </a:r>
            <a:r>
              <a:rPr lang="en-US" dirty="0" smtClean="0"/>
              <a:t> and, if so, to correct them.</a:t>
            </a:r>
          </a:p>
          <a:p>
            <a:pPr lvl="1" algn="just"/>
            <a:r>
              <a:rPr lang="en-US" b="1" i="1" dirty="0" smtClean="0">
                <a:solidFill>
                  <a:srgbClr val="006600"/>
                </a:solidFill>
              </a:rPr>
              <a:t>Profiling</a:t>
            </a:r>
            <a:r>
              <a:rPr lang="en-US" i="1" dirty="0" smtClean="0">
                <a:solidFill>
                  <a:srgbClr val="006600"/>
                </a:solidFill>
              </a:rPr>
              <a:t> </a:t>
            </a:r>
            <a:r>
              <a:rPr lang="en-US" dirty="0" smtClean="0"/>
              <a:t>is the process of </a:t>
            </a:r>
            <a:r>
              <a:rPr lang="en-US" dirty="0" smtClean="0">
                <a:solidFill>
                  <a:srgbClr val="FF0000"/>
                </a:solidFill>
              </a:rPr>
              <a:t>executing a correct program on data sets and measuring the time and space </a:t>
            </a:r>
            <a:r>
              <a:rPr lang="en-US" dirty="0" smtClean="0"/>
              <a:t>it takes to compute the results.</a:t>
            </a: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22</a:t>
            </a:fld>
            <a:endParaRPr lang="en-US" altLang="ko-KR"/>
          </a:p>
        </p:txBody>
      </p:sp>
    </p:spTree>
    <p:extLst>
      <p:ext uri="{BB962C8B-B14F-4D97-AF65-F5344CB8AC3E}">
        <p14:creationId xmlns:p14="http://schemas.microsoft.com/office/powerpoint/2010/main" val="737447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838200" y="365126"/>
            <a:ext cx="10515600" cy="835878"/>
          </a:xfrm>
        </p:spPr>
        <p:txBody>
          <a:bodyPr>
            <a:normAutofit/>
          </a:bodyPr>
          <a:lstStyle/>
          <a:p>
            <a:pPr algn="ctr"/>
            <a:r>
              <a:rPr lang="en-US" sz="4000" b="1" dirty="0" smtClean="0">
                <a:solidFill>
                  <a:srgbClr val="C00000"/>
                </a:solidFill>
                <a:latin typeface="Times New Roman" panose="02020603050405020304" pitchFamily="18" charset="0"/>
                <a:cs typeface="Times New Roman" panose="02020603050405020304" pitchFamily="18" charset="0"/>
              </a:rPr>
              <a:t>Types of Analysis</a:t>
            </a:r>
          </a:p>
        </p:txBody>
      </p:sp>
      <p:sp>
        <p:nvSpPr>
          <p:cNvPr id="32771" name="Content Placeholder 2"/>
          <p:cNvSpPr>
            <a:spLocks noGrp="1"/>
          </p:cNvSpPr>
          <p:nvPr>
            <p:ph idx="1"/>
          </p:nvPr>
        </p:nvSpPr>
        <p:spPr>
          <a:xfrm>
            <a:off x="1146412" y="1433015"/>
            <a:ext cx="9812740" cy="4743948"/>
          </a:xfrm>
        </p:spPr>
        <p:txBody>
          <a:bodyPr>
            <a:normAutofit/>
          </a:bodyPr>
          <a:lstStyle/>
          <a:p>
            <a:pPr eaLnBrk="1" hangingPunct="1">
              <a:lnSpc>
                <a:spcPct val="100000"/>
              </a:lnSpc>
            </a:pPr>
            <a:r>
              <a:rPr lang="en-US" dirty="0" smtClean="0">
                <a:latin typeface="Times New Roman" panose="02020603050405020304" pitchFamily="18" charset="0"/>
                <a:cs typeface="Times New Roman" panose="02020603050405020304" pitchFamily="18" charset="0"/>
              </a:rPr>
              <a:t>The efficiencies of some algorithms may differ significantly for inputs of </a:t>
            </a:r>
            <a:r>
              <a:rPr lang="en-US" dirty="0" smtClean="0">
                <a:solidFill>
                  <a:srgbClr val="FF0000"/>
                </a:solidFill>
                <a:latin typeface="Times New Roman" panose="02020603050405020304" pitchFamily="18" charset="0"/>
                <a:cs typeface="Times New Roman" panose="02020603050405020304" pitchFamily="18" charset="0"/>
              </a:rPr>
              <a:t>the same size</a:t>
            </a:r>
            <a:r>
              <a:rPr lang="en-US" dirty="0" smtClean="0">
                <a:latin typeface="Times New Roman" panose="02020603050405020304" pitchFamily="18" charset="0"/>
                <a:cs typeface="Times New Roman" panose="02020603050405020304" pitchFamily="18" charset="0"/>
              </a:rPr>
              <a:t>. In this course we will perform the following types of analysis: </a:t>
            </a:r>
          </a:p>
          <a:p>
            <a:pPr lvl="1" eaLnBrk="1" hangingPunct="1">
              <a:lnSpc>
                <a:spcPct val="100000"/>
              </a:lnSpc>
            </a:pPr>
            <a:r>
              <a:rPr lang="en-US" sz="2800" dirty="0" smtClean="0">
                <a:solidFill>
                  <a:srgbClr val="006600"/>
                </a:solidFill>
                <a:latin typeface="Times New Roman" panose="02020603050405020304" pitchFamily="18" charset="0"/>
                <a:cs typeface="Times New Roman" panose="02020603050405020304" pitchFamily="18" charset="0"/>
              </a:rPr>
              <a:t>Best Case running time</a:t>
            </a:r>
          </a:p>
          <a:p>
            <a:pPr lvl="1" eaLnBrk="1" hangingPunct="1">
              <a:lnSpc>
                <a:spcPct val="100000"/>
              </a:lnSpc>
            </a:pPr>
            <a:r>
              <a:rPr lang="en-US" sz="2800" dirty="0" smtClean="0">
                <a:solidFill>
                  <a:srgbClr val="002060"/>
                </a:solidFill>
                <a:latin typeface="Times New Roman" panose="02020603050405020304" pitchFamily="18" charset="0"/>
                <a:cs typeface="Times New Roman" panose="02020603050405020304" pitchFamily="18" charset="0"/>
              </a:rPr>
              <a:t>Average Case running time</a:t>
            </a:r>
          </a:p>
          <a:p>
            <a:pPr lvl="1" eaLnBrk="1" hangingPunct="1">
              <a:lnSpc>
                <a:spcPct val="100000"/>
              </a:lnSpc>
            </a:pPr>
            <a:r>
              <a:rPr lang="en-US" sz="2800" dirty="0" smtClean="0">
                <a:solidFill>
                  <a:srgbClr val="FF0000"/>
                </a:solidFill>
                <a:latin typeface="Times New Roman" panose="02020603050405020304" pitchFamily="18" charset="0"/>
                <a:cs typeface="Times New Roman" panose="02020603050405020304" pitchFamily="18" charset="0"/>
              </a:rPr>
              <a:t>Worst Case running time</a:t>
            </a:r>
          </a:p>
          <a:p>
            <a:pPr eaLnBrk="1" hangingPunct="1">
              <a:lnSpc>
                <a:spcPct val="100000"/>
              </a:lnSpc>
            </a:pPr>
            <a:r>
              <a:rPr lang="en-US" dirty="0" smtClean="0">
                <a:latin typeface="Times New Roman" panose="02020603050405020304" pitchFamily="18" charset="0"/>
                <a:cs typeface="Times New Roman" panose="02020603050405020304" pitchFamily="18" charset="0"/>
              </a:rPr>
              <a:t>Which one is good? Discuss.</a:t>
            </a:r>
          </a:p>
          <a:p>
            <a:pPr eaLnBrk="1" hangingPunct="1">
              <a:lnSpc>
                <a:spcPct val="100000"/>
              </a:lnSpc>
            </a:pPr>
            <a:r>
              <a:rPr lang="en-US" dirty="0" smtClean="0">
                <a:latin typeface="Times New Roman" panose="02020603050405020304" pitchFamily="18" charset="0"/>
                <a:cs typeface="Times New Roman" panose="02020603050405020304" pitchFamily="18" charset="0"/>
              </a:rPr>
              <a:t>Take as an Example the Linear Search</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37B2C8A-90F6-4207-8B56-83D0F5BA1062}" type="slidenum">
              <a:rPr lang="ko-KR" altLang="en-US" smtClean="0"/>
              <a:pPr>
                <a:defRPr/>
              </a:pPr>
              <a:t>23</a:t>
            </a:fld>
            <a:endParaRPr lang="en-US" altLang="ko-KR"/>
          </a:p>
        </p:txBody>
      </p:sp>
      <p:sp>
        <p:nvSpPr>
          <p:cNvPr id="2" name="Footer Placeholder 1"/>
          <p:cNvSpPr>
            <a:spLocks noGrp="1"/>
          </p:cNvSpPr>
          <p:nvPr>
            <p:ph type="ftr" sz="quarter" idx="11"/>
          </p:nvPr>
        </p:nvSpPr>
        <p:spPr/>
        <p:txBody>
          <a:bodyPr/>
          <a:lstStyle/>
          <a:p>
            <a:r>
              <a:rPr lang="en-US" smtClean="0"/>
              <a:t>Design and Analysis of Algorithm Chapter-1</a:t>
            </a:r>
            <a:endParaRPr lang="en-US" dirty="0"/>
          </a:p>
        </p:txBody>
      </p:sp>
    </p:spTree>
    <p:extLst>
      <p:ext uri="{BB962C8B-B14F-4D97-AF65-F5344CB8AC3E}">
        <p14:creationId xmlns:p14="http://schemas.microsoft.com/office/powerpoint/2010/main" val="1602290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678673" y="368490"/>
            <a:ext cx="9034819" cy="614149"/>
          </a:xfrm>
        </p:spPr>
        <p:txBody>
          <a:bodyPr/>
          <a:lstStyle/>
          <a:p>
            <a:r>
              <a:rPr lang="en-US" b="1" dirty="0" smtClean="0">
                <a:solidFill>
                  <a:srgbClr val="006600"/>
                </a:solidFill>
              </a:rPr>
              <a:t>best-case</a:t>
            </a:r>
            <a:r>
              <a:rPr lang="en-US" dirty="0" smtClean="0"/>
              <a:t> Running time…</a:t>
            </a:r>
          </a:p>
        </p:txBody>
      </p:sp>
      <p:sp>
        <p:nvSpPr>
          <p:cNvPr id="33795" name="Content Placeholder 2"/>
          <p:cNvSpPr>
            <a:spLocks noGrp="1"/>
          </p:cNvSpPr>
          <p:nvPr>
            <p:ph idx="1"/>
          </p:nvPr>
        </p:nvSpPr>
        <p:spPr>
          <a:xfrm>
            <a:off x="859808" y="1091822"/>
            <a:ext cx="10563367" cy="5264529"/>
          </a:xfrm>
        </p:spPr>
        <p:txBody>
          <a:bodyPr/>
          <a:lstStyle/>
          <a:p>
            <a:pPr marL="342900" lvl="1" indent="-342900" algn="just">
              <a:buFont typeface="Arial" pitchFamily="34" charset="0"/>
              <a:buChar char="•"/>
            </a:pPr>
            <a:r>
              <a:rPr lang="en-US" sz="2600" dirty="0" smtClean="0">
                <a:latin typeface="25"/>
              </a:rPr>
              <a:t>The </a:t>
            </a:r>
            <a:r>
              <a:rPr lang="en-US" sz="2600" b="1" dirty="0" smtClean="0">
                <a:solidFill>
                  <a:srgbClr val="006600"/>
                </a:solidFill>
                <a:latin typeface="25"/>
              </a:rPr>
              <a:t>best-case</a:t>
            </a:r>
            <a:r>
              <a:rPr lang="en-US" sz="2600" dirty="0" smtClean="0">
                <a:latin typeface="25"/>
              </a:rPr>
              <a:t> running time complexity of the algorithm is the function defined by the </a:t>
            </a:r>
            <a:r>
              <a:rPr lang="en-US" sz="2600" dirty="0" smtClean="0">
                <a:solidFill>
                  <a:srgbClr val="FF0000"/>
                </a:solidFill>
                <a:latin typeface="25"/>
              </a:rPr>
              <a:t>minimum number of steps taken on any instance of size N. </a:t>
            </a:r>
          </a:p>
          <a:p>
            <a:pPr marL="342900" lvl="1" indent="-342900" algn="just">
              <a:buFont typeface="Arial" pitchFamily="34" charset="0"/>
              <a:buChar char="•"/>
            </a:pPr>
            <a:r>
              <a:rPr lang="en-US" sz="2600" dirty="0" smtClean="0">
                <a:latin typeface="25"/>
              </a:rPr>
              <a:t>The term </a:t>
            </a:r>
            <a:r>
              <a:rPr lang="en-US" sz="2600" i="1" dirty="0" smtClean="0">
                <a:latin typeface="25"/>
              </a:rPr>
              <a:t>best-case </a:t>
            </a:r>
            <a:r>
              <a:rPr lang="en-US" sz="2600" dirty="0" smtClean="0">
                <a:latin typeface="25"/>
              </a:rPr>
              <a:t>running time is used in computer science to describe an algorithm's behavior under </a:t>
            </a:r>
            <a:r>
              <a:rPr lang="en-US" sz="2600" dirty="0" smtClean="0">
                <a:solidFill>
                  <a:srgbClr val="FF0000"/>
                </a:solidFill>
                <a:latin typeface="25"/>
              </a:rPr>
              <a:t>optimal conditions. </a:t>
            </a:r>
          </a:p>
          <a:p>
            <a:pPr marL="342900" lvl="1" indent="-342900" algn="just">
              <a:buFont typeface="Arial" pitchFamily="34" charset="0"/>
              <a:buChar char="•"/>
            </a:pPr>
            <a:r>
              <a:rPr lang="en-US" sz="2600" dirty="0">
                <a:latin typeface="25"/>
              </a:rPr>
              <a:t>Best-case running time: </a:t>
            </a:r>
            <a:r>
              <a:rPr lang="en-US" sz="2600" b="1" dirty="0">
                <a:latin typeface="25"/>
              </a:rPr>
              <a:t>The shortest running time for any input of size n</a:t>
            </a:r>
            <a:r>
              <a:rPr lang="en-US" sz="2600" dirty="0">
                <a:latin typeface="25"/>
              </a:rPr>
              <a:t>. The algorithm will never be faster than this.</a:t>
            </a:r>
            <a:endParaRPr lang="en-US" sz="2600" dirty="0" smtClean="0">
              <a:latin typeface="25"/>
            </a:endParaRPr>
          </a:p>
          <a:p>
            <a:pPr marL="342900" lvl="1" indent="-342900" algn="just">
              <a:buFont typeface="Arial" pitchFamily="34" charset="0"/>
              <a:buChar char="•"/>
            </a:pPr>
            <a:r>
              <a:rPr lang="en-US" sz="2600" dirty="0" smtClean="0">
                <a:latin typeface="25"/>
              </a:rPr>
              <a:t>For example,-the best case for a simple linear search on a list occurs when the desired element is the </a:t>
            </a:r>
            <a:r>
              <a:rPr lang="en-US" sz="2600" dirty="0" smtClean="0">
                <a:solidFill>
                  <a:srgbClr val="006600"/>
                </a:solidFill>
                <a:latin typeface="25"/>
              </a:rPr>
              <a:t>first element of the list.</a:t>
            </a:r>
          </a:p>
          <a:p>
            <a:pPr marL="742950" lvl="2" indent="-342900" algn="just">
              <a:buFontTx/>
              <a:buChar char="-"/>
            </a:pPr>
            <a:r>
              <a:rPr lang="en-US" sz="2200" dirty="0" smtClean="0">
                <a:latin typeface="25"/>
              </a:rPr>
              <a:t>The </a:t>
            </a:r>
            <a:r>
              <a:rPr lang="en-US" sz="2200" dirty="0">
                <a:latin typeface="25"/>
              </a:rPr>
              <a:t>best case for a sorting algorithm would be </a:t>
            </a:r>
            <a:r>
              <a:rPr lang="en-US" sz="2200" dirty="0">
                <a:solidFill>
                  <a:srgbClr val="00B050"/>
                </a:solidFill>
                <a:latin typeface="25"/>
              </a:rPr>
              <a:t>data that's already sorted</a:t>
            </a:r>
            <a:r>
              <a:rPr lang="en-US" sz="2200" dirty="0">
                <a:latin typeface="25"/>
              </a:rPr>
              <a:t>.</a:t>
            </a:r>
            <a:endParaRPr lang="en-US" sz="2200" dirty="0" smtClean="0">
              <a:solidFill>
                <a:srgbClr val="006600"/>
              </a:solidFill>
              <a:latin typeface="25"/>
            </a:endParaRPr>
          </a:p>
          <a:p>
            <a:pPr marL="342900" lvl="1" indent="-342900" algn="just">
              <a:buFont typeface="Arial" pitchFamily="34" charset="0"/>
              <a:buChar char="•"/>
            </a:pPr>
            <a:r>
              <a:rPr lang="en-US" sz="2600" dirty="0" smtClean="0">
                <a:latin typeface="25"/>
              </a:rPr>
              <a:t>Development and choice of algorithms is </a:t>
            </a:r>
            <a:r>
              <a:rPr lang="en-US" sz="2600" dirty="0" smtClean="0">
                <a:solidFill>
                  <a:srgbClr val="FF0000"/>
                </a:solidFill>
                <a:latin typeface="25"/>
              </a:rPr>
              <a:t>rarely</a:t>
            </a:r>
            <a:r>
              <a:rPr lang="en-US" sz="2600" dirty="0" smtClean="0">
                <a:latin typeface="25"/>
              </a:rPr>
              <a:t> based on best-case performance</a:t>
            </a:r>
          </a:p>
          <a:p>
            <a:pPr algn="just"/>
            <a:endParaRPr lang="en-US" sz="2600" dirty="0">
              <a:latin typeface="25"/>
            </a:endParaRP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EAE6DC25-4598-439B-BA46-D407403E9FF1}" type="slidenum">
              <a:rPr lang="ko-KR" altLang="en-US">
                <a:solidFill>
                  <a:prstClr val="black">
                    <a:tint val="75000"/>
                  </a:prstClr>
                </a:solidFill>
                <a:latin typeface="Times New Roman" pitchFamily="18" charset="0"/>
              </a:rPr>
              <a:pPr eaLnBrk="0" fontAlgn="base" hangingPunct="0">
                <a:spcBef>
                  <a:spcPct val="0"/>
                </a:spcBef>
                <a:spcAft>
                  <a:spcPct val="0"/>
                </a:spcAft>
                <a:defRPr/>
              </a:pPr>
              <a:t>24</a:t>
            </a:fld>
            <a:endParaRPr lang="en-US" altLang="ko-KR">
              <a:solidFill>
                <a:prstClr val="black">
                  <a:tint val="75000"/>
                </a:prstClr>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Tree>
    <p:extLst>
      <p:ext uri="{BB962C8B-B14F-4D97-AF65-F5344CB8AC3E}">
        <p14:creationId xmlns:p14="http://schemas.microsoft.com/office/powerpoint/2010/main" val="3360013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214651" y="274638"/>
            <a:ext cx="9485194" cy="762592"/>
          </a:xfrm>
        </p:spPr>
        <p:txBody>
          <a:bodyPr/>
          <a:lstStyle/>
          <a:p>
            <a:r>
              <a:rPr lang="en-US" sz="4000" b="1" dirty="0" smtClean="0">
                <a:solidFill>
                  <a:srgbClr val="002060"/>
                </a:solidFill>
              </a:rPr>
              <a:t>Average-case</a:t>
            </a:r>
            <a:r>
              <a:rPr lang="en-US" sz="4000" b="1" dirty="0" smtClean="0"/>
              <a:t> </a:t>
            </a:r>
            <a:r>
              <a:rPr lang="en-US" sz="4000" dirty="0" smtClean="0"/>
              <a:t>Running time…</a:t>
            </a:r>
          </a:p>
        </p:txBody>
      </p:sp>
      <p:sp>
        <p:nvSpPr>
          <p:cNvPr id="34819" name="Content Placeholder 2"/>
          <p:cNvSpPr>
            <a:spLocks noGrp="1"/>
          </p:cNvSpPr>
          <p:nvPr>
            <p:ph idx="1"/>
          </p:nvPr>
        </p:nvSpPr>
        <p:spPr>
          <a:xfrm>
            <a:off x="1091820" y="1228299"/>
            <a:ext cx="10249469" cy="4897865"/>
          </a:xfrm>
        </p:spPr>
        <p:txBody>
          <a:bodyPr/>
          <a:lstStyle/>
          <a:p>
            <a:pPr marL="342900" lvl="1" indent="-342900">
              <a:buFont typeface="Arial" pitchFamily="34" charset="0"/>
              <a:buChar char="•"/>
            </a:pPr>
            <a:r>
              <a:rPr lang="en-US" dirty="0" smtClean="0"/>
              <a:t>the </a:t>
            </a:r>
            <a:r>
              <a:rPr lang="en-US" b="1" dirty="0" smtClean="0">
                <a:solidFill>
                  <a:srgbClr val="002060"/>
                </a:solidFill>
              </a:rPr>
              <a:t>average-case</a:t>
            </a:r>
            <a:r>
              <a:rPr lang="en-US" b="1" dirty="0" smtClean="0"/>
              <a:t> </a:t>
            </a:r>
            <a:r>
              <a:rPr lang="en-US" dirty="0" smtClean="0"/>
              <a:t>running time complexity of the algorithm is the function defined by an </a:t>
            </a:r>
            <a:r>
              <a:rPr lang="en-US" dirty="0" smtClean="0">
                <a:solidFill>
                  <a:srgbClr val="FF0000"/>
                </a:solidFill>
              </a:rPr>
              <a:t>average number of steps taken on any instance of size N. </a:t>
            </a:r>
          </a:p>
          <a:p>
            <a:r>
              <a:rPr lang="en-US" sz="2400" dirty="0" smtClean="0"/>
              <a:t>We take </a:t>
            </a:r>
            <a:r>
              <a:rPr lang="en-US" sz="2400" dirty="0"/>
              <a:t>all possible inputs and calculate computing time for all of the inputs. Sum all the calculated values and divide the sum by total number of inputs. </a:t>
            </a:r>
            <a:endParaRPr lang="en-US" sz="2400" dirty="0" smtClean="0"/>
          </a:p>
          <a:p>
            <a:r>
              <a:rPr lang="en-US" sz="2400" dirty="0" smtClean="0"/>
              <a:t>We </a:t>
            </a:r>
            <a:r>
              <a:rPr lang="en-US" sz="2400" dirty="0"/>
              <a:t>must know (or predict) distribution of cases</a:t>
            </a:r>
            <a:r>
              <a:rPr lang="en-US" sz="2400" dirty="0" smtClean="0"/>
              <a:t>.</a:t>
            </a:r>
          </a:p>
          <a:p>
            <a:r>
              <a:rPr lang="en-US" sz="2400" dirty="0" smtClean="0"/>
              <a:t>For </a:t>
            </a:r>
            <a:r>
              <a:rPr lang="en-US" sz="2400" dirty="0"/>
              <a:t>the linear search problem, let us assume that all cases are uniformly distributed (including the case of x not being present in array). </a:t>
            </a:r>
            <a:endParaRPr lang="en-US" sz="2400" dirty="0" smtClean="0"/>
          </a:p>
          <a:p>
            <a:r>
              <a:rPr lang="en-US" sz="2400" dirty="0" smtClean="0"/>
              <a:t>So </a:t>
            </a:r>
            <a:r>
              <a:rPr lang="en-US" sz="2400" dirty="0"/>
              <a:t>we sum all the cases and divide the sum by (n+1). Following is the value of average case time complexity.</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8D704A2D-9A9E-492D-ADF7-738B0EB53FD9}" type="slidenum">
              <a:rPr lang="ko-KR" altLang="en-US">
                <a:solidFill>
                  <a:prstClr val="black">
                    <a:tint val="75000"/>
                  </a:prstClr>
                </a:solidFill>
                <a:latin typeface="Times New Roman" pitchFamily="18" charset="0"/>
              </a:rPr>
              <a:pPr eaLnBrk="0" fontAlgn="base" hangingPunct="0">
                <a:spcBef>
                  <a:spcPct val="0"/>
                </a:spcBef>
                <a:spcAft>
                  <a:spcPct val="0"/>
                </a:spcAft>
                <a:defRPr/>
              </a:pPr>
              <a:t>25</a:t>
            </a:fld>
            <a:endParaRPr lang="en-US" altLang="ko-KR">
              <a:solidFill>
                <a:prstClr val="black">
                  <a:tint val="75000"/>
                </a:prstClr>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Tree>
    <p:extLst>
      <p:ext uri="{BB962C8B-B14F-4D97-AF65-F5344CB8AC3E}">
        <p14:creationId xmlns:p14="http://schemas.microsoft.com/office/powerpoint/2010/main" val="415946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1200" y="313899"/>
            <a:ext cx="8229600" cy="627798"/>
          </a:xfrm>
        </p:spPr>
        <p:txBody>
          <a:bodyPr/>
          <a:lstStyle/>
          <a:p>
            <a:r>
              <a:rPr lang="en-US" sz="4000" b="1" dirty="0" smtClean="0">
                <a:solidFill>
                  <a:srgbClr val="FF0000"/>
                </a:solidFill>
              </a:rPr>
              <a:t>worst-case</a:t>
            </a:r>
            <a:r>
              <a:rPr lang="en-US" sz="4000" b="1" dirty="0" smtClean="0"/>
              <a:t> Running time…</a:t>
            </a:r>
          </a:p>
        </p:txBody>
      </p:sp>
      <p:sp>
        <p:nvSpPr>
          <p:cNvPr id="35843" name="Content Placeholder 2"/>
          <p:cNvSpPr>
            <a:spLocks noGrp="1"/>
          </p:cNvSpPr>
          <p:nvPr>
            <p:ph idx="1"/>
          </p:nvPr>
        </p:nvSpPr>
        <p:spPr>
          <a:xfrm>
            <a:off x="545911" y="941697"/>
            <a:ext cx="11036490" cy="5527342"/>
          </a:xfrm>
        </p:spPr>
        <p:txBody>
          <a:bodyPr/>
          <a:lstStyle/>
          <a:p>
            <a:pPr marL="342900" lvl="1" indent="-342900">
              <a:buFont typeface="Arial" pitchFamily="34" charset="0"/>
              <a:buChar char="•"/>
            </a:pPr>
            <a:r>
              <a:rPr lang="en-US" sz="2400" dirty="0" smtClean="0"/>
              <a:t>The </a:t>
            </a:r>
            <a:r>
              <a:rPr lang="en-US" sz="2400" b="1" dirty="0">
                <a:solidFill>
                  <a:srgbClr val="FF0000"/>
                </a:solidFill>
              </a:rPr>
              <a:t>worst-case</a:t>
            </a:r>
            <a:r>
              <a:rPr lang="en-US" sz="2400" dirty="0"/>
              <a:t> runtime complexity of the algorithm is the function defined by the </a:t>
            </a:r>
            <a:r>
              <a:rPr lang="en-US" sz="2400" dirty="0">
                <a:solidFill>
                  <a:srgbClr val="FF0000"/>
                </a:solidFill>
              </a:rPr>
              <a:t>maximum number of steps taken on any instance of size </a:t>
            </a:r>
            <a:r>
              <a:rPr lang="en-US" sz="2400" dirty="0" smtClean="0">
                <a:solidFill>
                  <a:srgbClr val="FF0000"/>
                </a:solidFill>
              </a:rPr>
              <a:t>N. </a:t>
            </a:r>
            <a:endParaRPr lang="en-US" sz="2400" dirty="0">
              <a:solidFill>
                <a:srgbClr val="FF0000"/>
              </a:solidFill>
            </a:endParaRPr>
          </a:p>
          <a:p>
            <a:r>
              <a:rPr lang="en-US" sz="2400" dirty="0" smtClean="0"/>
              <a:t>We </a:t>
            </a:r>
            <a:r>
              <a:rPr lang="en-US" sz="2400" dirty="0"/>
              <a:t>shall usually concentrate on finding only the </a:t>
            </a:r>
            <a:r>
              <a:rPr lang="en-US" sz="2400" b="1" i="1" dirty="0"/>
              <a:t>worst-case running time</a:t>
            </a:r>
            <a:r>
              <a:rPr lang="en-US" sz="2400" dirty="0"/>
              <a:t>, that is, </a:t>
            </a:r>
            <a:r>
              <a:rPr lang="en-US" sz="2400" dirty="0">
                <a:solidFill>
                  <a:srgbClr val="0000FF"/>
                </a:solidFill>
              </a:rPr>
              <a:t>the longest running time for </a:t>
            </a:r>
            <a:r>
              <a:rPr lang="en-US" sz="2400" i="1" dirty="0">
                <a:solidFill>
                  <a:srgbClr val="0000FF"/>
                </a:solidFill>
              </a:rPr>
              <a:t>any </a:t>
            </a:r>
            <a:r>
              <a:rPr lang="en-US" sz="2400" dirty="0">
                <a:solidFill>
                  <a:srgbClr val="0000FF"/>
                </a:solidFill>
              </a:rPr>
              <a:t>input of size </a:t>
            </a:r>
            <a:r>
              <a:rPr lang="en-US" sz="2400" dirty="0" smtClean="0">
                <a:solidFill>
                  <a:srgbClr val="0000FF"/>
                </a:solidFill>
              </a:rPr>
              <a:t>N. </a:t>
            </a:r>
            <a:endParaRPr lang="en-US" sz="2400" dirty="0">
              <a:solidFill>
                <a:srgbClr val="0000FF"/>
              </a:solidFill>
            </a:endParaRPr>
          </a:p>
          <a:p>
            <a:r>
              <a:rPr lang="en-US" sz="2400" dirty="0"/>
              <a:t>The worst-case running time of an algorithm gives us an </a:t>
            </a:r>
            <a:r>
              <a:rPr lang="en-US" sz="2400" dirty="0">
                <a:solidFill>
                  <a:srgbClr val="0000FF"/>
                </a:solidFill>
              </a:rPr>
              <a:t>upper bound </a:t>
            </a:r>
            <a:r>
              <a:rPr lang="en-US" sz="2400" dirty="0"/>
              <a:t>on the running time </a:t>
            </a:r>
            <a:r>
              <a:rPr lang="en-US" sz="2400" dirty="0">
                <a:solidFill>
                  <a:srgbClr val="0000FF"/>
                </a:solidFill>
              </a:rPr>
              <a:t>for any input</a:t>
            </a:r>
            <a:r>
              <a:rPr lang="en-US" sz="2400" dirty="0"/>
              <a:t>. </a:t>
            </a:r>
          </a:p>
          <a:p>
            <a:r>
              <a:rPr lang="en-US" sz="2400" dirty="0"/>
              <a:t>Knowing it provides a </a:t>
            </a:r>
            <a:r>
              <a:rPr lang="en-US" sz="2400" dirty="0">
                <a:solidFill>
                  <a:srgbClr val="FF0000"/>
                </a:solidFill>
              </a:rPr>
              <a:t>guarantee</a:t>
            </a:r>
            <a:r>
              <a:rPr lang="en-US" sz="2400" dirty="0"/>
              <a:t> that the algorithm </a:t>
            </a:r>
            <a:r>
              <a:rPr lang="en-US" sz="2400" dirty="0">
                <a:solidFill>
                  <a:srgbClr val="FF0000"/>
                </a:solidFill>
              </a:rPr>
              <a:t>will never take any longer. </a:t>
            </a:r>
            <a:endParaRPr lang="en-US" sz="2400" dirty="0" smtClean="0">
              <a:solidFill>
                <a:srgbClr val="FF0000"/>
              </a:solidFill>
            </a:endParaRPr>
          </a:p>
          <a:p>
            <a:r>
              <a:rPr lang="en-US" sz="2400" dirty="0"/>
              <a:t>When not otherwise specified, the function describing the performance of an algorithm is usually an </a:t>
            </a:r>
            <a:r>
              <a:rPr lang="en-US" sz="2400" b="1" dirty="0"/>
              <a:t>upper</a:t>
            </a:r>
            <a:r>
              <a:rPr lang="en-US" sz="2400" dirty="0"/>
              <a:t> </a:t>
            </a:r>
            <a:r>
              <a:rPr lang="en-US" sz="2400" b="1" dirty="0"/>
              <a:t>bound</a:t>
            </a:r>
            <a:r>
              <a:rPr lang="en-US" sz="2400" dirty="0"/>
              <a:t>, determined from the worst case inputs to the algorithm </a:t>
            </a:r>
          </a:p>
          <a:p>
            <a:r>
              <a:rPr lang="en-US" sz="2400" dirty="0" smtClean="0"/>
              <a:t>For </a:t>
            </a:r>
            <a:r>
              <a:rPr lang="en-US" sz="2400" dirty="0"/>
              <a:t>example, the worst case for a sorting algorithm might be data that's sorted in reverse </a:t>
            </a:r>
            <a:r>
              <a:rPr lang="en-US" sz="2400" dirty="0" smtClean="0"/>
              <a:t>order</a:t>
            </a:r>
          </a:p>
          <a:p>
            <a:pPr lvl="1"/>
            <a:r>
              <a:rPr lang="en-US" sz="2400" dirty="0" smtClean="0"/>
              <a:t>The worst </a:t>
            </a:r>
            <a:r>
              <a:rPr lang="en-US" sz="2400" dirty="0"/>
              <a:t>case for a simple linear search on a list occurs when the desired element is the </a:t>
            </a:r>
            <a:r>
              <a:rPr lang="en-US" sz="2400" dirty="0" smtClean="0">
                <a:solidFill>
                  <a:srgbClr val="006600"/>
                </a:solidFill>
              </a:rPr>
              <a:t>last </a:t>
            </a:r>
            <a:r>
              <a:rPr lang="en-US" sz="2400" dirty="0">
                <a:solidFill>
                  <a:srgbClr val="006600"/>
                </a:solidFill>
              </a:rPr>
              <a:t>element of the list.</a:t>
            </a:r>
          </a:p>
          <a:p>
            <a:pPr lvl="1"/>
            <a:endParaRPr lang="en-US" sz="2400" dirty="0">
              <a:solidFill>
                <a:srgbClr val="FF0000"/>
              </a:solidFill>
            </a:endParaRP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52E0F4BE-4C31-4A74-9469-F638C98023DE}" type="slidenum">
              <a:rPr lang="ko-KR" altLang="en-US">
                <a:solidFill>
                  <a:prstClr val="black">
                    <a:tint val="75000"/>
                  </a:prstClr>
                </a:solidFill>
                <a:latin typeface="Times New Roman" pitchFamily="18" charset="0"/>
              </a:rPr>
              <a:pPr eaLnBrk="0" fontAlgn="base" hangingPunct="0">
                <a:spcBef>
                  <a:spcPct val="0"/>
                </a:spcBef>
                <a:spcAft>
                  <a:spcPct val="0"/>
                </a:spcAft>
                <a:defRPr/>
              </a:pPr>
              <a:t>26</a:t>
            </a:fld>
            <a:endParaRPr lang="en-US" altLang="ko-KR">
              <a:solidFill>
                <a:prstClr val="black">
                  <a:tint val="75000"/>
                </a:prstClr>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Tree>
    <p:extLst>
      <p:ext uri="{BB962C8B-B14F-4D97-AF65-F5344CB8AC3E}">
        <p14:creationId xmlns:p14="http://schemas.microsoft.com/office/powerpoint/2010/main" val="959238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330200"/>
            <a:ext cx="8585200" cy="762000"/>
          </a:xfrm>
        </p:spPr>
        <p:txBody>
          <a:bodyPr/>
          <a:lstStyle/>
          <a:p>
            <a:pPr eaLnBrk="1" hangingPunct="1"/>
            <a:r>
              <a:rPr lang="en-US" altLang="zh-TW" sz="4000" b="1" dirty="0" smtClean="0">
                <a:solidFill>
                  <a:srgbClr val="0070C0"/>
                </a:solidFill>
                <a:latin typeface="+mn-lt"/>
              </a:rPr>
              <a:t>Performance Analysis</a:t>
            </a:r>
            <a:endParaRPr lang="en-US" altLang="en-US" sz="4000" b="1" dirty="0" smtClean="0">
              <a:solidFill>
                <a:srgbClr val="0070C0"/>
              </a:solidFill>
              <a:latin typeface="+mn-lt"/>
            </a:endParaRPr>
          </a:p>
        </p:txBody>
      </p:sp>
      <p:sp>
        <p:nvSpPr>
          <p:cNvPr id="30723" name="Content Placeholder 2"/>
          <p:cNvSpPr>
            <a:spLocks noGrp="1"/>
          </p:cNvSpPr>
          <p:nvPr>
            <p:ph idx="1"/>
          </p:nvPr>
        </p:nvSpPr>
        <p:spPr>
          <a:xfrm>
            <a:off x="609600" y="1370013"/>
            <a:ext cx="10972800" cy="4827587"/>
          </a:xfrm>
        </p:spPr>
        <p:txBody>
          <a:bodyPr/>
          <a:lstStyle/>
          <a:p>
            <a:pPr marL="514350" indent="-514350" eaLnBrk="1" hangingPunct="1">
              <a:buAutoNum type="arabicPeriod"/>
            </a:pPr>
            <a:r>
              <a:rPr lang="en-US" altLang="zh-TW" sz="2800" u="sng" dirty="0" smtClean="0">
                <a:solidFill>
                  <a:srgbClr val="0000FF"/>
                </a:solidFill>
              </a:rPr>
              <a:t>Space Complexity- S(P)</a:t>
            </a:r>
            <a:r>
              <a:rPr lang="en-US" altLang="zh-TW" sz="2800" dirty="0" smtClean="0">
                <a:solidFill>
                  <a:srgbClr val="0000FF"/>
                </a:solidFill>
              </a:rPr>
              <a:t>:</a:t>
            </a:r>
            <a:r>
              <a:rPr lang="en-US" altLang="zh-TW" sz="2800" dirty="0" smtClean="0"/>
              <a:t> The space complexity of a program is the </a:t>
            </a:r>
            <a:r>
              <a:rPr lang="en-US" altLang="zh-TW" sz="2800" dirty="0" smtClean="0">
                <a:solidFill>
                  <a:srgbClr val="FF0000"/>
                </a:solidFill>
              </a:rPr>
              <a:t>amount of memory it needs to run to completion. </a:t>
            </a:r>
          </a:p>
          <a:p>
            <a:pPr eaLnBrk="1" hangingPunct="1">
              <a:lnSpc>
                <a:spcPct val="90000"/>
              </a:lnSpc>
            </a:pPr>
            <a:r>
              <a:rPr lang="en-US" altLang="zh-TW" sz="2800" dirty="0" smtClean="0"/>
              <a:t>The </a:t>
            </a:r>
            <a:r>
              <a:rPr lang="en-US" altLang="zh-TW" sz="2800" dirty="0"/>
              <a:t>space requirement S(P) of any program P is written as </a:t>
            </a:r>
            <a:r>
              <a:rPr lang="en-US" altLang="zh-TW" sz="2800" dirty="0">
                <a:solidFill>
                  <a:srgbClr val="FF0000"/>
                </a:solidFill>
              </a:rPr>
              <a:t>S(P) = c +</a:t>
            </a:r>
            <a:r>
              <a:rPr lang="en-US" altLang="zh-TW" sz="2800" dirty="0" err="1">
                <a:solidFill>
                  <a:srgbClr val="FF0000"/>
                </a:solidFill>
              </a:rPr>
              <a:t>Sp</a:t>
            </a:r>
            <a:r>
              <a:rPr lang="en-US" altLang="zh-TW" sz="2800" dirty="0">
                <a:solidFill>
                  <a:srgbClr val="FF0000"/>
                </a:solidFill>
              </a:rPr>
              <a:t> </a:t>
            </a:r>
            <a:r>
              <a:rPr lang="en-US" altLang="zh-TW" sz="2800" dirty="0"/>
              <a:t>where c is a constant(fixed part</a:t>
            </a:r>
            <a:r>
              <a:rPr lang="en-US" altLang="zh-TW" sz="2800" dirty="0" smtClean="0"/>
              <a:t>) and </a:t>
            </a:r>
            <a:r>
              <a:rPr lang="en-US" dirty="0" err="1" smtClean="0"/>
              <a:t>Sp</a:t>
            </a:r>
            <a:r>
              <a:rPr lang="en-US" dirty="0" smtClean="0"/>
              <a:t>(variable part/Instance </a:t>
            </a:r>
            <a:r>
              <a:rPr lang="en-US" dirty="0"/>
              <a:t>characteristics) </a:t>
            </a:r>
            <a:endParaRPr lang="en-US" altLang="zh-TW" sz="2800" dirty="0" smtClean="0"/>
          </a:p>
          <a:p>
            <a:pPr lvl="1" eaLnBrk="1" hangingPunct="1">
              <a:lnSpc>
                <a:spcPct val="80000"/>
              </a:lnSpc>
            </a:pPr>
            <a:r>
              <a:rPr lang="en-US" altLang="zh-TW" sz="2400" dirty="0" smtClean="0"/>
              <a:t>A </a:t>
            </a:r>
            <a:r>
              <a:rPr lang="en-US" altLang="zh-TW" sz="2400" b="1" dirty="0" smtClean="0">
                <a:solidFill>
                  <a:srgbClr val="00B050"/>
                </a:solidFill>
              </a:rPr>
              <a:t>fixed part </a:t>
            </a:r>
            <a:r>
              <a:rPr lang="en-US" altLang="zh-TW" sz="2400" dirty="0" smtClean="0"/>
              <a:t>that is </a:t>
            </a:r>
            <a:r>
              <a:rPr lang="en-US" altLang="zh-TW" sz="2400" dirty="0" smtClean="0">
                <a:solidFill>
                  <a:srgbClr val="00B050"/>
                </a:solidFill>
              </a:rPr>
              <a:t>independent of the characteristics of the inputs and outputs</a:t>
            </a:r>
            <a:r>
              <a:rPr lang="en-US" altLang="zh-TW" sz="2400" dirty="0" smtClean="0"/>
              <a:t>.  typically includes the space for simple variables and space for constants, etc.</a:t>
            </a:r>
          </a:p>
          <a:p>
            <a:pPr lvl="1" eaLnBrk="1" hangingPunct="1">
              <a:lnSpc>
                <a:spcPct val="80000"/>
              </a:lnSpc>
            </a:pPr>
            <a:r>
              <a:rPr lang="en-US" altLang="zh-TW" sz="2400" dirty="0" smtClean="0"/>
              <a:t>A </a:t>
            </a:r>
            <a:r>
              <a:rPr lang="en-US" altLang="zh-TW" sz="2400" b="1" dirty="0" smtClean="0">
                <a:solidFill>
                  <a:srgbClr val="00B050"/>
                </a:solidFill>
              </a:rPr>
              <a:t>variable part </a:t>
            </a:r>
            <a:r>
              <a:rPr lang="en-US" altLang="zh-TW" sz="2400" dirty="0" smtClean="0"/>
              <a:t>that consists of the </a:t>
            </a:r>
            <a:r>
              <a:rPr lang="en-US" altLang="zh-TW" sz="2400" dirty="0" smtClean="0">
                <a:solidFill>
                  <a:srgbClr val="FF0000"/>
                </a:solidFill>
              </a:rPr>
              <a:t>space needed by component variables whose size is dependent on the particular problem instance being solved</a:t>
            </a:r>
            <a:endParaRPr lang="en-US" altLang="zh-TW" sz="2400" dirty="0" smtClean="0"/>
          </a:p>
          <a:p>
            <a:pPr lvl="1" eaLnBrk="1" hangingPunct="1">
              <a:lnSpc>
                <a:spcPct val="90000"/>
              </a:lnSpc>
            </a:pPr>
            <a:endParaRPr lang="en-US" altLang="zh-TW" dirty="0" smtClean="0"/>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27</a:t>
            </a:fld>
            <a:endParaRPr lang="en-US" altLang="ko-KR"/>
          </a:p>
        </p:txBody>
      </p:sp>
    </p:spTree>
    <p:extLst>
      <p:ext uri="{BB962C8B-B14F-4D97-AF65-F5344CB8AC3E}">
        <p14:creationId xmlns:p14="http://schemas.microsoft.com/office/powerpoint/2010/main" val="3477415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274638"/>
            <a:ext cx="10972800" cy="842962"/>
          </a:xfrm>
        </p:spPr>
        <p:txBody>
          <a:bodyPr/>
          <a:lstStyle/>
          <a:p>
            <a:pPr eaLnBrk="1" hangingPunct="1"/>
            <a:r>
              <a:rPr lang="en-US" altLang="zh-TW" sz="4000" b="1" dirty="0" smtClean="0">
                <a:solidFill>
                  <a:srgbClr val="0070C0"/>
                </a:solidFill>
              </a:rPr>
              <a:t>Performance Analysis</a:t>
            </a:r>
            <a:endParaRPr lang="en-US" altLang="en-US" sz="4000" dirty="0" smtClean="0">
              <a:solidFill>
                <a:srgbClr val="0070C0"/>
              </a:solidFill>
            </a:endParaRPr>
          </a:p>
        </p:txBody>
      </p:sp>
      <p:sp>
        <p:nvSpPr>
          <p:cNvPr id="31747" name="Content Placeholder 2"/>
          <p:cNvSpPr>
            <a:spLocks noGrp="1"/>
          </p:cNvSpPr>
          <p:nvPr>
            <p:ph idx="1"/>
          </p:nvPr>
        </p:nvSpPr>
        <p:spPr>
          <a:xfrm>
            <a:off x="609600" y="1282701"/>
            <a:ext cx="10972800" cy="4843464"/>
          </a:xfrm>
        </p:spPr>
        <p:txBody>
          <a:bodyPr/>
          <a:lstStyle/>
          <a:p>
            <a:pPr marL="0" indent="0" eaLnBrk="1" hangingPunct="1">
              <a:buNone/>
            </a:pPr>
            <a:r>
              <a:rPr lang="en-US" altLang="zh-TW" dirty="0" smtClean="0">
                <a:solidFill>
                  <a:srgbClr val="0070C0"/>
                </a:solidFill>
              </a:rPr>
              <a:t>2. </a:t>
            </a:r>
            <a:r>
              <a:rPr lang="en-US" altLang="zh-TW" b="1" u="sng" dirty="0" smtClean="0">
                <a:solidFill>
                  <a:srgbClr val="0070C0"/>
                </a:solidFill>
              </a:rPr>
              <a:t>Time Complexity-T(P)</a:t>
            </a:r>
            <a:r>
              <a:rPr lang="en-US" altLang="zh-TW" b="1" dirty="0" smtClean="0">
                <a:solidFill>
                  <a:srgbClr val="0070C0"/>
                </a:solidFill>
              </a:rPr>
              <a:t>: </a:t>
            </a:r>
            <a:r>
              <a:rPr lang="en-US" altLang="zh-TW" dirty="0" smtClean="0"/>
              <a:t>The time, T(P), taken by a program P is the </a:t>
            </a:r>
            <a:r>
              <a:rPr lang="en-US" altLang="zh-TW" dirty="0" smtClean="0">
                <a:solidFill>
                  <a:srgbClr val="FF0000"/>
                </a:solidFill>
              </a:rPr>
              <a:t>sum of the compile time and the run (or execution) time</a:t>
            </a:r>
            <a:r>
              <a:rPr lang="en-US" altLang="zh-TW" dirty="0" smtClean="0"/>
              <a:t>. </a:t>
            </a:r>
          </a:p>
          <a:p>
            <a:pPr eaLnBrk="1" hangingPunct="1"/>
            <a:r>
              <a:rPr lang="en-US" altLang="zh-TW" dirty="0" smtClean="0"/>
              <a:t>The </a:t>
            </a:r>
            <a:r>
              <a:rPr lang="en-US" altLang="zh-TW" dirty="0" smtClean="0">
                <a:solidFill>
                  <a:srgbClr val="0000FF"/>
                </a:solidFill>
              </a:rPr>
              <a:t>compile time does not depend on the instance characteristics</a:t>
            </a:r>
            <a:r>
              <a:rPr lang="en-US" altLang="zh-TW" dirty="0" smtClean="0"/>
              <a:t>. </a:t>
            </a:r>
            <a:r>
              <a:rPr lang="en-US" altLang="zh-TW" dirty="0" smtClean="0">
                <a:solidFill>
                  <a:srgbClr val="FF0000"/>
                </a:solidFill>
              </a:rPr>
              <a:t>We focus on the run time of a program, </a:t>
            </a:r>
            <a:r>
              <a:rPr lang="en-US" altLang="zh-TW" dirty="0" smtClean="0"/>
              <a:t>denoted by T(P) (instance characteristics).</a:t>
            </a: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28</a:t>
            </a:fld>
            <a:endParaRPr lang="en-US" altLang="ko-KR"/>
          </a:p>
        </p:txBody>
      </p:sp>
    </p:spTree>
    <p:extLst>
      <p:ext uri="{BB962C8B-B14F-4D97-AF65-F5344CB8AC3E}">
        <p14:creationId xmlns:p14="http://schemas.microsoft.com/office/powerpoint/2010/main" val="1866095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09800" y="228600"/>
            <a:ext cx="7772400" cy="762000"/>
          </a:xfrm>
        </p:spPr>
        <p:txBody>
          <a:bodyPr/>
          <a:lstStyle/>
          <a:p>
            <a:pPr eaLnBrk="1" hangingPunct="1"/>
            <a:r>
              <a:rPr lang="en-US" altLang="en-US" dirty="0" smtClean="0">
                <a:ea typeface="MS Mincho" pitchFamily="49" charset="-128"/>
              </a:rPr>
              <a:t>Computing running time</a:t>
            </a:r>
            <a:endParaRPr lang="en-US" altLang="en-US" dirty="0" smtClean="0"/>
          </a:p>
        </p:txBody>
      </p:sp>
      <p:sp>
        <p:nvSpPr>
          <p:cNvPr id="54275" name="Rectangle 3"/>
          <p:cNvSpPr>
            <a:spLocks noGrp="1" noChangeArrowheads="1"/>
          </p:cNvSpPr>
          <p:nvPr>
            <p:ph idx="1"/>
          </p:nvPr>
        </p:nvSpPr>
        <p:spPr>
          <a:xfrm>
            <a:off x="2057400" y="1143000"/>
            <a:ext cx="8001000" cy="5486400"/>
          </a:xfrm>
        </p:spPr>
        <p:txBody>
          <a:bodyPr/>
          <a:lstStyle/>
          <a:p>
            <a:pPr eaLnBrk="1" hangingPunct="1">
              <a:lnSpc>
                <a:spcPct val="60000"/>
              </a:lnSpc>
              <a:buFontTx/>
              <a:buNone/>
            </a:pPr>
            <a:endParaRPr lang="en-US" altLang="en-US" sz="2800" dirty="0">
              <a:cs typeface="Times New Roman" pitchFamily="18" charset="0"/>
            </a:endParaRPr>
          </a:p>
          <a:p>
            <a:pPr eaLnBrk="1" hangingPunct="1">
              <a:lnSpc>
                <a:spcPct val="60000"/>
              </a:lnSpc>
              <a:buFontTx/>
              <a:buNone/>
            </a:pPr>
            <a:r>
              <a:rPr lang="en-US" altLang="en-US" sz="2800" dirty="0">
                <a:cs typeface="Times New Roman" pitchFamily="18" charset="0"/>
              </a:rPr>
              <a:t>	</a:t>
            </a:r>
            <a:r>
              <a:rPr lang="en-US" altLang="en-US" sz="2400" b="1" i="1" dirty="0">
                <a:cs typeface="Times New Roman" pitchFamily="18" charset="0"/>
              </a:rPr>
              <a:t>Algorithm 1                         Algorithm 2</a:t>
            </a:r>
            <a:endParaRPr lang="en-US" altLang="en-US" sz="2400" b="1" i="1" dirty="0">
              <a:latin typeface="Courier New" pitchFamily="49" charset="0"/>
              <a:cs typeface="Courier New" pitchFamily="49" charset="0"/>
            </a:endParaRPr>
          </a:p>
          <a:p>
            <a:pPr eaLnBrk="1" hangingPunct="1">
              <a:lnSpc>
                <a:spcPct val="65000"/>
              </a:lnSpc>
              <a:buFontTx/>
              <a:buNone/>
            </a:pPr>
            <a:r>
              <a:rPr lang="en-US" altLang="en-US" sz="2800" dirty="0">
                <a:cs typeface="Times New Roman" pitchFamily="18" charset="0"/>
              </a:rPr>
              <a:t>                       </a:t>
            </a:r>
            <a:r>
              <a:rPr lang="en-US" altLang="en-US" sz="2400" b="1" dirty="0">
                <a:latin typeface="Arial" pitchFamily="34" charset="0"/>
                <a:cs typeface="Times New Roman" pitchFamily="18" charset="0"/>
              </a:rPr>
              <a:t>Cost                                             </a:t>
            </a:r>
            <a:r>
              <a:rPr lang="en-US" altLang="en-US" sz="2400" b="1" dirty="0" err="1">
                <a:latin typeface="Arial" pitchFamily="34" charset="0"/>
                <a:cs typeface="Times New Roman" pitchFamily="18" charset="0"/>
              </a:rPr>
              <a:t>Cost</a:t>
            </a:r>
            <a:endParaRPr lang="en-US" altLang="en-US" sz="2400" b="1" dirty="0">
              <a:latin typeface="Arial" pitchFamily="34" charset="0"/>
              <a:cs typeface="Courier New" pitchFamily="49" charset="0"/>
            </a:endParaRPr>
          </a:p>
          <a:p>
            <a:pPr eaLnBrk="1" hangingPunct="1">
              <a:lnSpc>
                <a:spcPct val="65000"/>
              </a:lnSpc>
              <a:buFontTx/>
              <a:buNone/>
            </a:pPr>
            <a:r>
              <a:rPr lang="en-US" altLang="en-US" sz="2400" dirty="0">
                <a:latin typeface="Arial" pitchFamily="34" charset="0"/>
                <a:cs typeface="Times New Roman" pitchFamily="18" charset="0"/>
              </a:rPr>
              <a:t>   </a:t>
            </a:r>
            <a:r>
              <a:rPr lang="en-US" altLang="en-US" sz="2400" dirty="0" err="1">
                <a:latin typeface="Arial" pitchFamily="34" charset="0"/>
                <a:cs typeface="Times New Roman" pitchFamily="18" charset="0"/>
              </a:rPr>
              <a:t>arr</a:t>
            </a:r>
            <a:r>
              <a:rPr lang="en-US" altLang="en-US" sz="2400" dirty="0">
                <a:latin typeface="Arial" pitchFamily="34" charset="0"/>
                <a:cs typeface="Times New Roman" pitchFamily="18" charset="0"/>
              </a:rPr>
              <a:t>[0] = 0;         c1             for(i=0; i&lt;N; i++)          c2</a:t>
            </a:r>
            <a:endParaRPr lang="en-US" altLang="en-US" sz="2400" dirty="0">
              <a:latin typeface="Arial" pitchFamily="34" charset="0"/>
              <a:cs typeface="Courier New" pitchFamily="49" charset="0"/>
            </a:endParaRPr>
          </a:p>
          <a:p>
            <a:pPr eaLnBrk="1" hangingPunct="1">
              <a:lnSpc>
                <a:spcPct val="65000"/>
              </a:lnSpc>
              <a:buFontTx/>
              <a:buNone/>
            </a:pPr>
            <a:r>
              <a:rPr lang="en-US" altLang="en-US" sz="2400" dirty="0">
                <a:latin typeface="Arial" pitchFamily="34" charset="0"/>
                <a:cs typeface="Times New Roman" pitchFamily="18" charset="0"/>
              </a:rPr>
              <a:t>   </a:t>
            </a:r>
            <a:r>
              <a:rPr lang="en-US" altLang="en-US" sz="2400" dirty="0" err="1">
                <a:latin typeface="Arial" pitchFamily="34" charset="0"/>
                <a:cs typeface="Times New Roman" pitchFamily="18" charset="0"/>
              </a:rPr>
              <a:t>arr</a:t>
            </a:r>
            <a:r>
              <a:rPr lang="en-US" altLang="en-US" sz="2400" dirty="0">
                <a:latin typeface="Arial" pitchFamily="34" charset="0"/>
                <a:cs typeface="Times New Roman" pitchFamily="18" charset="0"/>
              </a:rPr>
              <a:t>[1] = 0;         c1                 </a:t>
            </a:r>
            <a:r>
              <a:rPr lang="en-US" altLang="en-US" sz="2400" dirty="0" err="1">
                <a:latin typeface="Arial" pitchFamily="34" charset="0"/>
                <a:cs typeface="Times New Roman" pitchFamily="18" charset="0"/>
              </a:rPr>
              <a:t>arr</a:t>
            </a:r>
            <a:r>
              <a:rPr lang="en-US" altLang="en-US" sz="2400" dirty="0">
                <a:latin typeface="Arial" pitchFamily="34" charset="0"/>
                <a:cs typeface="Times New Roman" pitchFamily="18" charset="0"/>
              </a:rPr>
              <a:t>[i] = 0;                  c1</a:t>
            </a:r>
            <a:endParaRPr lang="en-US" altLang="en-US" sz="2400" dirty="0">
              <a:latin typeface="Arial" pitchFamily="34" charset="0"/>
              <a:cs typeface="Courier New" pitchFamily="49" charset="0"/>
            </a:endParaRPr>
          </a:p>
          <a:p>
            <a:pPr eaLnBrk="1" hangingPunct="1">
              <a:lnSpc>
                <a:spcPct val="65000"/>
              </a:lnSpc>
              <a:buFontTx/>
              <a:buNone/>
            </a:pPr>
            <a:r>
              <a:rPr lang="en-US" altLang="en-US" sz="2400" dirty="0">
                <a:latin typeface="Arial" pitchFamily="34" charset="0"/>
                <a:cs typeface="Times New Roman" pitchFamily="18" charset="0"/>
              </a:rPr>
              <a:t>   </a:t>
            </a:r>
            <a:r>
              <a:rPr lang="en-US" altLang="en-US" sz="2400" dirty="0" err="1">
                <a:latin typeface="Arial" pitchFamily="34" charset="0"/>
                <a:cs typeface="Times New Roman" pitchFamily="18" charset="0"/>
              </a:rPr>
              <a:t>arr</a:t>
            </a:r>
            <a:r>
              <a:rPr lang="en-US" altLang="en-US" sz="2400" dirty="0">
                <a:latin typeface="Arial" pitchFamily="34" charset="0"/>
                <a:cs typeface="Times New Roman" pitchFamily="18" charset="0"/>
              </a:rPr>
              <a:t>[2] = 0;         c1</a:t>
            </a:r>
          </a:p>
          <a:p>
            <a:pPr eaLnBrk="1" hangingPunct="1">
              <a:lnSpc>
                <a:spcPct val="65000"/>
              </a:lnSpc>
              <a:buFontTx/>
              <a:buNone/>
            </a:pPr>
            <a:r>
              <a:rPr lang="en-US" altLang="en-US" sz="2400" dirty="0">
                <a:latin typeface="Arial" pitchFamily="34" charset="0"/>
                <a:cs typeface="Times New Roman" pitchFamily="18" charset="0"/>
              </a:rPr>
              <a:t>    ...</a:t>
            </a:r>
            <a:endParaRPr lang="en-US" altLang="en-US" sz="2400" dirty="0">
              <a:latin typeface="Arial" pitchFamily="34" charset="0"/>
              <a:cs typeface="Courier New" pitchFamily="49" charset="0"/>
            </a:endParaRPr>
          </a:p>
          <a:p>
            <a:pPr eaLnBrk="1" hangingPunct="1">
              <a:lnSpc>
                <a:spcPct val="65000"/>
              </a:lnSpc>
              <a:buFontTx/>
              <a:buNone/>
            </a:pPr>
            <a:r>
              <a:rPr lang="en-US" altLang="en-US" sz="2400" dirty="0">
                <a:latin typeface="Arial" pitchFamily="34" charset="0"/>
                <a:cs typeface="Times New Roman" pitchFamily="18" charset="0"/>
              </a:rPr>
              <a:t>   </a:t>
            </a:r>
            <a:r>
              <a:rPr lang="en-US" altLang="en-US" sz="2400" dirty="0" err="1">
                <a:latin typeface="Arial" pitchFamily="34" charset="0"/>
                <a:cs typeface="Times New Roman" pitchFamily="18" charset="0"/>
              </a:rPr>
              <a:t>arr</a:t>
            </a:r>
            <a:r>
              <a:rPr lang="en-US" altLang="en-US" sz="2400" dirty="0">
                <a:latin typeface="Arial" pitchFamily="34" charset="0"/>
                <a:cs typeface="Times New Roman" pitchFamily="18" charset="0"/>
              </a:rPr>
              <a:t>[N-1] = 0;     c1 </a:t>
            </a:r>
            <a:endParaRPr lang="en-US" altLang="en-US" sz="2400" dirty="0">
              <a:latin typeface="Arial" pitchFamily="34" charset="0"/>
              <a:cs typeface="Courier New" pitchFamily="49" charset="0"/>
            </a:endParaRPr>
          </a:p>
          <a:p>
            <a:pPr eaLnBrk="1" hangingPunct="1">
              <a:lnSpc>
                <a:spcPct val="65000"/>
              </a:lnSpc>
              <a:buFontTx/>
              <a:buNone/>
            </a:pPr>
            <a:r>
              <a:rPr lang="en-US" altLang="en-US" sz="2400" dirty="0">
                <a:latin typeface="Arial" pitchFamily="34" charset="0"/>
                <a:cs typeface="Times New Roman" pitchFamily="18" charset="0"/>
              </a:rPr>
              <a:t>                     -----------                                      -------------</a:t>
            </a:r>
            <a:endParaRPr lang="en-US" altLang="en-US" sz="2400" dirty="0">
              <a:latin typeface="Arial" pitchFamily="34" charset="0"/>
              <a:cs typeface="Courier New" pitchFamily="49" charset="0"/>
            </a:endParaRPr>
          </a:p>
          <a:p>
            <a:pPr eaLnBrk="1" hangingPunct="1">
              <a:lnSpc>
                <a:spcPct val="65000"/>
              </a:lnSpc>
              <a:buFontTx/>
              <a:buNone/>
            </a:pPr>
            <a:r>
              <a:rPr lang="es-ES_tradnl" altLang="en-US" sz="2400" dirty="0">
                <a:latin typeface="Arial" pitchFamily="34" charset="0"/>
                <a:cs typeface="Times New Roman" pitchFamily="18" charset="0"/>
              </a:rPr>
              <a:t>     c1+c1+...+c1 = c1 x N             (N+1) x c2 + N x c1 = </a:t>
            </a:r>
            <a:endParaRPr lang="en-US" altLang="en-US" sz="2400" dirty="0">
              <a:latin typeface="Arial" pitchFamily="34" charset="0"/>
              <a:cs typeface="Courier New" pitchFamily="49" charset="0"/>
            </a:endParaRPr>
          </a:p>
          <a:p>
            <a:pPr eaLnBrk="1" hangingPunct="1">
              <a:lnSpc>
                <a:spcPct val="65000"/>
              </a:lnSpc>
              <a:buFontTx/>
              <a:buNone/>
            </a:pPr>
            <a:r>
              <a:rPr lang="es-ES_tradnl" altLang="en-US" sz="2400" dirty="0">
                <a:latin typeface="Arial" pitchFamily="34" charset="0"/>
                <a:ea typeface="MS Mincho" pitchFamily="49" charset="-128"/>
              </a:rPr>
              <a:t>                                                          </a:t>
            </a:r>
            <a:r>
              <a:rPr lang="en-US" altLang="en-US" sz="2400" dirty="0">
                <a:latin typeface="Arial" pitchFamily="34" charset="0"/>
                <a:ea typeface="MS Mincho" pitchFamily="49" charset="-128"/>
              </a:rPr>
              <a:t>(c2 + c1) x N + c2</a:t>
            </a:r>
            <a:r>
              <a:rPr lang="en-US" altLang="en-US" sz="2800" dirty="0"/>
              <a:t> </a:t>
            </a:r>
          </a:p>
        </p:txBody>
      </p:sp>
      <p:sp>
        <p:nvSpPr>
          <p:cNvPr id="54276" name="Text Box 4"/>
          <p:cNvSpPr txBox="1">
            <a:spLocks noChangeArrowheads="1"/>
          </p:cNvSpPr>
          <p:nvPr/>
        </p:nvSpPr>
        <p:spPr bwMode="auto">
          <a:xfrm>
            <a:off x="4784725" y="5149850"/>
            <a:ext cx="104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altLang="en-US" sz="3600" i="1">
                <a:solidFill>
                  <a:srgbClr val="FF0000"/>
                </a:solidFill>
              </a:rPr>
              <a:t>O(n)</a:t>
            </a:r>
          </a:p>
        </p:txBody>
      </p:sp>
      <p:sp>
        <p:nvSpPr>
          <p:cNvPr id="54277" name="Line 5"/>
          <p:cNvSpPr>
            <a:spLocks noChangeShapeType="1"/>
          </p:cNvSpPr>
          <p:nvPr/>
        </p:nvSpPr>
        <p:spPr bwMode="auto">
          <a:xfrm flipH="1" flipV="1">
            <a:off x="4495800" y="44196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54278" name="Line 6"/>
          <p:cNvSpPr>
            <a:spLocks noChangeShapeType="1"/>
          </p:cNvSpPr>
          <p:nvPr/>
        </p:nvSpPr>
        <p:spPr bwMode="auto">
          <a:xfrm flipV="1">
            <a:off x="5410200" y="45720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29</a:t>
            </a:fld>
            <a:endParaRPr lang="en-US" altLang="ko-KR"/>
          </a:p>
        </p:txBody>
      </p:sp>
    </p:spTree>
    <p:extLst>
      <p:ext uri="{BB962C8B-B14F-4D97-AF65-F5344CB8AC3E}">
        <p14:creationId xmlns:p14="http://schemas.microsoft.com/office/powerpoint/2010/main" val="3946864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71305"/>
          </a:xfrm>
        </p:spPr>
        <p:txBody>
          <a:bodyPr>
            <a:normAutofit/>
          </a:bodyPr>
          <a:lstStyle/>
          <a:p>
            <a:pPr algn="ctr"/>
            <a:r>
              <a:rPr lang="en-US" sz="4000" b="1" dirty="0">
                <a:solidFill>
                  <a:srgbClr val="C00000"/>
                </a:solidFill>
                <a:latin typeface="Helvetica" panose="020B0604020202020204" pitchFamily="34" charset="0"/>
                <a:cs typeface="Helvetica" panose="020B0604020202020204" pitchFamily="34" charset="0"/>
              </a:rPr>
              <a:t>Introduction</a:t>
            </a:r>
            <a:endParaRPr lang="en-US" sz="4000" dirty="0"/>
          </a:p>
        </p:txBody>
      </p:sp>
      <p:sp>
        <p:nvSpPr>
          <p:cNvPr id="3" name="Content Placeholder 2"/>
          <p:cNvSpPr>
            <a:spLocks noGrp="1"/>
          </p:cNvSpPr>
          <p:nvPr>
            <p:ph idx="1"/>
          </p:nvPr>
        </p:nvSpPr>
        <p:spPr>
          <a:xfrm>
            <a:off x="1047135" y="1219201"/>
            <a:ext cx="10117394" cy="5137149"/>
          </a:xfrm>
        </p:spPr>
        <p:txBody>
          <a:bodyPr>
            <a:normAutofit lnSpcReduction="10000"/>
          </a:bodyPr>
          <a:lstStyle/>
          <a:p>
            <a:r>
              <a:rPr lang="en-US" dirty="0" smtClean="0"/>
              <a:t>To </a:t>
            </a:r>
            <a:r>
              <a:rPr lang="en-US" dirty="0"/>
              <a:t>apply algorithm first of all there should be a problem that needs </a:t>
            </a:r>
            <a:r>
              <a:rPr lang="en-US" dirty="0" smtClean="0"/>
              <a:t>solution</a:t>
            </a:r>
          </a:p>
          <a:p>
            <a:pPr marL="457200" lvl="1" indent="0">
              <a:buNone/>
            </a:pPr>
            <a:r>
              <a:rPr lang="en-US" dirty="0" smtClean="0"/>
              <a:t>– Is </a:t>
            </a:r>
            <a:r>
              <a:rPr lang="en-US" dirty="0"/>
              <a:t>there any problem for which we can’t design algorithm</a:t>
            </a:r>
            <a:r>
              <a:rPr lang="en-US" dirty="0" smtClean="0"/>
              <a:t>?</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endParaRPr lang="en-US" dirty="0"/>
          </a:p>
          <a:p>
            <a:pPr marL="0" indent="0">
              <a:buNone/>
            </a:pPr>
            <a:r>
              <a:rPr lang="en-US" dirty="0" smtClean="0"/>
              <a:t>     – Program </a:t>
            </a:r>
            <a:r>
              <a:rPr lang="en-US" dirty="0"/>
              <a:t>= Algorithm + Data Structure</a:t>
            </a:r>
          </a:p>
          <a:p>
            <a:pPr marL="457200" lvl="1" indent="0">
              <a:buNone/>
            </a:pPr>
            <a:endParaRPr lang="en-US" dirty="0" smtClean="0"/>
          </a:p>
          <a:p>
            <a:pPr marL="457200" lvl="1" indent="0">
              <a:buNone/>
            </a:pPr>
            <a:endParaRPr lang="en-US" dirty="0"/>
          </a:p>
          <a:p>
            <a:pPr algn="just"/>
            <a:endParaRPr lang="en-US" sz="2600" dirty="0">
              <a:solidFill>
                <a:srgbClr val="202124"/>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Design and Analysis of Algorithm Chapter-1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64D18-ABAC-4FC3-9A95-A92EEDCCDA6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p:nvPicPr>
        <p:blipFill>
          <a:blip r:embed="rId2"/>
          <a:stretch>
            <a:fillRect/>
          </a:stretch>
        </p:blipFill>
        <p:spPr>
          <a:xfrm>
            <a:off x="2620370" y="2584505"/>
            <a:ext cx="6537278" cy="2820008"/>
          </a:xfrm>
          <a:prstGeom prst="rect">
            <a:avLst/>
          </a:prstGeom>
        </p:spPr>
      </p:pic>
    </p:spTree>
    <p:extLst>
      <p:ext uri="{BB962C8B-B14F-4D97-AF65-F5344CB8AC3E}">
        <p14:creationId xmlns:p14="http://schemas.microsoft.com/office/powerpoint/2010/main" val="2354891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ea typeface="MS Mincho" pitchFamily="49" charset="-128"/>
              </a:rPr>
              <a:t>Computing running time </a:t>
            </a:r>
            <a:r>
              <a:rPr lang="en-US" altLang="en-US" sz="4000">
                <a:ea typeface="MS Mincho" pitchFamily="49" charset="-128"/>
              </a:rPr>
              <a:t>(cont.)</a:t>
            </a:r>
          </a:p>
        </p:txBody>
      </p:sp>
      <p:sp>
        <p:nvSpPr>
          <p:cNvPr id="55299" name="Rectangle 3"/>
          <p:cNvSpPr>
            <a:spLocks noGrp="1" noChangeArrowheads="1"/>
          </p:cNvSpPr>
          <p:nvPr>
            <p:ph idx="1"/>
          </p:nvPr>
        </p:nvSpPr>
        <p:spPr>
          <a:xfrm>
            <a:off x="2163170" y="1433560"/>
            <a:ext cx="8077200" cy="4419600"/>
          </a:xfrm>
        </p:spPr>
        <p:txBody>
          <a:bodyPr/>
          <a:lstStyle/>
          <a:p>
            <a:pPr eaLnBrk="1" hangingPunct="1">
              <a:buFontTx/>
              <a:buNone/>
            </a:pPr>
            <a:r>
              <a:rPr lang="en-US" altLang="en-US" dirty="0" smtClean="0">
                <a:cs typeface="Times New Roman" pitchFamily="18" charset="0"/>
              </a:rPr>
              <a:t>	                                            </a:t>
            </a:r>
            <a:r>
              <a:rPr lang="en-US" altLang="en-US" sz="2800" i="1" dirty="0">
                <a:cs typeface="Times New Roman" pitchFamily="18" charset="0"/>
              </a:rPr>
              <a:t>Cost </a:t>
            </a:r>
            <a:endParaRPr lang="en-US" altLang="en-US" sz="2800" i="1" dirty="0">
              <a:latin typeface="Courier New" pitchFamily="49" charset="0"/>
              <a:cs typeface="Courier New" pitchFamily="49" charset="0"/>
            </a:endParaRPr>
          </a:p>
          <a:p>
            <a:pPr eaLnBrk="1" hangingPunct="1">
              <a:buFontTx/>
              <a:buNone/>
            </a:pPr>
            <a:r>
              <a:rPr lang="en-US" altLang="en-US" dirty="0" smtClean="0">
                <a:latin typeface="Arial" pitchFamily="34" charset="0"/>
                <a:cs typeface="Times New Roman" pitchFamily="18" charset="0"/>
              </a:rPr>
              <a:t> 	</a:t>
            </a:r>
            <a:r>
              <a:rPr lang="en-US" altLang="en-US" sz="2800" dirty="0">
                <a:latin typeface="Arial" pitchFamily="34" charset="0"/>
                <a:cs typeface="Times New Roman" pitchFamily="18" charset="0"/>
              </a:rPr>
              <a:t>sum = 0;                                 c1 </a:t>
            </a:r>
            <a:endParaRPr lang="en-US" altLang="en-US" sz="2800" dirty="0">
              <a:latin typeface="Arial" pitchFamily="34" charset="0"/>
              <a:cs typeface="Courier New" pitchFamily="49" charset="0"/>
            </a:endParaRPr>
          </a:p>
          <a:p>
            <a:pPr eaLnBrk="1" hangingPunct="1">
              <a:buFontTx/>
              <a:buNone/>
            </a:pPr>
            <a:r>
              <a:rPr lang="en-US" altLang="en-US" sz="2800" dirty="0">
                <a:latin typeface="Arial" pitchFamily="34" charset="0"/>
                <a:cs typeface="Times New Roman" pitchFamily="18" charset="0"/>
              </a:rPr>
              <a:t>	for(i=0; i&lt;N; i++)                     c2</a:t>
            </a:r>
            <a:endParaRPr lang="en-US" altLang="en-US" sz="2800" dirty="0">
              <a:latin typeface="Arial" pitchFamily="34" charset="0"/>
              <a:cs typeface="Courier New" pitchFamily="49" charset="0"/>
            </a:endParaRPr>
          </a:p>
          <a:p>
            <a:pPr eaLnBrk="1" hangingPunct="1">
              <a:buFontTx/>
              <a:buNone/>
            </a:pPr>
            <a:r>
              <a:rPr lang="en-US" altLang="en-US" sz="2800" dirty="0">
                <a:latin typeface="Arial" pitchFamily="34" charset="0"/>
                <a:cs typeface="Times New Roman" pitchFamily="18" charset="0"/>
              </a:rPr>
              <a:t> 	   for(j=0; j&lt;N; </a:t>
            </a:r>
            <a:r>
              <a:rPr lang="en-US" altLang="en-US" sz="2800" dirty="0" err="1">
                <a:latin typeface="Arial" pitchFamily="34" charset="0"/>
                <a:cs typeface="Times New Roman" pitchFamily="18" charset="0"/>
              </a:rPr>
              <a:t>j++</a:t>
            </a:r>
            <a:r>
              <a:rPr lang="en-US" altLang="en-US" sz="2800" dirty="0">
                <a:latin typeface="Arial" pitchFamily="34" charset="0"/>
                <a:cs typeface="Times New Roman" pitchFamily="18" charset="0"/>
              </a:rPr>
              <a:t>)                  c2 </a:t>
            </a:r>
            <a:endParaRPr lang="en-US" altLang="en-US" sz="2800" dirty="0">
              <a:latin typeface="Arial" pitchFamily="34" charset="0"/>
              <a:cs typeface="Courier New" pitchFamily="49" charset="0"/>
            </a:endParaRPr>
          </a:p>
          <a:p>
            <a:pPr eaLnBrk="1" hangingPunct="1">
              <a:buFontTx/>
              <a:buNone/>
            </a:pPr>
            <a:r>
              <a:rPr lang="en-US" altLang="en-US" sz="2800" dirty="0">
                <a:latin typeface="Arial" pitchFamily="34" charset="0"/>
                <a:cs typeface="Times New Roman" pitchFamily="18" charset="0"/>
              </a:rPr>
              <a:t>    	   sum += </a:t>
            </a:r>
            <a:r>
              <a:rPr lang="en-US" altLang="en-US" sz="2800" dirty="0" err="1">
                <a:latin typeface="Arial" pitchFamily="34" charset="0"/>
                <a:cs typeface="Times New Roman" pitchFamily="18" charset="0"/>
              </a:rPr>
              <a:t>arr</a:t>
            </a:r>
            <a:r>
              <a:rPr lang="en-US" altLang="en-US" sz="2800" dirty="0">
                <a:latin typeface="Arial" pitchFamily="34" charset="0"/>
                <a:cs typeface="Times New Roman" pitchFamily="18" charset="0"/>
              </a:rPr>
              <a:t>[</a:t>
            </a:r>
            <a:r>
              <a:rPr lang="en-US" altLang="en-US" sz="2800" dirty="0" err="1">
                <a:latin typeface="Arial" pitchFamily="34" charset="0"/>
                <a:cs typeface="Times New Roman" pitchFamily="18" charset="0"/>
              </a:rPr>
              <a:t>i</a:t>
            </a:r>
            <a:r>
              <a:rPr lang="en-US" altLang="en-US" sz="2800" dirty="0">
                <a:latin typeface="Arial" pitchFamily="34" charset="0"/>
                <a:cs typeface="Times New Roman" pitchFamily="18" charset="0"/>
              </a:rPr>
              <a:t>][j];               c3</a:t>
            </a:r>
            <a:r>
              <a:rPr lang="en-US" altLang="en-US" dirty="0" smtClean="0">
                <a:latin typeface="Arial" pitchFamily="34" charset="0"/>
                <a:cs typeface="Courier New" pitchFamily="49" charset="0"/>
              </a:rPr>
              <a:t>		 </a:t>
            </a:r>
            <a:r>
              <a:rPr lang="en-US" altLang="en-US" dirty="0" smtClean="0">
                <a:cs typeface="Times New Roman" pitchFamily="18" charset="0"/>
              </a:rPr>
              <a:t>                                         	                                   ------------</a:t>
            </a:r>
          </a:p>
          <a:p>
            <a:pPr eaLnBrk="1" hangingPunct="1">
              <a:buFontTx/>
              <a:buNone/>
            </a:pPr>
            <a:r>
              <a:rPr lang="en-US" altLang="en-US" sz="2800" i="1" dirty="0">
                <a:cs typeface="Times New Roman" pitchFamily="18" charset="0"/>
              </a:rPr>
              <a:t>    c</a:t>
            </a:r>
            <a:r>
              <a:rPr lang="en-US" altLang="en-US" sz="2800" dirty="0">
                <a:ea typeface="MS Mincho" pitchFamily="49" charset="-128"/>
              </a:rPr>
              <a:t>1 + </a:t>
            </a:r>
            <a:r>
              <a:rPr lang="en-US" altLang="en-US" sz="2800" i="1" dirty="0">
                <a:ea typeface="MS Mincho" pitchFamily="49" charset="-128"/>
              </a:rPr>
              <a:t>c</a:t>
            </a:r>
            <a:r>
              <a:rPr lang="en-US" altLang="en-US" sz="2800" dirty="0">
                <a:ea typeface="MS Mincho" pitchFamily="49" charset="-128"/>
              </a:rPr>
              <a:t>2 </a:t>
            </a:r>
            <a:r>
              <a:rPr lang="en-US" altLang="en-US" sz="2800" i="1" dirty="0">
                <a:ea typeface="MS Mincho" pitchFamily="49" charset="-128"/>
              </a:rPr>
              <a:t>x </a:t>
            </a:r>
            <a:r>
              <a:rPr lang="en-US" altLang="en-US" sz="2800" dirty="0">
                <a:ea typeface="MS Mincho" pitchFamily="49" charset="-128"/>
              </a:rPr>
              <a:t>(</a:t>
            </a:r>
            <a:r>
              <a:rPr lang="en-US" altLang="en-US" sz="2800" i="1" dirty="0">
                <a:ea typeface="MS Mincho" pitchFamily="49" charset="-128"/>
              </a:rPr>
              <a:t>N</a:t>
            </a:r>
            <a:r>
              <a:rPr lang="en-US" altLang="en-US" sz="2800" dirty="0">
                <a:ea typeface="MS Mincho" pitchFamily="49" charset="-128"/>
              </a:rPr>
              <a:t>+1) + </a:t>
            </a:r>
            <a:r>
              <a:rPr lang="en-US" altLang="en-US" sz="2800" i="1" dirty="0">
                <a:ea typeface="MS Mincho" pitchFamily="49" charset="-128"/>
              </a:rPr>
              <a:t>c</a:t>
            </a:r>
            <a:r>
              <a:rPr lang="en-US" altLang="en-US" sz="2800" dirty="0">
                <a:ea typeface="MS Mincho" pitchFamily="49" charset="-128"/>
              </a:rPr>
              <a:t>2 </a:t>
            </a:r>
            <a:r>
              <a:rPr lang="en-US" altLang="en-US" sz="2800" i="1" dirty="0">
                <a:ea typeface="MS Mincho" pitchFamily="49" charset="-128"/>
              </a:rPr>
              <a:t>x N x </a:t>
            </a:r>
            <a:r>
              <a:rPr lang="en-US" altLang="en-US" sz="2800" dirty="0">
                <a:ea typeface="MS Mincho" pitchFamily="49" charset="-128"/>
              </a:rPr>
              <a:t>(</a:t>
            </a:r>
            <a:r>
              <a:rPr lang="en-US" altLang="en-US" sz="2800" i="1" dirty="0">
                <a:ea typeface="MS Mincho" pitchFamily="49" charset="-128"/>
              </a:rPr>
              <a:t>N</a:t>
            </a:r>
            <a:r>
              <a:rPr lang="en-US" altLang="en-US" sz="2800" dirty="0">
                <a:ea typeface="MS Mincho" pitchFamily="49" charset="-128"/>
              </a:rPr>
              <a:t>+1) + </a:t>
            </a:r>
            <a:r>
              <a:rPr lang="en-US" altLang="en-US" sz="2800" i="1" dirty="0">
                <a:ea typeface="MS Mincho" pitchFamily="49" charset="-128"/>
              </a:rPr>
              <a:t>c</a:t>
            </a:r>
            <a:r>
              <a:rPr lang="en-US" altLang="en-US" sz="2800" dirty="0">
                <a:ea typeface="MS Mincho" pitchFamily="49" charset="-128"/>
              </a:rPr>
              <a:t>3 </a:t>
            </a:r>
            <a:r>
              <a:rPr lang="en-US" altLang="en-US" sz="2800" i="1" dirty="0">
                <a:ea typeface="MS Mincho" pitchFamily="49" charset="-128"/>
              </a:rPr>
              <a:t>x N x N</a:t>
            </a:r>
            <a:endParaRPr lang="en-US" altLang="en-US" sz="2800" dirty="0"/>
          </a:p>
        </p:txBody>
      </p:sp>
      <p:sp>
        <p:nvSpPr>
          <p:cNvPr id="55300" name="Text Box 4"/>
          <p:cNvSpPr txBox="1">
            <a:spLocks noChangeArrowheads="1"/>
          </p:cNvSpPr>
          <p:nvPr/>
        </p:nvSpPr>
        <p:spPr bwMode="auto">
          <a:xfrm>
            <a:off x="4978874" y="5211810"/>
            <a:ext cx="120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altLang="en-US" sz="3600" i="1">
                <a:solidFill>
                  <a:srgbClr val="FF0000"/>
                </a:solidFill>
              </a:rPr>
              <a:t>O(n</a:t>
            </a:r>
            <a:r>
              <a:rPr lang="en-US" altLang="en-US" sz="3600" i="1" baseline="30000">
                <a:solidFill>
                  <a:srgbClr val="FF0000"/>
                </a:solidFill>
              </a:rPr>
              <a:t>2</a:t>
            </a:r>
            <a:r>
              <a:rPr lang="en-US" altLang="en-US" sz="3600" i="1">
                <a:solidFill>
                  <a:srgbClr val="FF0000"/>
                </a:solidFill>
              </a:rPr>
              <a:t>)</a:t>
            </a: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30</a:t>
            </a:fld>
            <a:endParaRPr lang="en-US" altLang="ko-KR"/>
          </a:p>
        </p:txBody>
      </p:sp>
    </p:spTree>
    <p:extLst>
      <p:ext uri="{BB962C8B-B14F-4D97-AF65-F5344CB8AC3E}">
        <p14:creationId xmlns:p14="http://schemas.microsoft.com/office/powerpoint/2010/main" val="3460309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title"/>
          </p:nvPr>
        </p:nvSpPr>
        <p:spPr>
          <a:xfrm>
            <a:off x="2209800" y="304800"/>
            <a:ext cx="7772400" cy="914400"/>
          </a:xfrm>
        </p:spPr>
        <p:txBody>
          <a:bodyPr/>
          <a:lstStyle/>
          <a:p>
            <a:pPr eaLnBrk="1" hangingPunct="1"/>
            <a:r>
              <a:rPr lang="en-US" altLang="en-US" dirty="0" smtClean="0"/>
              <a:t>Examples (</a:t>
            </a:r>
            <a:r>
              <a:rPr lang="en-US" altLang="en-US" dirty="0" err="1" smtClean="0"/>
              <a:t>cont</a:t>
            </a:r>
            <a:r>
              <a:rPr lang="en-US" altLang="en-US" dirty="0" smtClean="0"/>
              <a:t>.’d)</a:t>
            </a:r>
          </a:p>
        </p:txBody>
      </p:sp>
      <p:sp>
        <p:nvSpPr>
          <p:cNvPr id="57347" name="Rectangle 2"/>
          <p:cNvSpPr>
            <a:spLocks noGrp="1" noChangeArrowheads="1"/>
          </p:cNvSpPr>
          <p:nvPr>
            <p:ph idx="1"/>
          </p:nvPr>
        </p:nvSpPr>
        <p:spPr>
          <a:xfrm>
            <a:off x="3276600" y="1447800"/>
            <a:ext cx="6019800" cy="5181600"/>
          </a:xfrm>
        </p:spPr>
        <p:txBody>
          <a:bodyPr/>
          <a:lstStyle/>
          <a:p>
            <a:pPr eaLnBrk="1" hangingPunct="1">
              <a:buFontTx/>
              <a:buNone/>
            </a:pPr>
            <a:r>
              <a:rPr lang="en-US" altLang="en-US" dirty="0" smtClean="0">
                <a:latin typeface="Arial" pitchFamily="34" charset="0"/>
              </a:rPr>
              <a:t>if (i&lt;j)</a:t>
            </a:r>
          </a:p>
          <a:p>
            <a:pPr eaLnBrk="1" hangingPunct="1">
              <a:buFontTx/>
              <a:buNone/>
            </a:pPr>
            <a:r>
              <a:rPr lang="en-US" altLang="en-US" dirty="0" smtClean="0">
                <a:latin typeface="Arial" pitchFamily="34" charset="0"/>
              </a:rPr>
              <a:t>	for ( i=0; i&lt;N; i++ )</a:t>
            </a:r>
          </a:p>
          <a:p>
            <a:pPr eaLnBrk="1" hangingPunct="1">
              <a:buFontTx/>
              <a:buNone/>
            </a:pPr>
            <a:r>
              <a:rPr lang="en-US" altLang="en-US" dirty="0" smtClean="0">
                <a:latin typeface="Arial" pitchFamily="34" charset="0"/>
              </a:rPr>
              <a:t>		X = </a:t>
            </a:r>
            <a:r>
              <a:rPr lang="en-US" altLang="en-US" dirty="0" err="1" smtClean="0">
                <a:latin typeface="Arial" pitchFamily="34" charset="0"/>
              </a:rPr>
              <a:t>X+i</a:t>
            </a:r>
            <a:r>
              <a:rPr lang="en-US" altLang="en-US" dirty="0" smtClean="0">
                <a:latin typeface="Arial" pitchFamily="34" charset="0"/>
              </a:rPr>
              <a:t>;</a:t>
            </a:r>
          </a:p>
          <a:p>
            <a:pPr eaLnBrk="1" hangingPunct="1">
              <a:buFontTx/>
              <a:buNone/>
            </a:pPr>
            <a:r>
              <a:rPr lang="en-US" altLang="en-US" dirty="0" smtClean="0">
                <a:latin typeface="Arial" pitchFamily="34" charset="0"/>
              </a:rPr>
              <a:t>else</a:t>
            </a:r>
          </a:p>
          <a:p>
            <a:pPr eaLnBrk="1" hangingPunct="1">
              <a:buFontTx/>
              <a:buNone/>
            </a:pPr>
            <a:r>
              <a:rPr lang="en-US" altLang="en-US" dirty="0" smtClean="0">
                <a:latin typeface="Arial" pitchFamily="34" charset="0"/>
              </a:rPr>
              <a:t>	X=0;</a:t>
            </a:r>
          </a:p>
          <a:p>
            <a:pPr eaLnBrk="1" hangingPunct="1">
              <a:buFontTx/>
              <a:buNone/>
            </a:pPr>
            <a:endParaRPr lang="en-US" altLang="en-US" dirty="0" smtClean="0">
              <a:latin typeface="Arial" pitchFamily="34" charset="0"/>
            </a:endParaRPr>
          </a:p>
          <a:p>
            <a:pPr eaLnBrk="1" hangingPunct="1">
              <a:buFontTx/>
              <a:buNone/>
            </a:pPr>
            <a:r>
              <a:rPr lang="en-US" altLang="en-US" dirty="0" smtClean="0">
                <a:latin typeface="Arial" pitchFamily="34" charset="0"/>
              </a:rPr>
              <a:t>Max ( O(N), O(1) ) = O (N)</a:t>
            </a:r>
          </a:p>
        </p:txBody>
      </p:sp>
      <p:sp>
        <p:nvSpPr>
          <p:cNvPr id="919555" name="AutoShape 3"/>
          <p:cNvSpPr>
            <a:spLocks/>
          </p:cNvSpPr>
          <p:nvPr/>
        </p:nvSpPr>
        <p:spPr bwMode="auto">
          <a:xfrm>
            <a:off x="7086600" y="1600200"/>
            <a:ext cx="457200" cy="1066800"/>
          </a:xfrm>
          <a:prstGeom prst="rightBrace">
            <a:avLst>
              <a:gd name="adj1" fmla="val 19444"/>
              <a:gd name="adj2" fmla="val 52528"/>
            </a:avLst>
          </a:prstGeom>
          <a:noFill/>
          <a:ln w="50800">
            <a:solidFill>
              <a:srgbClr val="FFCC00"/>
            </a:solidFill>
            <a:round/>
            <a:headEnd/>
            <a:tailEnd/>
          </a:ln>
          <a:effectLst/>
        </p:spPr>
        <p:txBody>
          <a:bodyPr wrap="none" anchor="ctr"/>
          <a:lstStyle/>
          <a:p>
            <a:pPr eaLnBrk="0" fontAlgn="base" hangingPunct="0">
              <a:spcBef>
                <a:spcPct val="0"/>
              </a:spcBef>
              <a:spcAft>
                <a:spcPct val="0"/>
              </a:spcAft>
              <a:defRPr/>
            </a:pPr>
            <a:endParaRPr lang="en-US" sz="2400" dirty="0">
              <a:solidFill>
                <a:srgbClr val="1F497D">
                  <a:lumMod val="60000"/>
                  <a:lumOff val="40000"/>
                </a:srgbClr>
              </a:solidFill>
              <a:latin typeface="Times New Roman" pitchFamily="18" charset="0"/>
            </a:endParaRPr>
          </a:p>
        </p:txBody>
      </p:sp>
      <p:sp>
        <p:nvSpPr>
          <p:cNvPr id="57349" name="AutoShape 4"/>
          <p:cNvSpPr>
            <a:spLocks/>
          </p:cNvSpPr>
          <p:nvPr/>
        </p:nvSpPr>
        <p:spPr bwMode="auto">
          <a:xfrm>
            <a:off x="4876800" y="3124200"/>
            <a:ext cx="533400" cy="1066800"/>
          </a:xfrm>
          <a:prstGeom prst="rightBrace">
            <a:avLst>
              <a:gd name="adj1" fmla="val 16667"/>
              <a:gd name="adj2" fmla="val 50000"/>
            </a:avLst>
          </a:prstGeom>
          <a:noFill/>
          <a:ln w="508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sp>
        <p:nvSpPr>
          <p:cNvPr id="919557" name="Text Box 5"/>
          <p:cNvSpPr txBox="1">
            <a:spLocks noChangeArrowheads="1"/>
          </p:cNvSpPr>
          <p:nvPr/>
        </p:nvSpPr>
        <p:spPr bwMode="auto">
          <a:xfrm>
            <a:off x="7848600" y="1905001"/>
            <a:ext cx="1066800" cy="519113"/>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2800" dirty="0">
                <a:solidFill>
                  <a:srgbClr val="1F497D">
                    <a:lumMod val="60000"/>
                    <a:lumOff val="40000"/>
                  </a:srgbClr>
                </a:solidFill>
                <a:latin typeface="Arial" pitchFamily="34" charset="0"/>
              </a:rPr>
              <a:t>O(N)</a:t>
            </a:r>
          </a:p>
        </p:txBody>
      </p:sp>
      <p:sp>
        <p:nvSpPr>
          <p:cNvPr id="919558" name="Text Box 6"/>
          <p:cNvSpPr txBox="1">
            <a:spLocks noChangeArrowheads="1"/>
          </p:cNvSpPr>
          <p:nvPr/>
        </p:nvSpPr>
        <p:spPr bwMode="auto">
          <a:xfrm>
            <a:off x="5867400" y="3429001"/>
            <a:ext cx="1066800" cy="519113"/>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2800" dirty="0">
                <a:solidFill>
                  <a:srgbClr val="1F497D">
                    <a:lumMod val="60000"/>
                    <a:lumOff val="40000"/>
                  </a:srgbClr>
                </a:solidFill>
                <a:latin typeface="Arial" pitchFamily="34" charset="0"/>
              </a:rPr>
              <a:t>O(1)</a:t>
            </a: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31</a:t>
            </a:fld>
            <a:endParaRPr lang="en-US" altLang="ko-KR"/>
          </a:p>
        </p:txBody>
      </p:sp>
    </p:spTree>
    <p:extLst>
      <p:ext uri="{BB962C8B-B14F-4D97-AF65-F5344CB8AC3E}">
        <p14:creationId xmlns:p14="http://schemas.microsoft.com/office/powerpoint/2010/main" val="3802601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12815"/>
          </a:xfrm>
        </p:spPr>
        <p:txBody>
          <a:bodyPr/>
          <a:lstStyle/>
          <a:p>
            <a:r>
              <a:rPr lang="en-US" altLang="en-US" sz="4000" b="1" dirty="0" smtClean="0">
                <a:solidFill>
                  <a:srgbClr val="0070C0"/>
                </a:solidFill>
                <a:latin typeface="+mn-lt"/>
              </a:rPr>
              <a:t>Example </a:t>
            </a:r>
            <a:r>
              <a:rPr lang="en-US" altLang="en-US" sz="4000" b="1" dirty="0" err="1" smtClean="0">
                <a:solidFill>
                  <a:srgbClr val="0070C0"/>
                </a:solidFill>
                <a:latin typeface="+mn-lt"/>
              </a:rPr>
              <a:t>cont</a:t>
            </a:r>
            <a:r>
              <a:rPr lang="en-US" altLang="en-US" sz="4000" b="1" dirty="0">
                <a:solidFill>
                  <a:srgbClr val="0070C0"/>
                </a:solidFill>
                <a:latin typeface="+mn-lt"/>
              </a:rPr>
              <a:t>.</a:t>
            </a:r>
            <a:r>
              <a:rPr lang="en-US" altLang="en-US" sz="4000" b="1" dirty="0" smtClean="0">
                <a:solidFill>
                  <a:srgbClr val="0070C0"/>
                </a:solidFill>
                <a:latin typeface="+mn-lt"/>
              </a:rPr>
              <a:t>’d</a:t>
            </a:r>
            <a:endParaRPr lang="en-US" sz="4000" dirty="0">
              <a:solidFill>
                <a:srgbClr val="0070C0"/>
              </a:solidFill>
              <a:latin typeface="+mn-lt"/>
            </a:endParaRPr>
          </a:p>
        </p:txBody>
      </p:sp>
      <p:sp>
        <p:nvSpPr>
          <p:cNvPr id="3" name="Content Placeholder 2"/>
          <p:cNvSpPr>
            <a:spLocks noGrp="1"/>
          </p:cNvSpPr>
          <p:nvPr>
            <p:ph idx="1"/>
          </p:nvPr>
        </p:nvSpPr>
        <p:spPr>
          <a:xfrm>
            <a:off x="609600" y="1187453"/>
            <a:ext cx="10972800" cy="5168898"/>
          </a:xfrm>
        </p:spPr>
        <p:txBody>
          <a:bodyPr/>
          <a:lstStyle/>
          <a:p>
            <a:pPr marL="0" indent="0">
              <a:buNone/>
            </a:pPr>
            <a:r>
              <a:rPr lang="en-US" sz="2800" i="1" dirty="0" smtClean="0">
                <a:latin typeface="Consolas" panose="020B0609020204030204" pitchFamily="49" charset="0"/>
              </a:rPr>
              <a:t>Algorithm swap(a, b)</a:t>
            </a:r>
          </a:p>
          <a:p>
            <a:pPr marL="0" indent="0">
              <a:buNone/>
            </a:pPr>
            <a:r>
              <a:rPr lang="en-US" sz="2800" i="1" dirty="0" smtClean="0">
                <a:latin typeface="Consolas" panose="020B0609020204030204" pitchFamily="49" charset="0"/>
              </a:rPr>
              <a:t>{</a:t>
            </a:r>
          </a:p>
          <a:p>
            <a:pPr marL="0" indent="0">
              <a:buNone/>
            </a:pPr>
            <a:r>
              <a:rPr lang="en-US" sz="2800" i="1" dirty="0" smtClean="0">
                <a:latin typeface="Consolas" panose="020B0609020204030204" pitchFamily="49" charset="0"/>
              </a:rPr>
              <a:t>  temp= a;…………………1</a:t>
            </a:r>
          </a:p>
          <a:p>
            <a:pPr marL="0" indent="0">
              <a:buNone/>
            </a:pPr>
            <a:r>
              <a:rPr lang="en-US" sz="2800" i="1" dirty="0" smtClean="0">
                <a:latin typeface="Consolas" panose="020B0609020204030204" pitchFamily="49" charset="0"/>
              </a:rPr>
              <a:t>  a=b; ……………………..1</a:t>
            </a:r>
          </a:p>
          <a:p>
            <a:pPr marL="0" indent="0">
              <a:buNone/>
            </a:pPr>
            <a:r>
              <a:rPr lang="en-US" sz="2800" i="1" dirty="0" smtClean="0">
                <a:latin typeface="Consolas" panose="020B0609020204030204" pitchFamily="49" charset="0"/>
              </a:rPr>
              <a:t>  b= temp; …………………1</a:t>
            </a:r>
          </a:p>
          <a:p>
            <a:pPr marL="0" indent="0">
              <a:buNone/>
            </a:pPr>
            <a:r>
              <a:rPr lang="en-US" sz="2800" i="1" dirty="0" smtClean="0">
                <a:latin typeface="Consolas" panose="020B0609020204030204" pitchFamily="49" charset="0"/>
              </a:rPr>
              <a:t>}</a:t>
            </a:r>
          </a:p>
          <a:p>
            <a:r>
              <a:rPr lang="en-US" sz="2800" dirty="0" smtClean="0"/>
              <a:t>Every simple statement is counted as 1 unit of time hence </a:t>
            </a:r>
            <a:r>
              <a:rPr lang="en-US" sz="2800" b="1" u="sng" dirty="0" smtClean="0"/>
              <a:t>f(n)= 3, O(1)</a:t>
            </a:r>
          </a:p>
          <a:p>
            <a:r>
              <a:rPr lang="en-US" sz="2800" dirty="0" smtClean="0"/>
              <a:t>Space complexity is calculated for a, b and temp; hence  </a:t>
            </a:r>
            <a:r>
              <a:rPr lang="en-US" sz="2800" b="1" u="sng" dirty="0" smtClean="0"/>
              <a:t>S(n) =3, O(1)</a:t>
            </a:r>
            <a:endParaRPr lang="en-US" sz="2800" b="1" u="sng" dirty="0"/>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32</a:t>
            </a:fld>
            <a:endParaRPr lang="en-US" altLang="ko-KR"/>
          </a:p>
        </p:txBody>
      </p:sp>
    </p:spTree>
    <p:extLst>
      <p:ext uri="{BB962C8B-B14F-4D97-AF65-F5344CB8AC3E}">
        <p14:creationId xmlns:p14="http://schemas.microsoft.com/office/powerpoint/2010/main" val="1331368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548" y="436728"/>
            <a:ext cx="9184945" cy="709684"/>
          </a:xfrm>
        </p:spPr>
        <p:txBody>
          <a:bodyPr/>
          <a:lstStyle/>
          <a:p>
            <a:r>
              <a:rPr lang="en-US" altLang="en-US" sz="2800" b="1" i="1" dirty="0">
                <a:solidFill>
                  <a:prstClr val="black"/>
                </a:solidFill>
              </a:rPr>
              <a:t>computational complexity </a:t>
            </a:r>
            <a:r>
              <a:rPr lang="en-US" altLang="en-US" sz="2800" b="1" i="1" dirty="0" smtClean="0">
                <a:solidFill>
                  <a:prstClr val="black"/>
                </a:solidFill>
              </a:rPr>
              <a:t>of algorithm that sum up the elements of an array</a:t>
            </a:r>
            <a:endParaRPr lang="en-US" sz="2800" i="1" dirty="0"/>
          </a:p>
        </p:txBody>
      </p:sp>
      <p:sp>
        <p:nvSpPr>
          <p:cNvPr id="3" name="Content Placeholder 2"/>
          <p:cNvSpPr>
            <a:spLocks noGrp="1"/>
          </p:cNvSpPr>
          <p:nvPr>
            <p:ph idx="1"/>
          </p:nvPr>
        </p:nvSpPr>
        <p:spPr>
          <a:xfrm>
            <a:off x="609600" y="1364777"/>
            <a:ext cx="10972800" cy="4761388"/>
          </a:xfrm>
        </p:spPr>
        <p:txBody>
          <a:bodyPr/>
          <a:lstStyle/>
          <a:p>
            <a:pPr marL="0" indent="0">
              <a:buNone/>
            </a:pPr>
            <a:r>
              <a:rPr lang="en-US" sz="2800" dirty="0" smtClean="0">
                <a:latin typeface="Consolas" panose="020B0609020204030204" pitchFamily="49" charset="0"/>
              </a:rPr>
              <a:t>Algorithm sum(A, n)</a:t>
            </a:r>
          </a:p>
          <a:p>
            <a:pPr marL="0" indent="0">
              <a:buNone/>
            </a:pPr>
            <a:r>
              <a:rPr lang="en-US" sz="2800" dirty="0" smtClean="0">
                <a:latin typeface="Consolas" panose="020B0609020204030204" pitchFamily="49" charset="0"/>
              </a:rPr>
              <a:t>{  s=0;………………… 1</a:t>
            </a:r>
          </a:p>
          <a:p>
            <a:pPr marL="0" indent="0">
              <a:buNone/>
            </a:pPr>
            <a:r>
              <a:rPr lang="en-US" sz="2800" dirty="0" smtClean="0">
                <a:latin typeface="Consolas" panose="020B0609020204030204" pitchFamily="49" charset="0"/>
              </a:rPr>
              <a:t>  for(</a:t>
            </a:r>
            <a:r>
              <a:rPr lang="en-US" sz="2800" dirty="0" err="1" smtClean="0">
                <a:latin typeface="Consolas" panose="020B0609020204030204" pitchFamily="49" charset="0"/>
              </a:rPr>
              <a:t>i</a:t>
            </a:r>
            <a:r>
              <a:rPr lang="en-US" sz="2800" dirty="0" smtClean="0">
                <a:latin typeface="Consolas" panose="020B0609020204030204" pitchFamily="49" charset="0"/>
              </a:rPr>
              <a:t>=0;i&lt;</a:t>
            </a:r>
            <a:r>
              <a:rPr lang="en-US" sz="2800" dirty="0" err="1" smtClean="0">
                <a:latin typeface="Consolas" panose="020B0609020204030204" pitchFamily="49" charset="0"/>
              </a:rPr>
              <a:t>n;i</a:t>
            </a:r>
            <a:r>
              <a:rPr lang="en-US" sz="2800" dirty="0" smtClean="0">
                <a:latin typeface="Consolas" panose="020B0609020204030204" pitchFamily="49" charset="0"/>
              </a:rPr>
              <a:t>++)………… n+1</a:t>
            </a:r>
          </a:p>
          <a:p>
            <a:pPr marL="0" indent="0">
              <a:buNone/>
            </a:pPr>
            <a:r>
              <a:rPr lang="en-US" sz="2800" dirty="0" smtClean="0">
                <a:latin typeface="Consolas" panose="020B0609020204030204" pitchFamily="49" charset="0"/>
              </a:rPr>
              <a:t>{ s=</a:t>
            </a:r>
            <a:r>
              <a:rPr lang="en-US" sz="2800" dirty="0" err="1" smtClean="0">
                <a:latin typeface="Consolas" panose="020B0609020204030204" pitchFamily="49" charset="0"/>
              </a:rPr>
              <a:t>s+A</a:t>
            </a:r>
            <a:r>
              <a:rPr lang="en-US" sz="2800" dirty="0" smtClean="0">
                <a:latin typeface="Consolas" panose="020B0609020204030204" pitchFamily="49" charset="0"/>
              </a:rPr>
              <a:t>[</a:t>
            </a:r>
            <a:r>
              <a:rPr lang="en-US" sz="2800" dirty="0" err="1" smtClean="0">
                <a:latin typeface="Consolas" panose="020B0609020204030204" pitchFamily="49" charset="0"/>
              </a:rPr>
              <a:t>i</a:t>
            </a:r>
            <a:r>
              <a:rPr lang="en-US" sz="2800" dirty="0" smtClean="0">
                <a:latin typeface="Consolas" panose="020B0609020204030204" pitchFamily="49" charset="0"/>
              </a:rPr>
              <a:t>];</a:t>
            </a:r>
            <a:r>
              <a:rPr lang="en-US" sz="2800" dirty="0">
                <a:latin typeface="Consolas" panose="020B0609020204030204" pitchFamily="49" charset="0"/>
              </a:rPr>
              <a:t> </a:t>
            </a:r>
            <a:r>
              <a:rPr lang="en-US" sz="2800" dirty="0" smtClean="0">
                <a:latin typeface="Consolas" panose="020B0609020204030204" pitchFamily="49" charset="0"/>
              </a:rPr>
              <a:t>} ……………… n   </a:t>
            </a:r>
          </a:p>
          <a:p>
            <a:pPr marL="0" indent="0">
              <a:buNone/>
            </a:pPr>
            <a:r>
              <a:rPr lang="en-US" sz="2800" dirty="0" smtClean="0">
                <a:latin typeface="Consolas" panose="020B0609020204030204" pitchFamily="49" charset="0"/>
              </a:rPr>
              <a:t>  return s; …………………… 1</a:t>
            </a:r>
            <a:endParaRPr lang="en-US" sz="2800" dirty="0">
              <a:latin typeface="Consolas" panose="020B0609020204030204" pitchFamily="49" charset="0"/>
            </a:endParaRPr>
          </a:p>
          <a:p>
            <a:pPr marL="0" indent="0">
              <a:buNone/>
            </a:pPr>
            <a:r>
              <a:rPr lang="en-US" sz="2800" dirty="0" smtClean="0">
                <a:latin typeface="Consolas" panose="020B0609020204030204" pitchFamily="49" charset="0"/>
              </a:rPr>
              <a:t>}}</a:t>
            </a:r>
          </a:p>
          <a:p>
            <a:r>
              <a:rPr lang="en-US" sz="2800" dirty="0" smtClean="0"/>
              <a:t>The time complexity is </a:t>
            </a:r>
            <a:r>
              <a:rPr lang="en-US" sz="2800" b="1" u="sng" dirty="0" smtClean="0"/>
              <a:t>f(n)= 2n+3</a:t>
            </a:r>
            <a:r>
              <a:rPr lang="en-US" sz="2800" b="1" u="sng" dirty="0" smtClean="0">
                <a:sym typeface="Wingdings" panose="05000000000000000000" pitchFamily="2" charset="2"/>
              </a:rPr>
              <a:t> </a:t>
            </a:r>
            <a:r>
              <a:rPr lang="en-US" sz="2800" b="1" dirty="0" smtClean="0">
                <a:sym typeface="Wingdings" panose="05000000000000000000" pitchFamily="2" charset="2"/>
              </a:rPr>
              <a:t>O(n)</a:t>
            </a:r>
            <a:endParaRPr lang="en-US" sz="2800" b="1" dirty="0" smtClean="0"/>
          </a:p>
          <a:p>
            <a:r>
              <a:rPr lang="en-US" sz="2800" dirty="0" smtClean="0"/>
              <a:t>The space complexity is calculated as 1unit for </a:t>
            </a:r>
            <a:r>
              <a:rPr lang="en-US" sz="2800" dirty="0" err="1" smtClean="0"/>
              <a:t>n,s,i</a:t>
            </a:r>
            <a:r>
              <a:rPr lang="en-US" sz="2800" dirty="0" smtClean="0"/>
              <a:t> and n for A, then  </a:t>
            </a:r>
            <a:r>
              <a:rPr lang="en-US" sz="2800" b="1" u="sng" dirty="0" smtClean="0"/>
              <a:t>S(n)= n+3</a:t>
            </a:r>
            <a:r>
              <a:rPr lang="en-US" sz="2800" b="1" dirty="0" smtClean="0"/>
              <a:t>  </a:t>
            </a:r>
            <a:r>
              <a:rPr lang="en-US" sz="2800" b="1" dirty="0" smtClean="0">
                <a:sym typeface="Wingdings" panose="05000000000000000000" pitchFamily="2" charset="2"/>
              </a:rPr>
              <a:t> O(n)</a:t>
            </a:r>
            <a:endParaRPr lang="en-US" sz="2800" b="1" dirty="0"/>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33</a:t>
            </a:fld>
            <a:endParaRPr lang="en-US" altLang="ko-KR"/>
          </a:p>
        </p:txBody>
      </p:sp>
    </p:spTree>
    <p:extLst>
      <p:ext uri="{BB962C8B-B14F-4D97-AF65-F5344CB8AC3E}">
        <p14:creationId xmlns:p14="http://schemas.microsoft.com/office/powerpoint/2010/main" val="2351848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i="1" dirty="0">
                <a:solidFill>
                  <a:prstClr val="black"/>
                </a:solidFill>
              </a:rPr>
              <a:t>computational complexity of algorithm that sum up the elements of </a:t>
            </a:r>
            <a:r>
              <a:rPr lang="en-US" altLang="en-US" sz="2800" b="1" i="1" dirty="0" smtClean="0">
                <a:solidFill>
                  <a:prstClr val="black"/>
                </a:solidFill>
              </a:rPr>
              <a:t>two a matrix</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Consolas" panose="020B0609020204030204" pitchFamily="49" charset="0"/>
              </a:rPr>
              <a:t>Algorithm(A, B, n)</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 {</a:t>
            </a:r>
          </a:p>
          <a:p>
            <a:pPr marL="0" indent="0">
              <a:buNone/>
            </a:pPr>
            <a:r>
              <a:rPr lang="en-US" sz="2400" dirty="0">
                <a:latin typeface="Consolas" panose="020B0609020204030204" pitchFamily="49" charset="0"/>
              </a:rPr>
              <a:t>f</a:t>
            </a:r>
            <a:r>
              <a:rPr lang="en-US" sz="2400" dirty="0" smtClean="0">
                <a:latin typeface="Consolas" panose="020B0609020204030204" pitchFamily="49" charset="0"/>
              </a:rPr>
              <a:t>or(i=0; i&lt;n; i++){………………………………..n+1</a:t>
            </a:r>
          </a:p>
          <a:p>
            <a:pPr marL="0" indent="0">
              <a:buNone/>
            </a:pPr>
            <a:r>
              <a:rPr lang="en-US" sz="2400" dirty="0" smtClean="0">
                <a:latin typeface="Consolas" panose="020B0609020204030204" pitchFamily="49" charset="0"/>
              </a:rPr>
              <a:t> for(j=0; j&lt;n; </a:t>
            </a:r>
            <a:r>
              <a:rPr lang="en-US" sz="2400" dirty="0" err="1" smtClean="0">
                <a:latin typeface="Consolas" panose="020B0609020204030204" pitchFamily="49" charset="0"/>
              </a:rPr>
              <a:t>j++</a:t>
            </a:r>
            <a:r>
              <a:rPr lang="en-US" sz="2400" dirty="0" smtClean="0">
                <a:latin typeface="Consolas" panose="020B0609020204030204" pitchFamily="49" charset="0"/>
              </a:rPr>
              <a:t>)…………………………………..n*(n+1)</a:t>
            </a:r>
          </a:p>
          <a:p>
            <a:pPr marL="0" indent="0">
              <a:buNone/>
            </a:pPr>
            <a:r>
              <a:rPr lang="en-US" sz="2400" dirty="0" smtClean="0">
                <a:latin typeface="Consolas" panose="020B0609020204030204" pitchFamily="49" charset="0"/>
              </a:rPr>
              <a:t>  { </a:t>
            </a:r>
          </a:p>
          <a:p>
            <a:pPr marL="0" indent="0">
              <a:buNone/>
            </a:pPr>
            <a:r>
              <a:rPr lang="en-US" sz="2400" dirty="0" smtClean="0">
                <a:latin typeface="Consolas" panose="020B0609020204030204" pitchFamily="49" charset="0"/>
              </a:rPr>
              <a:t>      C[</a:t>
            </a:r>
            <a:r>
              <a:rPr lang="en-US" sz="2400" dirty="0" err="1" smtClean="0">
                <a:latin typeface="Consolas" panose="020B0609020204030204" pitchFamily="49" charset="0"/>
              </a:rPr>
              <a:t>i</a:t>
            </a:r>
            <a:r>
              <a:rPr lang="en-US" sz="2400" dirty="0" smtClean="0">
                <a:latin typeface="Consolas" panose="020B0609020204030204" pitchFamily="49" charset="0"/>
              </a:rPr>
              <a:t>, j]= A[</a:t>
            </a:r>
            <a:r>
              <a:rPr lang="en-US" sz="2400" dirty="0" err="1" smtClean="0">
                <a:latin typeface="Consolas" panose="020B0609020204030204" pitchFamily="49" charset="0"/>
              </a:rPr>
              <a:t>i</a:t>
            </a:r>
            <a:r>
              <a:rPr lang="en-US" sz="2400" dirty="0" smtClean="0">
                <a:latin typeface="Consolas" panose="020B0609020204030204" pitchFamily="49" charset="0"/>
              </a:rPr>
              <a:t>, j]+ B[</a:t>
            </a:r>
            <a:r>
              <a:rPr lang="en-US" sz="2400" dirty="0" err="1" smtClean="0">
                <a:latin typeface="Consolas" panose="020B0609020204030204" pitchFamily="49" charset="0"/>
              </a:rPr>
              <a:t>i</a:t>
            </a:r>
            <a:r>
              <a:rPr lang="en-US" sz="2400" dirty="0" smtClean="0">
                <a:latin typeface="Consolas" panose="020B0609020204030204" pitchFamily="49" charset="0"/>
              </a:rPr>
              <a:t>, j];………….. n*n</a:t>
            </a:r>
          </a:p>
          <a:p>
            <a:pPr marL="0" indent="0">
              <a:buNone/>
            </a:pPr>
            <a:r>
              <a:rPr lang="en-US" sz="2400" dirty="0" smtClean="0">
                <a:latin typeface="Consolas" panose="020B0609020204030204" pitchFamily="49" charset="0"/>
              </a:rPr>
              <a:t>  }} </a:t>
            </a:r>
          </a:p>
          <a:p>
            <a:r>
              <a:rPr lang="en-US" sz="2400" b="1" dirty="0" smtClean="0"/>
              <a:t>Time</a:t>
            </a:r>
            <a:r>
              <a:rPr lang="en-US" sz="2400" dirty="0" smtClean="0"/>
              <a:t> complexity is f(n)=2n</a:t>
            </a:r>
            <a:r>
              <a:rPr lang="en-US" sz="2400" baseline="30000" dirty="0" smtClean="0"/>
              <a:t>2</a:t>
            </a:r>
            <a:r>
              <a:rPr lang="en-US" sz="2400" dirty="0" smtClean="0"/>
              <a:t>+2n+1</a:t>
            </a:r>
            <a:r>
              <a:rPr lang="en-US" sz="2400" dirty="0" smtClean="0">
                <a:sym typeface="Wingdings" panose="05000000000000000000" pitchFamily="2" charset="2"/>
              </a:rPr>
              <a:t>O(n</a:t>
            </a:r>
            <a:r>
              <a:rPr lang="en-US" sz="2400" baseline="30000" dirty="0" smtClean="0">
                <a:sym typeface="Wingdings" panose="05000000000000000000" pitchFamily="2" charset="2"/>
              </a:rPr>
              <a:t>2</a:t>
            </a:r>
            <a:r>
              <a:rPr lang="en-US" sz="2400" dirty="0" smtClean="0">
                <a:sym typeface="Wingdings" panose="05000000000000000000" pitchFamily="2" charset="2"/>
              </a:rPr>
              <a:t>)</a:t>
            </a:r>
          </a:p>
          <a:p>
            <a:r>
              <a:rPr lang="en-US" sz="2400" dirty="0" smtClean="0">
                <a:sym typeface="Wingdings" panose="05000000000000000000" pitchFamily="2" charset="2"/>
              </a:rPr>
              <a:t>The </a:t>
            </a:r>
            <a:r>
              <a:rPr lang="en-US" sz="2400" b="1" dirty="0" smtClean="0">
                <a:sym typeface="Wingdings" panose="05000000000000000000" pitchFamily="2" charset="2"/>
              </a:rPr>
              <a:t>space</a:t>
            </a:r>
            <a:r>
              <a:rPr lang="en-US" sz="2400" dirty="0" smtClean="0">
                <a:sym typeface="Wingdings" panose="05000000000000000000" pitchFamily="2" charset="2"/>
              </a:rPr>
              <a:t> complexity is A=n</a:t>
            </a:r>
            <a:r>
              <a:rPr lang="en-US" sz="2400" baseline="30000" dirty="0" smtClean="0">
                <a:sym typeface="Wingdings" panose="05000000000000000000" pitchFamily="2" charset="2"/>
              </a:rPr>
              <a:t>2</a:t>
            </a:r>
            <a:r>
              <a:rPr lang="en-US" sz="2400" dirty="0" smtClean="0">
                <a:sym typeface="Wingdings" panose="05000000000000000000" pitchFamily="2" charset="2"/>
              </a:rPr>
              <a:t>, B=n</a:t>
            </a:r>
            <a:r>
              <a:rPr lang="en-US" sz="2400" baseline="30000" dirty="0" smtClean="0">
                <a:sym typeface="Wingdings" panose="05000000000000000000" pitchFamily="2" charset="2"/>
              </a:rPr>
              <a:t>2</a:t>
            </a:r>
            <a:r>
              <a:rPr lang="en-US" sz="2400" dirty="0" smtClean="0">
                <a:sym typeface="Wingdings" panose="05000000000000000000" pitchFamily="2" charset="2"/>
              </a:rPr>
              <a:t>, C=n</a:t>
            </a:r>
            <a:r>
              <a:rPr lang="en-US" sz="2400" baseline="30000" dirty="0" smtClean="0">
                <a:sym typeface="Wingdings" panose="05000000000000000000" pitchFamily="2" charset="2"/>
              </a:rPr>
              <a:t>2 </a:t>
            </a:r>
            <a:r>
              <a:rPr lang="en-US" sz="2400" dirty="0" smtClean="0">
                <a:sym typeface="Wingdings" panose="05000000000000000000" pitchFamily="2" charset="2"/>
              </a:rPr>
              <a:t>, n=1, </a:t>
            </a:r>
            <a:r>
              <a:rPr lang="en-US" sz="2400" dirty="0" err="1" smtClean="0">
                <a:sym typeface="Wingdings" panose="05000000000000000000" pitchFamily="2" charset="2"/>
              </a:rPr>
              <a:t>i</a:t>
            </a:r>
            <a:r>
              <a:rPr lang="en-US" sz="2400" dirty="0" smtClean="0">
                <a:sym typeface="Wingdings" panose="05000000000000000000" pitchFamily="2" charset="2"/>
              </a:rPr>
              <a:t>=1, j=1</a:t>
            </a:r>
          </a:p>
          <a:p>
            <a:r>
              <a:rPr lang="en-US" sz="2400" dirty="0" smtClean="0">
                <a:sym typeface="Wingdings" panose="05000000000000000000" pitchFamily="2" charset="2"/>
              </a:rPr>
              <a:t> hence S(n)=3n</a:t>
            </a:r>
            <a:r>
              <a:rPr lang="en-US" sz="2400" baseline="30000" dirty="0" smtClean="0">
                <a:sym typeface="Wingdings" panose="05000000000000000000" pitchFamily="2" charset="2"/>
              </a:rPr>
              <a:t>2</a:t>
            </a:r>
            <a:r>
              <a:rPr lang="en-US" sz="2400" dirty="0" smtClean="0">
                <a:sym typeface="Wingdings" panose="05000000000000000000" pitchFamily="2" charset="2"/>
              </a:rPr>
              <a:t> +3 O(</a:t>
            </a:r>
            <a:r>
              <a:rPr lang="en-US" sz="2400" dirty="0">
                <a:sym typeface="Wingdings" panose="05000000000000000000" pitchFamily="2" charset="2"/>
              </a:rPr>
              <a:t>n</a:t>
            </a:r>
            <a:r>
              <a:rPr lang="en-US" sz="2400" baseline="30000" dirty="0">
                <a:sym typeface="Wingdings" panose="05000000000000000000" pitchFamily="2" charset="2"/>
              </a:rPr>
              <a:t>2</a:t>
            </a:r>
            <a:r>
              <a:rPr lang="en-US" sz="2400" dirty="0" smtClean="0">
                <a:sym typeface="Wingdings" panose="05000000000000000000" pitchFamily="2" charset="2"/>
              </a:rPr>
              <a:t>)</a:t>
            </a:r>
            <a:endParaRPr lang="en-US" sz="2400" dirty="0"/>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34</a:t>
            </a:fld>
            <a:endParaRPr lang="en-US" altLang="ko-KR"/>
          </a:p>
        </p:txBody>
      </p:sp>
    </p:spTree>
    <p:extLst>
      <p:ext uri="{BB962C8B-B14F-4D97-AF65-F5344CB8AC3E}">
        <p14:creationId xmlns:p14="http://schemas.microsoft.com/office/powerpoint/2010/main" val="1619341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computational complexity of algorithm that </a:t>
            </a:r>
            <a:r>
              <a:rPr lang="en-US" sz="2800" dirty="0" smtClean="0"/>
              <a:t>multiply the </a:t>
            </a:r>
            <a:r>
              <a:rPr lang="en-US" sz="2800" dirty="0"/>
              <a:t>elements of </a:t>
            </a:r>
            <a:r>
              <a:rPr lang="en-US" sz="2800" dirty="0" smtClean="0"/>
              <a:t>the matrix</a:t>
            </a:r>
            <a:endParaRPr lang="en-US" sz="2800" dirty="0"/>
          </a:p>
        </p:txBody>
      </p:sp>
      <p:sp>
        <p:nvSpPr>
          <p:cNvPr id="3" name="Content Placeholder 2"/>
          <p:cNvSpPr>
            <a:spLocks noGrp="1"/>
          </p:cNvSpPr>
          <p:nvPr>
            <p:ph idx="1"/>
          </p:nvPr>
        </p:nvSpPr>
        <p:spPr>
          <a:xfrm>
            <a:off x="609600" y="1417639"/>
            <a:ext cx="10972800" cy="4708526"/>
          </a:xfrm>
        </p:spPr>
        <p:txBody>
          <a:bodyPr/>
          <a:lstStyle/>
          <a:p>
            <a:pPr marL="0" lvl="0" indent="0">
              <a:buNone/>
            </a:pPr>
            <a:r>
              <a:rPr lang="en-US" sz="2400" dirty="0">
                <a:solidFill>
                  <a:prstClr val="black"/>
                </a:solidFill>
                <a:latin typeface="Consolas" panose="020B0609020204030204" pitchFamily="49" charset="0"/>
              </a:rPr>
              <a:t>Algorithm(A, B, n)</a:t>
            </a:r>
          </a:p>
          <a:p>
            <a:pPr marL="0" lvl="0" indent="0">
              <a:buNone/>
            </a:pP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{for(i=0; </a:t>
            </a:r>
            <a:r>
              <a:rPr lang="en-US" sz="2400" dirty="0">
                <a:solidFill>
                  <a:prstClr val="black"/>
                </a:solidFill>
                <a:latin typeface="Consolas" panose="020B0609020204030204" pitchFamily="49" charset="0"/>
              </a:rPr>
              <a:t>i&lt;n; i</a:t>
            </a:r>
            <a:r>
              <a:rPr lang="en-US" sz="2400" dirty="0" smtClean="0">
                <a:solidFill>
                  <a:prstClr val="black"/>
                </a:solidFill>
                <a:latin typeface="Consolas" panose="020B0609020204030204" pitchFamily="49" charset="0"/>
              </a:rPr>
              <a:t>++){………………………..</a:t>
            </a:r>
            <a:r>
              <a:rPr lang="en-US" sz="2400" dirty="0">
                <a:solidFill>
                  <a:prstClr val="black"/>
                </a:solidFill>
                <a:latin typeface="Consolas" panose="020B0609020204030204" pitchFamily="49" charset="0"/>
              </a:rPr>
              <a:t>n+1</a:t>
            </a:r>
          </a:p>
          <a:p>
            <a:pPr marL="0" lvl="0" indent="0">
              <a:buNone/>
            </a:pP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for(j=0;j&lt;n</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j</a:t>
            </a:r>
            <a:r>
              <a:rPr lang="en-US" sz="2400" dirty="0" err="1" smtClean="0">
                <a:solidFill>
                  <a:prstClr val="black"/>
                </a:solidFill>
                <a:latin typeface="Consolas" panose="020B0609020204030204" pitchFamily="49" charset="0"/>
              </a:rPr>
              <a:t>++</a:t>
            </a:r>
            <a:r>
              <a:rPr lang="en-US" sz="2400" dirty="0" smtClean="0">
                <a:solidFill>
                  <a:prstClr val="black"/>
                </a:solidFill>
                <a:latin typeface="Consolas" panose="020B0609020204030204" pitchFamily="49" charset="0"/>
              </a:rPr>
              <a:t>)………………………… n</a:t>
            </a:r>
            <a:r>
              <a:rPr lang="en-US" sz="2400" dirty="0">
                <a:solidFill>
                  <a:prstClr val="black"/>
                </a:solidFill>
                <a:latin typeface="Consolas" panose="020B0609020204030204" pitchFamily="49" charset="0"/>
              </a:rPr>
              <a:t>*(n+1)</a:t>
            </a:r>
          </a:p>
          <a:p>
            <a:pPr marL="0" lvl="0" indent="0">
              <a:buNone/>
            </a:pPr>
            <a:r>
              <a:rPr lang="en-US" sz="2400" dirty="0">
                <a:solidFill>
                  <a:prstClr val="black"/>
                </a:solidFill>
                <a:latin typeface="Consolas" panose="020B0609020204030204" pitchFamily="49" charset="0"/>
              </a:rPr>
              <a:t>  { </a:t>
            </a:r>
            <a:r>
              <a:rPr lang="en-US" sz="2400" dirty="0" smtClean="0">
                <a:solidFill>
                  <a:prstClr val="black"/>
                </a:solidFill>
                <a:latin typeface="Consolas" panose="020B0609020204030204" pitchFamily="49" charset="0"/>
              </a:rPr>
              <a:t>C[</a:t>
            </a:r>
            <a:r>
              <a:rPr lang="en-US" sz="2400" dirty="0" err="1" smtClean="0">
                <a:solidFill>
                  <a:prstClr val="black"/>
                </a:solidFill>
                <a:latin typeface="Consolas" panose="020B0609020204030204" pitchFamily="49" charset="0"/>
              </a:rPr>
              <a:t>i,j</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0;………….. n*n</a:t>
            </a:r>
          </a:p>
          <a:p>
            <a:pPr marL="0" indent="0">
              <a:buNone/>
            </a:pPr>
            <a:r>
              <a:rPr lang="en-US" sz="2400" dirty="0" smtClean="0">
                <a:solidFill>
                  <a:prstClr val="black"/>
                </a:solidFill>
                <a:latin typeface="Consolas" panose="020B0609020204030204" pitchFamily="49" charset="0"/>
              </a:rPr>
              <a:t>for(k=0;k&lt;n</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k++)………………………………… n*n</a:t>
            </a:r>
            <a:r>
              <a:rPr lang="en-US" sz="2400" dirty="0">
                <a:solidFill>
                  <a:prstClr val="black"/>
                </a:solidFill>
                <a:latin typeface="Consolas" panose="020B0609020204030204" pitchFamily="49" charset="0"/>
              </a:rPr>
              <a:t>*(n+1</a:t>
            </a:r>
            <a:r>
              <a:rPr lang="en-US" sz="2400" dirty="0" smtClean="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a:p>
            <a:pPr marL="0" lvl="0" indent="0">
              <a:buNone/>
            </a:pPr>
            <a:r>
              <a:rPr lang="en-US" sz="2400" dirty="0" smtClean="0">
                <a:solidFill>
                  <a:prstClr val="black"/>
                </a:solidFill>
                <a:latin typeface="Consolas" panose="020B0609020204030204" pitchFamily="49" charset="0"/>
              </a:rPr>
              <a:t>{</a:t>
            </a:r>
            <a:r>
              <a:rPr lang="en-US" sz="2400" dirty="0">
                <a:solidFill>
                  <a:prstClr val="black"/>
                </a:solidFill>
                <a:latin typeface="Consolas" panose="020B0609020204030204" pitchFamily="49" charset="0"/>
              </a:rPr>
              <a:t>C[</a:t>
            </a:r>
            <a:r>
              <a:rPr lang="en-US" sz="2400" dirty="0" err="1">
                <a:solidFill>
                  <a:prstClr val="black"/>
                </a:solidFill>
                <a:latin typeface="Consolas" panose="020B0609020204030204" pitchFamily="49" charset="0"/>
              </a:rPr>
              <a:t>i,j</a:t>
            </a:r>
            <a:r>
              <a:rPr lang="en-US" sz="2400" dirty="0" smtClean="0">
                <a:solidFill>
                  <a:prstClr val="black"/>
                </a:solidFill>
                <a:latin typeface="Consolas" panose="020B0609020204030204" pitchFamily="49" charset="0"/>
              </a:rPr>
              <a:t>]=</a:t>
            </a:r>
            <a:r>
              <a:rPr lang="en-US" sz="2400" dirty="0">
                <a:solidFill>
                  <a:prstClr val="black"/>
                </a:solidFill>
                <a:latin typeface="Consolas" panose="020B0609020204030204" pitchFamily="49" charset="0"/>
              </a:rPr>
              <a:t> C[</a:t>
            </a:r>
            <a:r>
              <a:rPr lang="en-US" sz="2400" dirty="0" err="1">
                <a:solidFill>
                  <a:prstClr val="black"/>
                </a:solidFill>
                <a:latin typeface="Consolas" panose="020B0609020204030204" pitchFamily="49" charset="0"/>
              </a:rPr>
              <a:t>i,j</a:t>
            </a:r>
            <a:r>
              <a:rPr lang="en-US" sz="2400" dirty="0" smtClean="0">
                <a:solidFill>
                  <a:prstClr val="black"/>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A[</a:t>
            </a:r>
            <a:r>
              <a:rPr lang="en-US" sz="2400" dirty="0" err="1" smtClean="0">
                <a:solidFill>
                  <a:prstClr val="black"/>
                </a:solidFill>
                <a:latin typeface="Consolas" panose="020B0609020204030204" pitchFamily="49" charset="0"/>
              </a:rPr>
              <a:t>i,k</a:t>
            </a:r>
            <a:r>
              <a:rPr lang="en-US" sz="2400" dirty="0" smtClean="0">
                <a:solidFill>
                  <a:prstClr val="black"/>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C[</a:t>
            </a:r>
            <a:r>
              <a:rPr lang="en-US" sz="2400" dirty="0" err="1" smtClean="0">
                <a:solidFill>
                  <a:prstClr val="black"/>
                </a:solidFill>
                <a:latin typeface="Consolas" panose="020B0609020204030204" pitchFamily="49" charset="0"/>
              </a:rPr>
              <a:t>k,j</a:t>
            </a:r>
            <a:r>
              <a:rPr lang="en-US" sz="2400" dirty="0">
                <a:solidFill>
                  <a:prstClr val="black"/>
                </a:solidFill>
                <a:latin typeface="Consolas" panose="020B0609020204030204" pitchFamily="49" charset="0"/>
              </a:rPr>
              <a:t>]</a:t>
            </a:r>
            <a:r>
              <a:rPr lang="en-US" sz="2400" dirty="0" smtClean="0">
                <a:solidFill>
                  <a:prstClr val="black"/>
                </a:solidFill>
                <a:latin typeface="Consolas" panose="020B0609020204030204" pitchFamily="49" charset="0"/>
              </a:rPr>
              <a:t>………….. n*n*n</a:t>
            </a:r>
          </a:p>
          <a:p>
            <a:pPr marL="0" lvl="0" indent="0">
              <a:buNone/>
            </a:pPr>
            <a:r>
              <a:rPr lang="en-US" sz="2400" dirty="0" smtClean="0">
                <a:solidFill>
                  <a:prstClr val="black"/>
                </a:solidFill>
                <a:latin typeface="Consolas" panose="020B0609020204030204" pitchFamily="49" charset="0"/>
              </a:rPr>
              <a:t>} }</a:t>
            </a:r>
            <a:endParaRPr lang="en-US" sz="2400" dirty="0">
              <a:solidFill>
                <a:prstClr val="black"/>
              </a:solidFill>
              <a:latin typeface="Consolas" panose="020B0609020204030204" pitchFamily="49" charset="0"/>
            </a:endParaRPr>
          </a:p>
          <a:p>
            <a:pPr lvl="0"/>
            <a:r>
              <a:rPr lang="en-US" sz="2400" b="1" dirty="0">
                <a:solidFill>
                  <a:prstClr val="black"/>
                </a:solidFill>
              </a:rPr>
              <a:t>Time</a:t>
            </a:r>
            <a:r>
              <a:rPr lang="en-US" sz="2400" dirty="0">
                <a:solidFill>
                  <a:prstClr val="black"/>
                </a:solidFill>
              </a:rPr>
              <a:t> complexity is f(n</a:t>
            </a:r>
            <a:r>
              <a:rPr lang="en-US" sz="2400" dirty="0" smtClean="0">
                <a:solidFill>
                  <a:prstClr val="black"/>
                </a:solidFill>
              </a:rPr>
              <a:t>)=2n</a:t>
            </a:r>
            <a:r>
              <a:rPr lang="en-US" sz="2400" baseline="30000" dirty="0" smtClean="0">
                <a:solidFill>
                  <a:prstClr val="black"/>
                </a:solidFill>
              </a:rPr>
              <a:t>3</a:t>
            </a:r>
            <a:r>
              <a:rPr lang="en-US" sz="2400" dirty="0" smtClean="0">
                <a:solidFill>
                  <a:prstClr val="black"/>
                </a:solidFill>
              </a:rPr>
              <a:t> +3n</a:t>
            </a:r>
            <a:r>
              <a:rPr lang="en-US" sz="2400" baseline="30000" dirty="0" smtClean="0">
                <a:solidFill>
                  <a:prstClr val="black"/>
                </a:solidFill>
              </a:rPr>
              <a:t>2</a:t>
            </a:r>
            <a:r>
              <a:rPr lang="en-US" sz="2400" dirty="0" smtClean="0">
                <a:solidFill>
                  <a:prstClr val="black"/>
                </a:solidFill>
              </a:rPr>
              <a:t>+2n+1</a:t>
            </a:r>
            <a:r>
              <a:rPr lang="en-US" sz="2400" dirty="0">
                <a:solidFill>
                  <a:prstClr val="black"/>
                </a:solidFill>
                <a:sym typeface="Wingdings" panose="05000000000000000000" pitchFamily="2" charset="2"/>
              </a:rPr>
              <a:t></a:t>
            </a:r>
            <a:r>
              <a:rPr lang="en-US" sz="2400" dirty="0" smtClean="0">
                <a:solidFill>
                  <a:prstClr val="black"/>
                </a:solidFill>
                <a:sym typeface="Wingdings" panose="05000000000000000000" pitchFamily="2" charset="2"/>
              </a:rPr>
              <a:t>O(n</a:t>
            </a:r>
            <a:r>
              <a:rPr lang="en-US" sz="2400" baseline="30000" dirty="0" smtClean="0">
                <a:solidFill>
                  <a:prstClr val="black"/>
                </a:solidFill>
                <a:sym typeface="Wingdings" panose="05000000000000000000" pitchFamily="2" charset="2"/>
              </a:rPr>
              <a:t>3</a:t>
            </a:r>
            <a:r>
              <a:rPr lang="en-US" sz="2400" dirty="0" smtClean="0">
                <a:solidFill>
                  <a:prstClr val="black"/>
                </a:solidFill>
                <a:sym typeface="Wingdings" panose="05000000000000000000" pitchFamily="2" charset="2"/>
              </a:rPr>
              <a:t>)</a:t>
            </a:r>
            <a:endParaRPr lang="en-US" sz="2400" dirty="0">
              <a:solidFill>
                <a:prstClr val="black"/>
              </a:solidFill>
              <a:sym typeface="Wingdings" panose="05000000000000000000" pitchFamily="2" charset="2"/>
            </a:endParaRPr>
          </a:p>
          <a:p>
            <a:pPr lvl="0"/>
            <a:r>
              <a:rPr lang="en-US" sz="2400" dirty="0">
                <a:solidFill>
                  <a:prstClr val="black"/>
                </a:solidFill>
                <a:sym typeface="Wingdings" panose="05000000000000000000" pitchFamily="2" charset="2"/>
              </a:rPr>
              <a:t>The </a:t>
            </a:r>
            <a:r>
              <a:rPr lang="en-US" sz="2400" b="1" dirty="0">
                <a:solidFill>
                  <a:prstClr val="black"/>
                </a:solidFill>
                <a:sym typeface="Wingdings" panose="05000000000000000000" pitchFamily="2" charset="2"/>
              </a:rPr>
              <a:t>space</a:t>
            </a:r>
            <a:r>
              <a:rPr lang="en-US" sz="2400" dirty="0">
                <a:solidFill>
                  <a:prstClr val="black"/>
                </a:solidFill>
                <a:sym typeface="Wingdings" panose="05000000000000000000" pitchFamily="2" charset="2"/>
              </a:rPr>
              <a:t> </a:t>
            </a:r>
            <a:r>
              <a:rPr lang="en-US" sz="2400" dirty="0" smtClean="0">
                <a:solidFill>
                  <a:prstClr val="black"/>
                </a:solidFill>
                <a:sym typeface="Wingdings" panose="05000000000000000000" pitchFamily="2" charset="2"/>
              </a:rPr>
              <a:t>complexity for matrix </a:t>
            </a:r>
            <a:r>
              <a:rPr lang="en-US" sz="2400" dirty="0">
                <a:solidFill>
                  <a:prstClr val="black"/>
                </a:solidFill>
                <a:sym typeface="Wingdings" panose="05000000000000000000" pitchFamily="2" charset="2"/>
              </a:rPr>
              <a:t>is A=n</a:t>
            </a:r>
            <a:r>
              <a:rPr lang="en-US" sz="2400" baseline="30000" dirty="0">
                <a:solidFill>
                  <a:prstClr val="black"/>
                </a:solidFill>
                <a:sym typeface="Wingdings" panose="05000000000000000000" pitchFamily="2" charset="2"/>
              </a:rPr>
              <a:t>2</a:t>
            </a:r>
            <a:r>
              <a:rPr lang="en-US" sz="2400" dirty="0">
                <a:solidFill>
                  <a:prstClr val="black"/>
                </a:solidFill>
                <a:sym typeface="Wingdings" panose="05000000000000000000" pitchFamily="2" charset="2"/>
              </a:rPr>
              <a:t>, B=n</a:t>
            </a:r>
            <a:r>
              <a:rPr lang="en-US" sz="2400" baseline="30000" dirty="0">
                <a:solidFill>
                  <a:prstClr val="black"/>
                </a:solidFill>
                <a:sym typeface="Wingdings" panose="05000000000000000000" pitchFamily="2" charset="2"/>
              </a:rPr>
              <a:t>2</a:t>
            </a:r>
            <a:r>
              <a:rPr lang="en-US" sz="2400" dirty="0">
                <a:solidFill>
                  <a:prstClr val="black"/>
                </a:solidFill>
                <a:sym typeface="Wingdings" panose="05000000000000000000" pitchFamily="2" charset="2"/>
              </a:rPr>
              <a:t>, C=n</a:t>
            </a:r>
            <a:r>
              <a:rPr lang="en-US" sz="2400" baseline="30000" dirty="0">
                <a:solidFill>
                  <a:prstClr val="black"/>
                </a:solidFill>
                <a:sym typeface="Wingdings" panose="05000000000000000000" pitchFamily="2" charset="2"/>
              </a:rPr>
              <a:t>2 </a:t>
            </a:r>
            <a:r>
              <a:rPr lang="en-US" sz="2400" dirty="0">
                <a:solidFill>
                  <a:prstClr val="black"/>
                </a:solidFill>
                <a:sym typeface="Wingdings" panose="05000000000000000000" pitchFamily="2" charset="2"/>
              </a:rPr>
              <a:t>, n=1, </a:t>
            </a:r>
            <a:r>
              <a:rPr lang="en-US" sz="2400" dirty="0" err="1">
                <a:solidFill>
                  <a:prstClr val="black"/>
                </a:solidFill>
                <a:sym typeface="Wingdings" panose="05000000000000000000" pitchFamily="2" charset="2"/>
              </a:rPr>
              <a:t>i</a:t>
            </a:r>
            <a:r>
              <a:rPr lang="en-US" sz="2400" dirty="0">
                <a:solidFill>
                  <a:prstClr val="black"/>
                </a:solidFill>
                <a:sym typeface="Wingdings" panose="05000000000000000000" pitchFamily="2" charset="2"/>
              </a:rPr>
              <a:t>=1, </a:t>
            </a:r>
            <a:r>
              <a:rPr lang="en-US" sz="2400" dirty="0" smtClean="0">
                <a:solidFill>
                  <a:prstClr val="black"/>
                </a:solidFill>
                <a:sym typeface="Wingdings" panose="05000000000000000000" pitchFamily="2" charset="2"/>
              </a:rPr>
              <a:t>j=1, k=1</a:t>
            </a:r>
            <a:endParaRPr lang="en-US" sz="2400" dirty="0">
              <a:solidFill>
                <a:prstClr val="black"/>
              </a:solidFill>
              <a:sym typeface="Wingdings" panose="05000000000000000000" pitchFamily="2" charset="2"/>
            </a:endParaRPr>
          </a:p>
          <a:p>
            <a:pPr lvl="0"/>
            <a:r>
              <a:rPr lang="en-US" sz="2400" dirty="0">
                <a:solidFill>
                  <a:prstClr val="black"/>
                </a:solidFill>
                <a:sym typeface="Wingdings" panose="05000000000000000000" pitchFamily="2" charset="2"/>
              </a:rPr>
              <a:t> H</a:t>
            </a:r>
            <a:r>
              <a:rPr lang="en-US" sz="2400" dirty="0" smtClean="0">
                <a:solidFill>
                  <a:prstClr val="black"/>
                </a:solidFill>
                <a:sym typeface="Wingdings" panose="05000000000000000000" pitchFamily="2" charset="2"/>
              </a:rPr>
              <a:t>ence </a:t>
            </a:r>
            <a:r>
              <a:rPr lang="en-US" sz="2400" dirty="0">
                <a:solidFill>
                  <a:prstClr val="black"/>
                </a:solidFill>
                <a:sym typeface="Wingdings" panose="05000000000000000000" pitchFamily="2" charset="2"/>
              </a:rPr>
              <a:t>S(f)=3n</a:t>
            </a:r>
            <a:r>
              <a:rPr lang="en-US" sz="2400" baseline="30000" dirty="0">
                <a:solidFill>
                  <a:prstClr val="black"/>
                </a:solidFill>
                <a:sym typeface="Wingdings" panose="05000000000000000000" pitchFamily="2" charset="2"/>
              </a:rPr>
              <a:t>2</a:t>
            </a:r>
            <a:r>
              <a:rPr lang="en-US" sz="2400" dirty="0">
                <a:solidFill>
                  <a:prstClr val="black"/>
                </a:solidFill>
                <a:sym typeface="Wingdings" panose="05000000000000000000" pitchFamily="2" charset="2"/>
              </a:rPr>
              <a:t> </a:t>
            </a:r>
            <a:r>
              <a:rPr lang="en-US" sz="2400" dirty="0" smtClean="0">
                <a:solidFill>
                  <a:prstClr val="black"/>
                </a:solidFill>
                <a:sym typeface="Wingdings" panose="05000000000000000000" pitchFamily="2" charset="2"/>
              </a:rPr>
              <a:t>+4 </a:t>
            </a:r>
            <a:r>
              <a:rPr lang="en-US" sz="2400" dirty="0">
                <a:solidFill>
                  <a:prstClr val="black"/>
                </a:solidFill>
                <a:sym typeface="Wingdings" panose="05000000000000000000" pitchFamily="2" charset="2"/>
              </a:rPr>
              <a:t>O(n</a:t>
            </a:r>
            <a:r>
              <a:rPr lang="en-US" sz="2400" baseline="30000" dirty="0">
                <a:solidFill>
                  <a:prstClr val="black"/>
                </a:solidFill>
                <a:sym typeface="Wingdings" panose="05000000000000000000" pitchFamily="2" charset="2"/>
              </a:rPr>
              <a:t>2</a:t>
            </a:r>
            <a:r>
              <a:rPr lang="en-US" sz="2400" dirty="0">
                <a:solidFill>
                  <a:prstClr val="black"/>
                </a:solidFill>
                <a:sym typeface="Wingdings" panose="05000000000000000000" pitchFamily="2" charset="2"/>
              </a:rPr>
              <a:t>)</a:t>
            </a:r>
            <a:endParaRPr lang="en-US" sz="2400" dirty="0">
              <a:solidFill>
                <a:prstClr val="black"/>
              </a:solidFill>
            </a:endParaRPr>
          </a:p>
          <a:p>
            <a:endParaRPr lang="en-US" dirty="0"/>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35</a:t>
            </a:fld>
            <a:endParaRPr lang="en-US" altLang="ko-KR"/>
          </a:p>
        </p:txBody>
      </p:sp>
    </p:spTree>
    <p:extLst>
      <p:ext uri="{BB962C8B-B14F-4D97-AF65-F5344CB8AC3E}">
        <p14:creationId xmlns:p14="http://schemas.microsoft.com/office/powerpoint/2010/main" val="22720697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504" y="365390"/>
            <a:ext cx="10112991" cy="762014"/>
          </a:xfrm>
        </p:spPr>
        <p:txBody>
          <a:bodyPr/>
          <a:lstStyle/>
          <a:p>
            <a:r>
              <a:rPr lang="en-US" dirty="0" smtClean="0"/>
              <a:t>Time complexity of </a:t>
            </a:r>
            <a:r>
              <a:rPr lang="en-US" b="1" i="1" dirty="0" smtClean="0">
                <a:solidFill>
                  <a:srgbClr val="C00000"/>
                </a:solidFill>
                <a:latin typeface="Courier New" panose="02070309020205020404" pitchFamily="49" charset="0"/>
                <a:cs typeface="Courier New" panose="02070309020205020404" pitchFamily="49" charset="0"/>
              </a:rPr>
              <a:t>for</a:t>
            </a:r>
            <a:r>
              <a:rPr lang="en-US" dirty="0" smtClean="0"/>
              <a:t> loop</a:t>
            </a:r>
            <a:endParaRPr lang="en-US" dirty="0"/>
          </a:p>
        </p:txBody>
      </p:sp>
      <p:pic>
        <p:nvPicPr>
          <p:cNvPr id="6" name="Content Placeholder 5"/>
          <p:cNvPicPr>
            <a:picLocks noGrp="1" noChangeAspect="1"/>
          </p:cNvPicPr>
          <p:nvPr>
            <p:ph idx="1"/>
          </p:nvPr>
        </p:nvPicPr>
        <p:blipFill>
          <a:blip r:embed="rId2"/>
          <a:stretch>
            <a:fillRect/>
          </a:stretch>
        </p:blipFill>
        <p:spPr>
          <a:xfrm>
            <a:off x="1039504" y="1401777"/>
            <a:ext cx="10112991" cy="4954574"/>
          </a:xfrm>
          <a:prstGeom prst="rect">
            <a:avLst/>
          </a:prstGeom>
          <a:solidFill>
            <a:schemeClr val="accent6">
              <a:lumMod val="20000"/>
              <a:lumOff val="80000"/>
            </a:schemeClr>
          </a:solidFill>
        </p:spPr>
      </p:pic>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36</a:t>
            </a:fld>
            <a:endParaRPr lang="en-US" altLang="ko-KR"/>
          </a:p>
        </p:txBody>
      </p:sp>
      <p:sp>
        <p:nvSpPr>
          <p:cNvPr id="8" name="Round Single Corner Rectangle 7"/>
          <p:cNvSpPr/>
          <p:nvPr/>
        </p:nvSpPr>
        <p:spPr>
          <a:xfrm>
            <a:off x="6878472" y="2279176"/>
            <a:ext cx="682388" cy="614149"/>
          </a:xfrm>
          <a:prstGeom prst="round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270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7451" y="1243341"/>
            <a:ext cx="4844955" cy="48723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33266" y="274638"/>
            <a:ext cx="7137779" cy="748944"/>
          </a:xfrm>
        </p:spPr>
        <p:txBody>
          <a:bodyPr/>
          <a:lstStyle/>
          <a:p>
            <a:r>
              <a:rPr lang="en-US" sz="3600" b="1" dirty="0"/>
              <a:t>Time complexity of </a:t>
            </a:r>
            <a:r>
              <a:rPr lang="en-US" sz="3600" b="1" i="1" dirty="0" smtClean="0">
                <a:solidFill>
                  <a:srgbClr val="C00000"/>
                </a:solidFill>
                <a:latin typeface="Courier New" panose="02070309020205020404" pitchFamily="49" charset="0"/>
                <a:cs typeface="Courier New" panose="02070309020205020404" pitchFamily="49" charset="0"/>
              </a:rPr>
              <a:t>while</a:t>
            </a:r>
            <a:r>
              <a:rPr lang="en-US" sz="3600" b="1" dirty="0" smtClean="0"/>
              <a:t> </a:t>
            </a:r>
            <a:r>
              <a:rPr lang="en-US" sz="3600" b="1" dirty="0"/>
              <a:t>loop</a:t>
            </a:r>
          </a:p>
        </p:txBody>
      </p:sp>
      <p:sp>
        <p:nvSpPr>
          <p:cNvPr id="3" name="Content Placeholder 2"/>
          <p:cNvSpPr>
            <a:spLocks noGrp="1"/>
          </p:cNvSpPr>
          <p:nvPr>
            <p:ph idx="1"/>
          </p:nvPr>
        </p:nvSpPr>
        <p:spPr>
          <a:xfrm>
            <a:off x="436728" y="1146412"/>
            <a:ext cx="11145672" cy="5209939"/>
          </a:xfrm>
        </p:spPr>
        <p:txBody>
          <a:bodyPr/>
          <a:lstStyle/>
          <a:p>
            <a:pPr marL="0" indent="0">
              <a:buNone/>
            </a:pPr>
            <a:r>
              <a:rPr lang="en-US" sz="2800" dirty="0" smtClean="0">
                <a:latin typeface="Courier New" panose="02070309020205020404" pitchFamily="49" charset="0"/>
                <a:cs typeface="Courier New" panose="02070309020205020404" pitchFamily="49" charset="0"/>
              </a:rPr>
              <a:t>  </a:t>
            </a:r>
          </a:p>
          <a:p>
            <a:pPr marL="0" indent="0">
              <a:buNone/>
            </a:pP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=0……………….. 1</a:t>
            </a:r>
          </a:p>
          <a:p>
            <a:pPr marL="0" indent="0">
              <a:buNone/>
            </a:pPr>
            <a:r>
              <a:rPr lang="en-US" sz="2800" dirty="0" smtClean="0">
                <a:latin typeface="Courier New" panose="02070309020205020404" pitchFamily="49" charset="0"/>
                <a:cs typeface="Courier New" panose="02070309020205020404" pitchFamily="49" charset="0"/>
              </a:rPr>
              <a:t>  While(</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&lt;n)…….n+1</a:t>
            </a:r>
          </a:p>
          <a:p>
            <a:pPr marL="0" indent="0">
              <a:buNone/>
            </a:pPr>
            <a:r>
              <a:rPr lang="en-US" sz="2800" dirty="0" smtClean="0">
                <a:latin typeface="Courier New" panose="02070309020205020404" pitchFamily="49" charset="0"/>
                <a:cs typeface="Courier New" panose="02070309020205020404" pitchFamily="49" charset="0"/>
              </a:rPr>
              <a:t>  {</a:t>
            </a:r>
          </a:p>
          <a:p>
            <a:pPr marL="0" indent="0">
              <a:buNone/>
            </a:pPr>
            <a:r>
              <a:rPr lang="en-US" sz="2800" dirty="0" smtClean="0">
                <a:latin typeface="Courier New" panose="02070309020205020404" pitchFamily="49" charset="0"/>
                <a:cs typeface="Courier New" panose="02070309020205020404" pitchFamily="49" charset="0"/>
              </a:rPr>
              <a:t>  Statement;…………..n</a:t>
            </a:r>
          </a:p>
          <a:p>
            <a:pPr marL="0" indent="0">
              <a:buNone/>
            </a:pP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++;………………………………n</a:t>
            </a:r>
            <a:endParaRPr lang="en-US" sz="2800" dirty="0">
              <a:latin typeface="Courier New" panose="02070309020205020404" pitchFamily="49" charset="0"/>
              <a:cs typeface="Courier New" panose="02070309020205020404" pitchFamily="49" charset="0"/>
            </a:endParaRPr>
          </a:p>
          <a:p>
            <a:pPr marL="0" indent="0">
              <a:buNone/>
            </a:pPr>
            <a:r>
              <a:rPr lang="en-US" sz="2800" dirty="0" smtClean="0">
                <a:latin typeface="Courier New" panose="02070309020205020404" pitchFamily="49" charset="0"/>
                <a:cs typeface="Courier New" panose="02070309020205020404" pitchFamily="49" charset="0"/>
              </a:rPr>
              <a:t>  }</a:t>
            </a:r>
          </a:p>
          <a:p>
            <a:pPr marL="0" indent="0">
              <a:buNone/>
            </a:pPr>
            <a:r>
              <a:rPr lang="en-US" sz="2800" b="1" dirty="0" smtClean="0">
                <a:cs typeface="Courier New" panose="02070309020205020404" pitchFamily="49" charset="0"/>
              </a:rPr>
              <a:t>     T(n)=3n+2</a:t>
            </a:r>
            <a:r>
              <a:rPr lang="en-US" sz="2800" b="1" dirty="0" smtClean="0">
                <a:cs typeface="Courier New" panose="02070309020205020404" pitchFamily="49" charset="0"/>
                <a:sym typeface="Wingdings" panose="05000000000000000000" pitchFamily="2" charset="2"/>
              </a:rPr>
              <a:t>O(n)</a:t>
            </a:r>
            <a:endParaRPr lang="en-US" sz="2800" b="1" dirty="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37</a:t>
            </a:fld>
            <a:endParaRPr lang="en-US" altLang="ko-KR"/>
          </a:p>
        </p:txBody>
      </p:sp>
      <p:sp>
        <p:nvSpPr>
          <p:cNvPr id="6" name="Rectangle 5"/>
          <p:cNvSpPr/>
          <p:nvPr/>
        </p:nvSpPr>
        <p:spPr>
          <a:xfrm>
            <a:off x="5923128" y="1253769"/>
            <a:ext cx="4708478" cy="487239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lvl="0" eaLnBrk="0" fontAlgn="base" hangingPunct="0">
              <a:spcBef>
                <a:spcPct val="20000"/>
              </a:spcBef>
              <a:spcAft>
                <a:spcPct val="0"/>
              </a:spcAft>
            </a:pPr>
            <a:r>
              <a:rPr lang="en-US" sz="2800" dirty="0" smtClean="0">
                <a:solidFill>
                  <a:prstClr val="black"/>
                </a:solidFill>
                <a:latin typeface="Courier New" panose="02070309020205020404" pitchFamily="49" charset="0"/>
                <a:cs typeface="Courier New" panose="02070309020205020404" pitchFamily="49" charset="0"/>
              </a:rPr>
              <a:t>a=1</a:t>
            </a:r>
            <a:endParaRPr lang="en-US" sz="2800" dirty="0">
              <a:solidFill>
                <a:prstClr val="black"/>
              </a:solidFill>
              <a:latin typeface="Courier New" panose="02070309020205020404" pitchFamily="49" charset="0"/>
              <a:cs typeface="Courier New" panose="02070309020205020404" pitchFamily="49" charset="0"/>
            </a:endParaRPr>
          </a:p>
          <a:p>
            <a:pPr lvl="0" eaLnBrk="0" fontAlgn="base" hangingPunct="0">
              <a:spcBef>
                <a:spcPct val="20000"/>
              </a:spcBef>
              <a:spcAft>
                <a:spcPct val="0"/>
              </a:spcAft>
            </a:pPr>
            <a:r>
              <a:rPr lang="en-US" sz="2800" dirty="0" smtClean="0">
                <a:solidFill>
                  <a:prstClr val="black"/>
                </a:solidFill>
                <a:latin typeface="Courier New" panose="02070309020205020404" pitchFamily="49" charset="0"/>
                <a:cs typeface="Courier New" panose="02070309020205020404" pitchFamily="49" charset="0"/>
              </a:rPr>
              <a:t>While(a&lt;b)</a:t>
            </a:r>
            <a:endParaRPr lang="en-US" sz="2800" dirty="0">
              <a:solidFill>
                <a:prstClr val="black"/>
              </a:solidFill>
              <a:latin typeface="Courier New" panose="02070309020205020404" pitchFamily="49" charset="0"/>
              <a:cs typeface="Courier New" panose="02070309020205020404" pitchFamily="49" charset="0"/>
            </a:endParaRPr>
          </a:p>
          <a:p>
            <a:pPr lvl="0" eaLnBrk="0" fontAlgn="base" hangingPunct="0">
              <a:spcBef>
                <a:spcPct val="20000"/>
              </a:spcBef>
              <a:spcAft>
                <a:spcPct val="0"/>
              </a:spcAft>
            </a:pPr>
            <a:r>
              <a:rPr lang="en-US" sz="2800" dirty="0">
                <a:solidFill>
                  <a:prstClr val="black"/>
                </a:solidFill>
                <a:latin typeface="Courier New" panose="02070309020205020404" pitchFamily="49" charset="0"/>
                <a:cs typeface="Courier New" panose="02070309020205020404" pitchFamily="49" charset="0"/>
              </a:rPr>
              <a:t>{</a:t>
            </a:r>
          </a:p>
          <a:p>
            <a:pPr lvl="0" eaLnBrk="0" fontAlgn="base" hangingPunct="0">
              <a:spcBef>
                <a:spcPct val="20000"/>
              </a:spcBef>
              <a:spcAft>
                <a:spcPct val="0"/>
              </a:spcAft>
            </a:pPr>
            <a:r>
              <a:rPr lang="en-US" sz="2800" dirty="0" smtClean="0">
                <a:solidFill>
                  <a:prstClr val="black"/>
                </a:solidFill>
                <a:latin typeface="Courier New" panose="02070309020205020404" pitchFamily="49" charset="0"/>
                <a:cs typeface="Courier New" panose="02070309020205020404" pitchFamily="49" charset="0"/>
              </a:rPr>
              <a:t>Statement</a:t>
            </a:r>
            <a:r>
              <a:rPr lang="en-US" sz="2800" dirty="0">
                <a:solidFill>
                  <a:prstClr val="black"/>
                </a:solidFill>
                <a:latin typeface="Courier New" panose="02070309020205020404" pitchFamily="49" charset="0"/>
                <a:cs typeface="Courier New" panose="02070309020205020404" pitchFamily="49" charset="0"/>
              </a:rPr>
              <a:t>;</a:t>
            </a:r>
          </a:p>
          <a:p>
            <a:pPr lvl="0" eaLnBrk="0" fontAlgn="base" hangingPunct="0">
              <a:spcBef>
                <a:spcPct val="20000"/>
              </a:spcBef>
              <a:spcAft>
                <a:spcPct val="0"/>
              </a:spcAft>
            </a:pPr>
            <a:r>
              <a:rPr lang="en-US" sz="2800" dirty="0">
                <a:solidFill>
                  <a:prstClr val="black"/>
                </a:solidFill>
                <a:latin typeface="Courier New" panose="02070309020205020404" pitchFamily="49" charset="0"/>
                <a:cs typeface="Courier New" panose="02070309020205020404" pitchFamily="49" charset="0"/>
              </a:rPr>
              <a:t>a</a:t>
            </a:r>
            <a:r>
              <a:rPr lang="en-US" sz="2800" dirty="0" smtClean="0">
                <a:solidFill>
                  <a:prstClr val="black"/>
                </a:solidFill>
                <a:latin typeface="Courier New" panose="02070309020205020404" pitchFamily="49" charset="0"/>
                <a:cs typeface="Courier New" panose="02070309020205020404" pitchFamily="49" charset="0"/>
              </a:rPr>
              <a:t>=a*2;</a:t>
            </a:r>
            <a:endParaRPr lang="en-US" sz="2800" dirty="0">
              <a:solidFill>
                <a:prstClr val="black"/>
              </a:solidFill>
              <a:latin typeface="Courier New" panose="02070309020205020404" pitchFamily="49" charset="0"/>
              <a:cs typeface="Courier New" panose="02070309020205020404" pitchFamily="49" charset="0"/>
            </a:endParaRPr>
          </a:p>
          <a:p>
            <a:pPr lvl="0" eaLnBrk="0" fontAlgn="base" hangingPunct="0">
              <a:spcBef>
                <a:spcPct val="20000"/>
              </a:spcBef>
              <a:spcAft>
                <a:spcPct val="0"/>
              </a:spcAft>
            </a:pPr>
            <a:r>
              <a:rPr lang="en-US" sz="2800" dirty="0">
                <a:solidFill>
                  <a:prstClr val="black"/>
                </a:solidFill>
                <a:latin typeface="Courier New" panose="02070309020205020404" pitchFamily="49" charset="0"/>
                <a:cs typeface="Courier New" panose="02070309020205020404" pitchFamily="49" charset="0"/>
              </a:rPr>
              <a:t>}</a:t>
            </a:r>
          </a:p>
          <a:p>
            <a:pPr lvl="0" eaLnBrk="0" fontAlgn="base" hangingPunct="0">
              <a:spcBef>
                <a:spcPct val="20000"/>
              </a:spcBef>
              <a:spcAft>
                <a:spcPct val="0"/>
              </a:spcAft>
            </a:pPr>
            <a:r>
              <a:rPr lang="en-US" sz="2800" b="1" dirty="0">
                <a:solidFill>
                  <a:prstClr val="black"/>
                </a:solidFill>
                <a:cs typeface="Courier New" panose="02070309020205020404" pitchFamily="49" charset="0"/>
              </a:rPr>
              <a:t>T(n</a:t>
            </a:r>
            <a:r>
              <a:rPr lang="en-US" sz="2800" b="1" dirty="0" smtClean="0">
                <a:solidFill>
                  <a:prstClr val="black"/>
                </a:solidFill>
                <a:cs typeface="Courier New" panose="02070309020205020404" pitchFamily="49" charset="0"/>
              </a:rPr>
              <a:t>)=log</a:t>
            </a:r>
            <a:r>
              <a:rPr lang="en-US" sz="2800" b="1" baseline="-25000" dirty="0" smtClean="0">
                <a:solidFill>
                  <a:prstClr val="black"/>
                </a:solidFill>
                <a:cs typeface="Courier New" panose="02070309020205020404" pitchFamily="49" charset="0"/>
              </a:rPr>
              <a:t>2</a:t>
            </a:r>
            <a:r>
              <a:rPr lang="en-US" sz="2800" b="1" dirty="0" smtClean="0">
                <a:solidFill>
                  <a:prstClr val="black"/>
                </a:solidFill>
                <a:cs typeface="Courier New" panose="02070309020205020404" pitchFamily="49" charset="0"/>
              </a:rPr>
              <a:t>b</a:t>
            </a:r>
            <a:r>
              <a:rPr lang="en-US" sz="2800" b="1" dirty="0" smtClean="0">
                <a:solidFill>
                  <a:prstClr val="black"/>
                </a:solidFill>
                <a:cs typeface="Courier New" panose="02070309020205020404" pitchFamily="49" charset="0"/>
                <a:sym typeface="Wingdings" panose="05000000000000000000" pitchFamily="2" charset="2"/>
              </a:rPr>
              <a:t>O(</a:t>
            </a:r>
            <a:r>
              <a:rPr lang="en-US" sz="2800" b="1" dirty="0" err="1" smtClean="0">
                <a:solidFill>
                  <a:prstClr val="black"/>
                </a:solidFill>
                <a:cs typeface="Courier New" panose="02070309020205020404" pitchFamily="49" charset="0"/>
                <a:sym typeface="Wingdings" panose="05000000000000000000" pitchFamily="2" charset="2"/>
              </a:rPr>
              <a:t>logn</a:t>
            </a:r>
            <a:r>
              <a:rPr lang="en-US" sz="2800" b="1" dirty="0">
                <a:solidFill>
                  <a:prstClr val="black"/>
                </a:solidFill>
                <a:cs typeface="Courier New" panose="02070309020205020404" pitchFamily="49" charset="0"/>
                <a:sym typeface="Wingdings" panose="05000000000000000000" pitchFamily="2" charset="2"/>
              </a:rPr>
              <a:t>)</a:t>
            </a:r>
            <a:endParaRPr lang="en-US" sz="2800" b="1" dirty="0">
              <a:solidFill>
                <a:prstClr val="black"/>
              </a:solidFill>
              <a:cs typeface="Courier New" panose="02070309020205020404" pitchFamily="49" charset="0"/>
            </a:endParaRPr>
          </a:p>
          <a:p>
            <a:pPr algn="ctr"/>
            <a:endParaRPr lang="en-US" dirty="0"/>
          </a:p>
        </p:txBody>
      </p:sp>
    </p:spTree>
    <p:extLst>
      <p:ext uri="{BB962C8B-B14F-4D97-AF65-F5344CB8AC3E}">
        <p14:creationId xmlns:p14="http://schemas.microsoft.com/office/powerpoint/2010/main" val="4140116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complexity of </a:t>
            </a:r>
            <a:r>
              <a:rPr lang="en-US" b="1" i="1" dirty="0" smtClean="0">
                <a:solidFill>
                  <a:srgbClr val="C00000"/>
                </a:solidFill>
                <a:latin typeface="Courier New" panose="02070309020205020404" pitchFamily="49" charset="0"/>
                <a:cs typeface="Courier New" panose="02070309020205020404" pitchFamily="49" charset="0"/>
              </a:rPr>
              <a:t>if…else</a:t>
            </a:r>
            <a:r>
              <a:rPr lang="en-US" b="1" dirty="0" smtClean="0"/>
              <a:t> </a:t>
            </a:r>
            <a:endParaRPr lang="en-US" dirty="0"/>
          </a:p>
        </p:txBody>
      </p:sp>
      <p:sp>
        <p:nvSpPr>
          <p:cNvPr id="3" name="Content Placeholder 2"/>
          <p:cNvSpPr>
            <a:spLocks noGrp="1"/>
          </p:cNvSpPr>
          <p:nvPr>
            <p:ph idx="1"/>
          </p:nvPr>
        </p:nvSpPr>
        <p:spPr/>
        <p:txBody>
          <a:bodyPr/>
          <a:lstStyle/>
          <a:p>
            <a:pPr marL="0" indent="0">
              <a:buNone/>
            </a:pPr>
            <a:r>
              <a:rPr lang="en-US" sz="2400" dirty="0" smtClean="0"/>
              <a:t>Algorithm test(n)</a:t>
            </a:r>
          </a:p>
          <a:p>
            <a:pPr marL="0" indent="0">
              <a:buNone/>
            </a:pPr>
            <a:r>
              <a:rPr lang="en-US" sz="2400" dirty="0" smtClean="0"/>
              <a:t>{</a:t>
            </a:r>
          </a:p>
          <a:p>
            <a:pPr marL="0" indent="0">
              <a:buNone/>
            </a:pPr>
            <a:r>
              <a:rPr lang="en-US" sz="2400" dirty="0"/>
              <a:t>i</a:t>
            </a:r>
            <a:r>
              <a:rPr lang="en-US" sz="2400" dirty="0" smtClean="0"/>
              <a:t>f(n&lt;7) {</a:t>
            </a:r>
          </a:p>
          <a:p>
            <a:pPr marL="0" indent="0">
              <a:buNone/>
            </a:pPr>
            <a:r>
              <a:rPr lang="en-US" sz="2400" dirty="0" smtClean="0"/>
              <a:t>statement;</a:t>
            </a:r>
          </a:p>
          <a:p>
            <a:pPr marL="0" indent="0">
              <a:buNone/>
            </a:pPr>
            <a:r>
              <a:rPr lang="en-US" sz="2400" dirty="0" smtClean="0"/>
              <a:t>}</a:t>
            </a:r>
          </a:p>
          <a:p>
            <a:pPr marL="0" indent="0">
              <a:buNone/>
            </a:pPr>
            <a:r>
              <a:rPr lang="en-US" sz="2400" dirty="0"/>
              <a:t>e</a:t>
            </a:r>
            <a:r>
              <a:rPr lang="en-US" sz="2400" dirty="0" smtClean="0"/>
              <a:t>lse</a:t>
            </a:r>
          </a:p>
          <a:p>
            <a:pPr marL="0" indent="0">
              <a:buNone/>
            </a:pPr>
            <a:r>
              <a:rPr lang="en-US" sz="2400" dirty="0" smtClean="0"/>
              <a:t>{for(i=0;i,&lt;n; i++){statement;}</a:t>
            </a:r>
          </a:p>
          <a:p>
            <a:pPr marL="0" indent="0">
              <a:buNone/>
            </a:pPr>
            <a:r>
              <a:rPr lang="en-US" sz="2400" dirty="0" smtClean="0"/>
              <a:t>}}</a:t>
            </a:r>
          </a:p>
          <a:p>
            <a:r>
              <a:rPr lang="en-US" sz="2400" dirty="0" smtClean="0"/>
              <a:t>If the condition is true f(n)=O(1) else f(n)= O(n)</a:t>
            </a:r>
            <a:endParaRPr lang="en-US" sz="2400" dirty="0"/>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38</a:t>
            </a:fld>
            <a:endParaRPr lang="en-US" altLang="ko-KR"/>
          </a:p>
        </p:txBody>
      </p:sp>
    </p:spTree>
    <p:extLst>
      <p:ext uri="{BB962C8B-B14F-4D97-AF65-F5344CB8AC3E}">
        <p14:creationId xmlns:p14="http://schemas.microsoft.com/office/powerpoint/2010/main" val="2184883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0" y="457200"/>
            <a:ext cx="7772400" cy="990600"/>
          </a:xfrm>
        </p:spPr>
        <p:txBody>
          <a:bodyPr/>
          <a:lstStyle/>
          <a:p>
            <a:pPr eaLnBrk="1" hangingPunct="1"/>
            <a:r>
              <a:rPr lang="en-US" altLang="en-US" sz="3600" b="1">
                <a:cs typeface="Times New Roman" pitchFamily="18" charset="0"/>
              </a:rPr>
              <a:t>How do we analyze algorithms?</a:t>
            </a:r>
          </a:p>
        </p:txBody>
      </p:sp>
      <p:sp>
        <p:nvSpPr>
          <p:cNvPr id="36867" name="Rectangle 3"/>
          <p:cNvSpPr>
            <a:spLocks noGrp="1" noChangeArrowheads="1"/>
          </p:cNvSpPr>
          <p:nvPr>
            <p:ph idx="1"/>
          </p:nvPr>
        </p:nvSpPr>
        <p:spPr>
          <a:xfrm>
            <a:off x="1241946" y="1583140"/>
            <a:ext cx="8968854" cy="4970060"/>
          </a:xfrm>
        </p:spPr>
        <p:txBody>
          <a:bodyPr/>
          <a:lstStyle/>
          <a:p>
            <a:pPr eaLnBrk="1" hangingPunct="1"/>
            <a:r>
              <a:rPr lang="en-US" altLang="en-US" sz="2800" dirty="0">
                <a:cs typeface="Times New Roman" pitchFamily="18" charset="0"/>
              </a:rPr>
              <a:t>We need to define a number of </a:t>
            </a:r>
            <a:r>
              <a:rPr lang="en-US" altLang="en-US" sz="2800" dirty="0">
                <a:solidFill>
                  <a:srgbClr val="0000FF"/>
                </a:solidFill>
                <a:cs typeface="Times New Roman" pitchFamily="18" charset="0"/>
              </a:rPr>
              <a:t>objective</a:t>
            </a:r>
            <a:r>
              <a:rPr lang="en-US" altLang="en-US" sz="2800" dirty="0">
                <a:cs typeface="Times New Roman" pitchFamily="18" charset="0"/>
              </a:rPr>
              <a:t> measures.</a:t>
            </a:r>
          </a:p>
          <a:p>
            <a:pPr eaLnBrk="1" hangingPunct="1">
              <a:buFontTx/>
              <a:buNone/>
            </a:pPr>
            <a:r>
              <a:rPr lang="en-US" altLang="en-US" sz="2800" dirty="0">
                <a:cs typeface="Times New Roman" pitchFamily="18" charset="0"/>
              </a:rPr>
              <a:t>	</a:t>
            </a:r>
            <a:r>
              <a:rPr lang="en-US" altLang="en-US" sz="2800" dirty="0" smtClean="0">
                <a:solidFill>
                  <a:srgbClr val="FF0000"/>
                </a:solidFill>
                <a:cs typeface="Times New Roman" pitchFamily="18" charset="0"/>
              </a:rPr>
              <a:t>(1)</a:t>
            </a:r>
            <a:r>
              <a:rPr lang="en-US" altLang="en-US" sz="2800" dirty="0">
                <a:solidFill>
                  <a:srgbClr val="FF0000"/>
                </a:solidFill>
                <a:cs typeface="Times New Roman" pitchFamily="18" charset="0"/>
              </a:rPr>
              <a:t> </a:t>
            </a:r>
            <a:r>
              <a:rPr lang="en-US" altLang="en-US" sz="2800" dirty="0" smtClean="0">
                <a:solidFill>
                  <a:srgbClr val="FF0000"/>
                </a:solidFill>
                <a:cs typeface="Times New Roman" pitchFamily="18" charset="0"/>
              </a:rPr>
              <a:t>Compare execution times? </a:t>
            </a:r>
            <a:endParaRPr lang="en-US" altLang="en-US" sz="2800" dirty="0" smtClean="0">
              <a:solidFill>
                <a:srgbClr val="FF0000"/>
              </a:solidFill>
              <a:cs typeface="Courier New" pitchFamily="49" charset="0"/>
            </a:endParaRPr>
          </a:p>
          <a:p>
            <a:pPr eaLnBrk="1" hangingPunct="1">
              <a:buFontTx/>
              <a:buNone/>
            </a:pPr>
            <a:r>
              <a:rPr lang="en-US" altLang="en-US" sz="2800" dirty="0">
                <a:cs typeface="Times New Roman" pitchFamily="18" charset="0"/>
              </a:rPr>
              <a:t>		</a:t>
            </a:r>
            <a:r>
              <a:rPr lang="en-US" altLang="en-US" sz="2800" b="1" i="1" dirty="0">
                <a:solidFill>
                  <a:srgbClr val="FF0000"/>
                </a:solidFill>
                <a:cs typeface="Times New Roman" pitchFamily="18" charset="0"/>
              </a:rPr>
              <a:t>Not good</a:t>
            </a:r>
            <a:r>
              <a:rPr lang="en-US" altLang="en-US" sz="2800" dirty="0">
                <a:cs typeface="Times New Roman" pitchFamily="18" charset="0"/>
              </a:rPr>
              <a:t>: times are specific to a particular computer !!</a:t>
            </a:r>
            <a:endParaRPr lang="en-US" altLang="en-US" sz="2800" dirty="0">
              <a:cs typeface="Courier New" pitchFamily="49" charset="0"/>
            </a:endParaRPr>
          </a:p>
          <a:p>
            <a:pPr eaLnBrk="1" hangingPunct="1">
              <a:buFontTx/>
              <a:buNone/>
            </a:pPr>
            <a:r>
              <a:rPr lang="en-US" altLang="en-US" sz="2800" dirty="0">
                <a:cs typeface="Times New Roman" pitchFamily="18" charset="0"/>
              </a:rPr>
              <a:t>	</a:t>
            </a:r>
            <a:r>
              <a:rPr lang="en-US" altLang="en-US" sz="2800" dirty="0" smtClean="0">
                <a:solidFill>
                  <a:srgbClr val="FF0000"/>
                </a:solidFill>
                <a:cs typeface="Times New Roman" pitchFamily="18" charset="0"/>
              </a:rPr>
              <a:t>(2)</a:t>
            </a:r>
            <a:r>
              <a:rPr lang="en-US" altLang="en-US" sz="2800" dirty="0">
                <a:solidFill>
                  <a:srgbClr val="FF0000"/>
                </a:solidFill>
                <a:cs typeface="Times New Roman" pitchFamily="18" charset="0"/>
              </a:rPr>
              <a:t> </a:t>
            </a:r>
            <a:r>
              <a:rPr lang="en-US" altLang="en-US" sz="2800" dirty="0" smtClean="0">
                <a:solidFill>
                  <a:srgbClr val="FF0000"/>
                </a:solidFill>
                <a:cs typeface="Times New Roman" pitchFamily="18" charset="0"/>
              </a:rPr>
              <a:t>Count the number of statements executed?</a:t>
            </a:r>
            <a:r>
              <a:rPr lang="en-US" altLang="en-US" sz="2800" dirty="0">
                <a:solidFill>
                  <a:srgbClr val="FF0000"/>
                </a:solidFill>
                <a:cs typeface="Times New Roman" pitchFamily="18" charset="0"/>
              </a:rPr>
              <a:t>  </a:t>
            </a:r>
            <a:endParaRPr lang="en-US" altLang="en-US" sz="2800" dirty="0">
              <a:solidFill>
                <a:srgbClr val="FF0000"/>
              </a:solidFill>
              <a:cs typeface="Courier New" pitchFamily="49" charset="0"/>
            </a:endParaRPr>
          </a:p>
          <a:p>
            <a:pPr eaLnBrk="1" hangingPunct="1">
              <a:buFontTx/>
              <a:buNone/>
            </a:pPr>
            <a:r>
              <a:rPr lang="en-US" altLang="en-US" sz="2800" dirty="0">
                <a:cs typeface="Times New Roman" pitchFamily="18" charset="0"/>
              </a:rPr>
              <a:t>		</a:t>
            </a:r>
            <a:r>
              <a:rPr lang="en-US" altLang="en-US" sz="2800" b="1" i="1" dirty="0">
                <a:solidFill>
                  <a:srgbClr val="FF0000"/>
                </a:solidFill>
                <a:cs typeface="Times New Roman" pitchFamily="18" charset="0"/>
              </a:rPr>
              <a:t>Not good</a:t>
            </a:r>
            <a:r>
              <a:rPr lang="en-US" altLang="en-US" sz="2800" dirty="0">
                <a:cs typeface="Times New Roman" pitchFamily="18" charset="0"/>
              </a:rPr>
              <a:t>: number of statements vary with the   	</a:t>
            </a:r>
            <a:r>
              <a:rPr lang="en-US" altLang="en-US" sz="2800" dirty="0">
                <a:solidFill>
                  <a:srgbClr val="FF0000"/>
                </a:solidFill>
                <a:cs typeface="Times New Roman" pitchFamily="18" charset="0"/>
              </a:rPr>
              <a:t>programming</a:t>
            </a:r>
            <a:r>
              <a:rPr lang="en-US" altLang="en-US" sz="2800" dirty="0">
                <a:cs typeface="Times New Roman" pitchFamily="18" charset="0"/>
              </a:rPr>
              <a:t> </a:t>
            </a:r>
            <a:r>
              <a:rPr lang="en-US" altLang="en-US" sz="2800" dirty="0">
                <a:solidFill>
                  <a:srgbClr val="FF0000"/>
                </a:solidFill>
                <a:cs typeface="Times New Roman" pitchFamily="18" charset="0"/>
              </a:rPr>
              <a:t>language</a:t>
            </a:r>
            <a:r>
              <a:rPr lang="en-US" altLang="en-US" sz="2800" dirty="0">
                <a:cs typeface="Times New Roman" pitchFamily="18" charset="0"/>
              </a:rPr>
              <a:t> </a:t>
            </a:r>
            <a:r>
              <a:rPr lang="en-US" altLang="en-US" sz="2800" dirty="0">
                <a:ea typeface="MS Mincho" pitchFamily="49" charset="-128"/>
              </a:rPr>
              <a:t>as well as the </a:t>
            </a:r>
            <a:r>
              <a:rPr lang="en-US" altLang="en-US" sz="2800" dirty="0">
                <a:solidFill>
                  <a:srgbClr val="FF0000"/>
                </a:solidFill>
                <a:ea typeface="MS Mincho" pitchFamily="49" charset="-128"/>
              </a:rPr>
              <a:t>style of the 	individual programmer.</a:t>
            </a:r>
          </a:p>
          <a:p>
            <a:pPr eaLnBrk="1" hangingPunct="1">
              <a:buFontTx/>
              <a:buNone/>
            </a:pPr>
            <a:endParaRPr lang="en-US" altLang="en-US" sz="2800" i="1" dirty="0">
              <a:solidFill>
                <a:srgbClr val="0000FF"/>
              </a:solidFill>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39</a:t>
            </a:fld>
            <a:endParaRPr lang="en-US" altLang="ko-KR"/>
          </a:p>
        </p:txBody>
      </p:sp>
    </p:spTree>
    <p:extLst>
      <p:ext uri="{BB962C8B-B14F-4D97-AF65-F5344CB8AC3E}">
        <p14:creationId xmlns:p14="http://schemas.microsoft.com/office/powerpoint/2010/main" val="57574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2650" y="341193"/>
            <a:ext cx="7886700" cy="649241"/>
          </a:xfrm>
        </p:spPr>
        <p:txBody>
          <a:bodyPr>
            <a:normAutofit/>
          </a:bodyPr>
          <a:lstStyle/>
          <a:p>
            <a:pPr algn="ctr"/>
            <a:r>
              <a:rPr lang="en-US" sz="4000" b="1" dirty="0">
                <a:solidFill>
                  <a:srgbClr val="C00000"/>
                </a:solidFill>
                <a:latin typeface="Helvetica" panose="020B0604020202020204" pitchFamily="34" charset="0"/>
                <a:cs typeface="Helvetica" panose="020B0604020202020204" pitchFamily="34" charset="0"/>
              </a:rPr>
              <a:t>What is an algorithm?</a:t>
            </a:r>
          </a:p>
        </p:txBody>
      </p:sp>
      <p:sp>
        <p:nvSpPr>
          <p:cNvPr id="3" name="Content Placeholder 2"/>
          <p:cNvSpPr>
            <a:spLocks noGrp="1"/>
          </p:cNvSpPr>
          <p:nvPr>
            <p:ph idx="1"/>
          </p:nvPr>
        </p:nvSpPr>
        <p:spPr>
          <a:xfrm>
            <a:off x="1091381" y="1296537"/>
            <a:ext cx="10014154" cy="4926843"/>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An </a:t>
            </a:r>
            <a:r>
              <a:rPr lang="en-US" b="1" dirty="0">
                <a:solidFill>
                  <a:schemeClr val="accent5"/>
                </a:solidFill>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is a sequence of </a:t>
            </a:r>
            <a:r>
              <a:rPr lang="en-US" dirty="0" smtClean="0">
                <a:latin typeface="Times New Roman" panose="02020603050405020304" pitchFamily="18" charset="0"/>
                <a:cs typeface="Times New Roman" panose="02020603050405020304" pitchFamily="18" charset="0"/>
              </a:rPr>
              <a:t>unambiguous instructions </a:t>
            </a:r>
            <a:r>
              <a:rPr lang="en-US" dirty="0">
                <a:latin typeface="Times New Roman" panose="02020603050405020304" pitchFamily="18" charset="0"/>
                <a:cs typeface="Times New Roman" panose="02020603050405020304" pitchFamily="18" charset="0"/>
              </a:rPr>
              <a:t>for solving a problem, i.e., for obtaining </a:t>
            </a:r>
            <a:r>
              <a:rPr lang="en-US" dirty="0" smtClean="0">
                <a:latin typeface="Times New Roman" panose="02020603050405020304" pitchFamily="18" charset="0"/>
                <a:cs typeface="Times New Roman" panose="02020603050405020304" pitchFamily="18" charset="0"/>
              </a:rPr>
              <a:t>a required </a:t>
            </a:r>
            <a:r>
              <a:rPr lang="en-US" dirty="0">
                <a:latin typeface="Times New Roman" panose="02020603050405020304" pitchFamily="18" charset="0"/>
                <a:cs typeface="Times New Roman" panose="02020603050405020304" pitchFamily="18" charset="0"/>
              </a:rPr>
              <a:t>output for any legitimate input in a </a:t>
            </a:r>
            <a:r>
              <a:rPr lang="en-US" dirty="0" smtClean="0">
                <a:latin typeface="Times New Roman" panose="02020603050405020304" pitchFamily="18" charset="0"/>
                <a:cs typeface="Times New Roman" panose="02020603050405020304" pitchFamily="18" charset="0"/>
              </a:rPr>
              <a:t>finite amount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time</a:t>
            </a:r>
            <a:endParaRPr lang="en-US" sz="1200"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From the above definition, algorithm has the following </a:t>
            </a:r>
            <a:r>
              <a:rPr lang="en-US" dirty="0" smtClean="0">
                <a:solidFill>
                  <a:srgbClr val="FF0000"/>
                </a:solidFill>
                <a:latin typeface="Times New Roman" panose="02020603050405020304" pitchFamily="18" charset="0"/>
              </a:rPr>
              <a:t>five </a:t>
            </a:r>
            <a:r>
              <a:rPr lang="en-US" dirty="0" smtClean="0">
                <a:solidFill>
                  <a:srgbClr val="000000"/>
                </a:solidFill>
                <a:latin typeface="Times New Roman" panose="02020603050405020304" pitchFamily="18" charset="0"/>
              </a:rPr>
              <a:t>properties</a:t>
            </a:r>
            <a:r>
              <a:rPr lang="en-US" b="1" dirty="0">
                <a:solidFill>
                  <a:srgbClr val="000000"/>
                </a:solidFill>
                <a:latin typeface="Times New Roman" panose="02020603050405020304" pitchFamily="18" charset="0"/>
              </a:rPr>
              <a:t>: Sequence, Unambiguous, Input, Output, Finite</a:t>
            </a:r>
            <a:endParaRPr lang="en-US" dirty="0">
              <a:solidFill>
                <a:srgbClr val="000000"/>
              </a:solidFill>
              <a:latin typeface="Times New Roman" panose="02020603050405020304" pitchFamily="18" charset="0"/>
            </a:endParaRPr>
          </a:p>
          <a:p>
            <a:pPr marL="0" indent="0" algn="just">
              <a:lnSpc>
                <a:spcPct val="100000"/>
              </a:lnSpc>
              <a:buNone/>
            </a:pPr>
            <a:endParaRPr lang="am-ET" dirty="0" smtClean="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Design and Analysis of Algorithm Chapter-1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64D18-ABAC-4FC3-9A95-A92EEDCCDA6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809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z="4000">
                <a:cs typeface="Times New Roman" pitchFamily="18" charset="0"/>
              </a:rPr>
              <a:t>Example (number of statements) </a:t>
            </a:r>
            <a:endParaRPr lang="en-US" altLang="en-US" sz="3200">
              <a:cs typeface="Times New Roman" pitchFamily="18" charset="0"/>
            </a:endParaRPr>
          </a:p>
        </p:txBody>
      </p:sp>
      <p:sp>
        <p:nvSpPr>
          <p:cNvPr id="37891" name="Rectangle 3"/>
          <p:cNvSpPr>
            <a:spLocks noGrp="1" noChangeArrowheads="1"/>
          </p:cNvSpPr>
          <p:nvPr>
            <p:ph idx="1"/>
          </p:nvPr>
        </p:nvSpPr>
        <p:spPr>
          <a:xfrm>
            <a:off x="2057400" y="1752600"/>
            <a:ext cx="7924800" cy="4800600"/>
          </a:xfrm>
        </p:spPr>
        <p:txBody>
          <a:bodyPr/>
          <a:lstStyle/>
          <a:p>
            <a:pPr eaLnBrk="1" hangingPunct="1">
              <a:buFontTx/>
              <a:buNone/>
            </a:pPr>
            <a:r>
              <a:rPr lang="en-US" altLang="en-US" i="1" dirty="0" smtClean="0">
                <a:cs typeface="Times New Roman" pitchFamily="18" charset="0"/>
              </a:rPr>
              <a:t>Algorithm 1                         Algorithm 2</a:t>
            </a:r>
            <a:endParaRPr lang="en-US" altLang="en-US" i="1" dirty="0" smtClean="0">
              <a:latin typeface="Courier New" pitchFamily="49" charset="0"/>
              <a:cs typeface="Courier New" pitchFamily="49" charset="0"/>
            </a:endParaRPr>
          </a:p>
          <a:p>
            <a:pPr eaLnBrk="1" hangingPunct="1">
              <a:buFontTx/>
              <a:buNone/>
            </a:pPr>
            <a:r>
              <a:rPr lang="en-US" altLang="en-US" dirty="0" smtClean="0">
                <a:cs typeface="Times New Roman" pitchFamily="18" charset="0"/>
              </a:rPr>
              <a:t> </a:t>
            </a:r>
            <a:r>
              <a:rPr lang="en-US" altLang="en-US" dirty="0" err="1" smtClean="0">
                <a:latin typeface="Arial" pitchFamily="34" charset="0"/>
                <a:cs typeface="Times New Roman" pitchFamily="18" charset="0"/>
              </a:rPr>
              <a:t>arr</a:t>
            </a:r>
            <a:r>
              <a:rPr lang="en-US" altLang="en-US" dirty="0" smtClean="0">
                <a:latin typeface="Arial" pitchFamily="34" charset="0"/>
                <a:cs typeface="Times New Roman" pitchFamily="18" charset="0"/>
              </a:rPr>
              <a:t>[0] = 0;                        for(i=0; i&lt;N; i++)</a:t>
            </a:r>
            <a:endParaRPr lang="en-US" altLang="en-US" dirty="0" smtClean="0">
              <a:latin typeface="Arial" pitchFamily="34" charset="0"/>
              <a:cs typeface="Courier New" pitchFamily="49" charset="0"/>
            </a:endParaRPr>
          </a:p>
          <a:p>
            <a:pPr eaLnBrk="1" hangingPunct="1">
              <a:buFontTx/>
              <a:buNone/>
            </a:pPr>
            <a:r>
              <a:rPr lang="en-US" altLang="en-US" dirty="0" err="1" smtClean="0">
                <a:latin typeface="Arial" pitchFamily="34" charset="0"/>
                <a:cs typeface="Times New Roman" pitchFamily="18" charset="0"/>
              </a:rPr>
              <a:t>arr</a:t>
            </a:r>
            <a:r>
              <a:rPr lang="en-US" altLang="en-US" dirty="0" smtClean="0">
                <a:latin typeface="Arial" pitchFamily="34" charset="0"/>
                <a:cs typeface="Times New Roman" pitchFamily="18" charset="0"/>
              </a:rPr>
              <a:t>[1] = 0;                          </a:t>
            </a:r>
            <a:r>
              <a:rPr lang="en-US" altLang="en-US" dirty="0" err="1" smtClean="0">
                <a:latin typeface="Arial" pitchFamily="34" charset="0"/>
                <a:cs typeface="Times New Roman" pitchFamily="18" charset="0"/>
              </a:rPr>
              <a:t>arr</a:t>
            </a:r>
            <a:r>
              <a:rPr lang="en-US" altLang="en-US" dirty="0" smtClean="0">
                <a:latin typeface="Arial" pitchFamily="34" charset="0"/>
                <a:cs typeface="Times New Roman" pitchFamily="18" charset="0"/>
              </a:rPr>
              <a:t>[</a:t>
            </a:r>
            <a:r>
              <a:rPr lang="en-US" altLang="en-US" dirty="0" err="1" smtClean="0">
                <a:latin typeface="Arial" pitchFamily="34" charset="0"/>
                <a:cs typeface="Times New Roman" pitchFamily="18" charset="0"/>
              </a:rPr>
              <a:t>i</a:t>
            </a:r>
            <a:r>
              <a:rPr lang="en-US" altLang="en-US" dirty="0" smtClean="0">
                <a:latin typeface="Arial" pitchFamily="34" charset="0"/>
                <a:cs typeface="Times New Roman" pitchFamily="18" charset="0"/>
              </a:rPr>
              <a:t>] = 0;</a:t>
            </a:r>
            <a:endParaRPr lang="en-US" altLang="en-US" dirty="0" smtClean="0">
              <a:latin typeface="Arial" pitchFamily="34" charset="0"/>
              <a:cs typeface="Courier New" pitchFamily="49" charset="0"/>
            </a:endParaRPr>
          </a:p>
          <a:p>
            <a:pPr eaLnBrk="1" hangingPunct="1">
              <a:buFontTx/>
              <a:buNone/>
            </a:pPr>
            <a:r>
              <a:rPr lang="en-US" altLang="en-US" dirty="0" err="1" smtClean="0">
                <a:latin typeface="Arial" pitchFamily="34" charset="0"/>
                <a:cs typeface="Times New Roman" pitchFamily="18" charset="0"/>
              </a:rPr>
              <a:t>arr</a:t>
            </a:r>
            <a:r>
              <a:rPr lang="en-US" altLang="en-US" dirty="0" smtClean="0">
                <a:latin typeface="Arial" pitchFamily="34" charset="0"/>
                <a:cs typeface="Times New Roman" pitchFamily="18" charset="0"/>
              </a:rPr>
              <a:t>[2] = 0;</a:t>
            </a:r>
          </a:p>
          <a:p>
            <a:pPr eaLnBrk="1" hangingPunct="1">
              <a:buFont typeface="Arial" pitchFamily="34" charset="0"/>
              <a:buNone/>
            </a:pPr>
            <a:r>
              <a:rPr lang="en-US" altLang="en-US" dirty="0" err="1" smtClean="0">
                <a:latin typeface="Arial" pitchFamily="34" charset="0"/>
                <a:cs typeface="Times New Roman" pitchFamily="18" charset="0"/>
              </a:rPr>
              <a:t>arr</a:t>
            </a:r>
            <a:r>
              <a:rPr lang="en-US" altLang="en-US" dirty="0" smtClean="0">
                <a:latin typeface="Arial" pitchFamily="34" charset="0"/>
                <a:cs typeface="Times New Roman" pitchFamily="18" charset="0"/>
              </a:rPr>
              <a:t>[3] = 0;</a:t>
            </a:r>
          </a:p>
          <a:p>
            <a:pPr eaLnBrk="1" hangingPunct="1">
              <a:buFontTx/>
              <a:buNone/>
            </a:pPr>
            <a:r>
              <a:rPr lang="en-US" altLang="en-US" dirty="0" smtClean="0">
                <a:latin typeface="Arial" pitchFamily="34" charset="0"/>
                <a:cs typeface="Times New Roman" pitchFamily="18" charset="0"/>
              </a:rPr>
              <a:t> ...</a:t>
            </a:r>
            <a:endParaRPr lang="en-US" altLang="en-US" dirty="0" smtClean="0">
              <a:latin typeface="Arial" pitchFamily="34" charset="0"/>
              <a:cs typeface="Courier New" pitchFamily="49" charset="0"/>
            </a:endParaRPr>
          </a:p>
          <a:p>
            <a:pPr eaLnBrk="1" hangingPunct="1">
              <a:buFontTx/>
              <a:buNone/>
            </a:pPr>
            <a:r>
              <a:rPr lang="en-US" altLang="en-US" dirty="0" err="1" smtClean="0">
                <a:latin typeface="Arial" pitchFamily="34" charset="0"/>
                <a:cs typeface="Times New Roman" pitchFamily="18" charset="0"/>
              </a:rPr>
              <a:t>arr</a:t>
            </a:r>
            <a:r>
              <a:rPr lang="en-US" altLang="en-US" dirty="0" smtClean="0">
                <a:latin typeface="Arial" pitchFamily="34" charset="0"/>
                <a:cs typeface="Times New Roman" pitchFamily="18" charset="0"/>
              </a:rPr>
              <a:t>[N-1] = 0;</a:t>
            </a:r>
            <a:endParaRPr lang="en-US" altLang="en-US" dirty="0" smtClean="0">
              <a:latin typeface="Arial" pitchFamily="34" charset="0"/>
            </a:endParaRPr>
          </a:p>
        </p:txBody>
      </p:sp>
      <p:sp>
        <p:nvSpPr>
          <p:cNvPr id="37892" name="Line 4"/>
          <p:cNvSpPr>
            <a:spLocks noChangeShapeType="1"/>
          </p:cNvSpPr>
          <p:nvPr/>
        </p:nvSpPr>
        <p:spPr bwMode="auto">
          <a:xfrm>
            <a:off x="2209800" y="2819400"/>
            <a:ext cx="3276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37893" name="Line 5"/>
          <p:cNvSpPr>
            <a:spLocks noChangeShapeType="1"/>
          </p:cNvSpPr>
          <p:nvPr/>
        </p:nvSpPr>
        <p:spPr bwMode="auto">
          <a:xfrm>
            <a:off x="6705600" y="2819400"/>
            <a:ext cx="3276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40</a:t>
            </a:fld>
            <a:endParaRPr lang="en-US" altLang="ko-KR"/>
          </a:p>
        </p:txBody>
      </p:sp>
    </p:spTree>
    <p:extLst>
      <p:ext uri="{BB962C8B-B14F-4D97-AF65-F5344CB8AC3E}">
        <p14:creationId xmlns:p14="http://schemas.microsoft.com/office/powerpoint/2010/main" val="2323284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041400" y="342900"/>
            <a:ext cx="10541000" cy="749300"/>
          </a:xfrm>
        </p:spPr>
        <p:txBody>
          <a:bodyPr/>
          <a:lstStyle/>
          <a:p>
            <a:pPr algn="l" eaLnBrk="1" hangingPunct="1"/>
            <a:r>
              <a:rPr lang="en-US" sz="4000" b="1" dirty="0">
                <a:cs typeface="Times New Roman" pitchFamily="18" charset="0"/>
              </a:rPr>
              <a:t>How do we analyze algorithms?</a:t>
            </a:r>
            <a:endParaRPr lang="en-US" sz="4000" b="1" dirty="0"/>
          </a:p>
        </p:txBody>
      </p:sp>
      <p:sp>
        <p:nvSpPr>
          <p:cNvPr id="38915" name="Content Placeholder 2"/>
          <p:cNvSpPr>
            <a:spLocks noGrp="1"/>
          </p:cNvSpPr>
          <p:nvPr>
            <p:ph idx="1"/>
          </p:nvPr>
        </p:nvSpPr>
        <p:spPr>
          <a:xfrm>
            <a:off x="609600" y="1092201"/>
            <a:ext cx="10972800" cy="5033964"/>
          </a:xfrm>
        </p:spPr>
        <p:txBody>
          <a:bodyPr/>
          <a:lstStyle/>
          <a:p>
            <a:pPr eaLnBrk="1" hangingPunct="1">
              <a:lnSpc>
                <a:spcPct val="80000"/>
              </a:lnSpc>
              <a:buFontTx/>
              <a:buNone/>
            </a:pPr>
            <a:r>
              <a:rPr lang="en-US" b="1" dirty="0" smtClean="0"/>
              <a:t>(3) Step count</a:t>
            </a:r>
          </a:p>
          <a:p>
            <a:pPr eaLnBrk="1" hangingPunct="1">
              <a:lnSpc>
                <a:spcPct val="80000"/>
              </a:lnSpc>
              <a:buFontTx/>
              <a:buNone/>
            </a:pPr>
            <a:endParaRPr lang="en-US" altLang="zh-TW" sz="1600" dirty="0">
              <a:latin typeface="Arial" pitchFamily="34" charset="0"/>
            </a:endParaRPr>
          </a:p>
          <a:p>
            <a:pPr eaLnBrk="1" hangingPunct="1"/>
            <a:endParaRPr lang="en-US" dirty="0" smtClean="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AC1E614-460A-411C-9C3A-72B74E6CC4DD}" type="slidenum">
              <a:rPr lang="ko-KR" altLang="en-US">
                <a:solidFill>
                  <a:prstClr val="black">
                    <a:tint val="75000"/>
                  </a:prstClr>
                </a:solidFill>
                <a:latin typeface="Times New Roman" pitchFamily="18" charset="0"/>
              </a:rPr>
              <a:pPr eaLnBrk="0" fontAlgn="base" hangingPunct="0">
                <a:spcBef>
                  <a:spcPct val="0"/>
                </a:spcBef>
                <a:spcAft>
                  <a:spcPct val="0"/>
                </a:spcAft>
                <a:defRPr/>
              </a:pPr>
              <a:t>41</a:t>
            </a:fld>
            <a:endParaRPr lang="en-US" altLang="ko-KR">
              <a:solidFill>
                <a:prstClr val="black">
                  <a:tint val="75000"/>
                </a:prstClr>
              </a:solidFill>
              <a:latin typeface="Times New Roman" pitchFamily="18" charset="0"/>
            </a:endParaRPr>
          </a:p>
        </p:txBody>
      </p:sp>
      <p:graphicFrame>
        <p:nvGraphicFramePr>
          <p:cNvPr id="38917" name="Object 2"/>
          <p:cNvGraphicFramePr>
            <a:graphicFrameLocks noChangeAspect="1"/>
          </p:cNvGraphicFramePr>
          <p:nvPr>
            <p:extLst>
              <p:ext uri="{D42A27DB-BD31-4B8C-83A1-F6EECF244321}">
                <p14:modId xmlns:p14="http://schemas.microsoft.com/office/powerpoint/2010/main" val="2892101668"/>
              </p:ext>
            </p:extLst>
          </p:nvPr>
        </p:nvGraphicFramePr>
        <p:xfrm>
          <a:off x="1828801" y="2253468"/>
          <a:ext cx="8131175" cy="3613932"/>
        </p:xfrm>
        <a:graphic>
          <a:graphicData uri="http://schemas.openxmlformats.org/presentationml/2006/ole">
            <mc:AlternateContent xmlns:mc="http://schemas.openxmlformats.org/markup-compatibility/2006">
              <mc:Choice xmlns:v="urn:schemas-microsoft-com:vml" Requires="v">
                <p:oleObj spid="_x0000_s1253" name="Document" r:id="rId3" imgW="7584644" imgH="4242376" progId="Word.Document.8">
                  <p:embed/>
                </p:oleObj>
              </mc:Choice>
              <mc:Fallback>
                <p:oleObj name="Document" r:id="rId3" imgW="7584644" imgH="4242376" progId="Word.Document.8">
                  <p:embed/>
                  <p:pic>
                    <p:nvPicPr>
                      <p:cNvPr id="3891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2253468"/>
                        <a:ext cx="8131175" cy="3613932"/>
                      </a:xfrm>
                      <a:prstGeom prst="rect">
                        <a:avLst/>
                      </a:prstGeom>
                      <a:noFill/>
                      <a:ln>
                        <a:noFill/>
                      </a:ln>
                      <a:extLst/>
                    </p:spPr>
                  </p:pic>
                </p:oleObj>
              </mc:Fallback>
            </mc:AlternateContent>
          </a:graphicData>
        </a:graphic>
      </p:graphicFrame>
      <p:sp>
        <p:nvSpPr>
          <p:cNvPr id="38918" name="Text Box 5"/>
          <p:cNvSpPr txBox="1">
            <a:spLocks noChangeArrowheads="1"/>
          </p:cNvSpPr>
          <p:nvPr/>
        </p:nvSpPr>
        <p:spPr bwMode="auto">
          <a:xfrm>
            <a:off x="4309269" y="1856593"/>
            <a:ext cx="174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kumimoji="1" lang="en-US" altLang="zh-TW" sz="2000" dirty="0">
                <a:solidFill>
                  <a:srgbClr val="008000"/>
                </a:solidFill>
              </a:rPr>
              <a:t>steps/execution</a:t>
            </a:r>
          </a:p>
        </p:txBody>
      </p:sp>
      <p:sp>
        <p:nvSpPr>
          <p:cNvPr id="38919" name="Text Box 6"/>
          <p:cNvSpPr txBox="1">
            <a:spLocks noChangeArrowheads="1"/>
          </p:cNvSpPr>
          <p:nvPr/>
        </p:nvSpPr>
        <p:spPr bwMode="auto">
          <a:xfrm>
            <a:off x="2962275" y="1505748"/>
            <a:ext cx="4440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kumimoji="1" lang="en-US" altLang="zh-TW" sz="2000" dirty="0">
                <a:solidFill>
                  <a:srgbClr val="C0504D"/>
                </a:solidFill>
              </a:rPr>
              <a:t>Iterative function to sum a list of numbers</a:t>
            </a: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Tree>
    <p:extLst>
      <p:ext uri="{BB962C8B-B14F-4D97-AF65-F5344CB8AC3E}">
        <p14:creationId xmlns:p14="http://schemas.microsoft.com/office/powerpoint/2010/main" val="258806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b="1" dirty="0" smtClean="0"/>
              <a:t>Step count</a:t>
            </a:r>
            <a:endParaRPr lang="en-US" altLang="en-US" dirty="0" smtClean="0"/>
          </a:p>
        </p:txBody>
      </p:sp>
      <p:sp>
        <p:nvSpPr>
          <p:cNvPr id="40963" name="Content Placeholder 2"/>
          <p:cNvSpPr>
            <a:spLocks noGrp="1"/>
          </p:cNvSpPr>
          <p:nvPr>
            <p:ph idx="1"/>
          </p:nvPr>
        </p:nvSpPr>
        <p:spPr/>
        <p:txBody>
          <a:bodyPr/>
          <a:lstStyle/>
          <a:p>
            <a:pPr eaLnBrk="1" hangingPunct="1">
              <a:lnSpc>
                <a:spcPct val="90000"/>
              </a:lnSpc>
            </a:pPr>
            <a:r>
              <a:rPr lang="en-US" altLang="zh-TW" dirty="0" smtClean="0"/>
              <a:t>Determining step counts </a:t>
            </a:r>
            <a:r>
              <a:rPr lang="en-US" altLang="zh-TW" dirty="0" smtClean="0">
                <a:solidFill>
                  <a:srgbClr val="FF0000"/>
                </a:solidFill>
              </a:rPr>
              <a:t>help us to compare the time complexities of two programs </a:t>
            </a:r>
            <a:r>
              <a:rPr lang="en-US" altLang="zh-TW" dirty="0" smtClean="0"/>
              <a:t>and to predict the growth in run time as the instance characteristics change.</a:t>
            </a:r>
          </a:p>
          <a:p>
            <a:pPr eaLnBrk="1" hangingPunct="1">
              <a:lnSpc>
                <a:spcPct val="90000"/>
              </a:lnSpc>
            </a:pPr>
            <a:r>
              <a:rPr lang="en-US" altLang="zh-TW" dirty="0" smtClean="0">
                <a:solidFill>
                  <a:srgbClr val="FF0000"/>
                </a:solidFill>
              </a:rPr>
              <a:t>But determining exact step counts could be very difficult.</a:t>
            </a:r>
            <a:r>
              <a:rPr lang="en-US" altLang="zh-TW" dirty="0" smtClean="0"/>
              <a:t> Since the notion of a step count is itself inexact, it may be worth the effort to compute the exact step counts.</a:t>
            </a:r>
          </a:p>
          <a:p>
            <a:pPr eaLnBrk="1" hangingPunct="1"/>
            <a:endParaRPr lang="en-US" altLang="en-US" dirty="0" smtClean="0"/>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42</a:t>
            </a:fld>
            <a:endParaRPr lang="en-US" altLang="ko-KR"/>
          </a:p>
        </p:txBody>
      </p:sp>
    </p:spTree>
    <p:extLst>
      <p:ext uri="{BB962C8B-B14F-4D97-AF65-F5344CB8AC3E}">
        <p14:creationId xmlns:p14="http://schemas.microsoft.com/office/powerpoint/2010/main" val="4081956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27200" y="457200"/>
            <a:ext cx="8255000" cy="655186"/>
          </a:xfrm>
        </p:spPr>
        <p:txBody>
          <a:bodyPr/>
          <a:lstStyle/>
          <a:p>
            <a:pPr eaLnBrk="1" hangingPunct="1"/>
            <a:r>
              <a:rPr lang="en-US" sz="3600" b="1" dirty="0">
                <a:cs typeface="Times New Roman" pitchFamily="18" charset="0"/>
              </a:rPr>
              <a:t>How do we analyze algorithms</a:t>
            </a:r>
            <a:r>
              <a:rPr lang="en-US" sz="3600" b="1" dirty="0" smtClean="0">
                <a:cs typeface="Times New Roman" pitchFamily="18" charset="0"/>
              </a:rPr>
              <a:t>?...</a:t>
            </a:r>
            <a:endParaRPr lang="en-US" sz="3600" b="1" dirty="0">
              <a:cs typeface="Times New Roman" pitchFamily="18" charset="0"/>
            </a:endParaRPr>
          </a:p>
        </p:txBody>
      </p:sp>
      <p:sp>
        <p:nvSpPr>
          <p:cNvPr id="41987" name="Rectangle 3"/>
          <p:cNvSpPr>
            <a:spLocks noGrp="1" noChangeArrowheads="1"/>
          </p:cNvSpPr>
          <p:nvPr>
            <p:ph idx="1"/>
          </p:nvPr>
        </p:nvSpPr>
        <p:spPr>
          <a:xfrm>
            <a:off x="682387" y="1337481"/>
            <a:ext cx="10358651" cy="4640237"/>
          </a:xfrm>
        </p:spPr>
        <p:txBody>
          <a:bodyPr/>
          <a:lstStyle/>
          <a:p>
            <a:pPr eaLnBrk="1" hangingPunct="1">
              <a:lnSpc>
                <a:spcPct val="90000"/>
              </a:lnSpc>
              <a:buFontTx/>
              <a:buNone/>
            </a:pPr>
            <a:r>
              <a:rPr lang="en-US" sz="2600" dirty="0" smtClean="0">
                <a:cs typeface="Times New Roman" pitchFamily="18" charset="0"/>
              </a:rPr>
              <a:t>(4) </a:t>
            </a:r>
            <a:r>
              <a:rPr lang="en-US" sz="2600" dirty="0" smtClean="0">
                <a:solidFill>
                  <a:srgbClr val="FF0000"/>
                </a:solidFill>
                <a:cs typeface="Times New Roman" pitchFamily="18" charset="0"/>
              </a:rPr>
              <a:t>Express running time as a function of the </a:t>
            </a:r>
            <a:r>
              <a:rPr lang="en-US" sz="2600" u="sng" dirty="0" smtClean="0">
                <a:solidFill>
                  <a:srgbClr val="FF0000"/>
                </a:solidFill>
                <a:cs typeface="Times New Roman" pitchFamily="18" charset="0"/>
              </a:rPr>
              <a:t>input size </a:t>
            </a:r>
            <a:r>
              <a:rPr lang="en-US" sz="2600" i="1" dirty="0" smtClean="0">
                <a:solidFill>
                  <a:srgbClr val="FF0000"/>
                </a:solidFill>
                <a:cs typeface="Times New Roman" pitchFamily="18" charset="0"/>
              </a:rPr>
              <a:t>n</a:t>
            </a:r>
            <a:r>
              <a:rPr lang="en-US" sz="2600" dirty="0" smtClean="0">
                <a:solidFill>
                  <a:srgbClr val="FF0000"/>
                </a:solidFill>
                <a:cs typeface="Times New Roman" pitchFamily="18" charset="0"/>
              </a:rPr>
              <a:t> (i.e., </a:t>
            </a:r>
            <a:r>
              <a:rPr lang="en-US" sz="2600" i="1" dirty="0" smtClean="0">
                <a:solidFill>
                  <a:srgbClr val="FF0000"/>
                </a:solidFill>
                <a:cs typeface="Times New Roman" pitchFamily="18" charset="0"/>
              </a:rPr>
              <a:t>f(n)</a:t>
            </a:r>
            <a:r>
              <a:rPr lang="en-US" sz="2600" dirty="0" smtClean="0">
                <a:solidFill>
                  <a:srgbClr val="FF0000"/>
                </a:solidFill>
                <a:cs typeface="Times New Roman" pitchFamily="18" charset="0"/>
              </a:rPr>
              <a:t>)</a:t>
            </a:r>
            <a:r>
              <a:rPr lang="en-US" sz="2600" i="1" dirty="0" smtClean="0">
                <a:solidFill>
                  <a:srgbClr val="FF0000"/>
                </a:solidFill>
                <a:cs typeface="Times New Roman" pitchFamily="18" charset="0"/>
              </a:rPr>
              <a:t>. </a:t>
            </a:r>
            <a:r>
              <a:rPr lang="en-US" sz="2600" dirty="0" smtClean="0">
                <a:solidFill>
                  <a:srgbClr val="0000FF"/>
                </a:solidFill>
                <a:cs typeface="Times New Roman" pitchFamily="18" charset="0"/>
              </a:rPr>
              <a:t>[Order of growth] </a:t>
            </a:r>
            <a:r>
              <a:rPr lang="en-US" sz="2600" b="1" dirty="0" smtClean="0">
                <a:ea typeface="MS Mincho" pitchFamily="49" charset="-128"/>
              </a:rPr>
              <a:t>[Asymptotic Analysis]</a:t>
            </a:r>
            <a:endParaRPr lang="en-US" sz="2600" dirty="0" smtClean="0">
              <a:solidFill>
                <a:srgbClr val="FF0000"/>
              </a:solidFill>
              <a:cs typeface="Times New Roman" pitchFamily="18" charset="0"/>
            </a:endParaRPr>
          </a:p>
          <a:p>
            <a:pPr lvl="1" eaLnBrk="1" hangingPunct="1">
              <a:lnSpc>
                <a:spcPct val="90000"/>
              </a:lnSpc>
            </a:pPr>
            <a:r>
              <a:rPr lang="en-US" altLang="ko-KR" sz="2600" dirty="0" smtClean="0">
                <a:ea typeface="Gulim" pitchFamily="34" charset="-127"/>
              </a:rPr>
              <a:t>To compare two algorithms with running times </a:t>
            </a:r>
            <a:r>
              <a:rPr lang="en-US" altLang="ko-KR" sz="2600" i="1" dirty="0" smtClean="0">
                <a:ea typeface="Gulim" pitchFamily="34" charset="-127"/>
              </a:rPr>
              <a:t>f(n)</a:t>
            </a:r>
            <a:r>
              <a:rPr lang="en-US" altLang="ko-KR" sz="2600" dirty="0" smtClean="0">
                <a:ea typeface="Gulim" pitchFamily="34" charset="-127"/>
              </a:rPr>
              <a:t> and </a:t>
            </a:r>
            <a:r>
              <a:rPr lang="en-US" altLang="ko-KR" sz="2600" i="1" dirty="0" smtClean="0">
                <a:ea typeface="Gulim" pitchFamily="34" charset="-127"/>
              </a:rPr>
              <a:t>g(n),</a:t>
            </a:r>
            <a:r>
              <a:rPr lang="en-US" altLang="ko-KR" sz="2600" dirty="0" smtClean="0">
                <a:ea typeface="Gulim" pitchFamily="34" charset="-127"/>
              </a:rPr>
              <a:t> we need a </a:t>
            </a:r>
            <a:r>
              <a:rPr lang="en-US" altLang="ko-KR" sz="2600" b="1" dirty="0" smtClean="0">
                <a:solidFill>
                  <a:srgbClr val="0000FF"/>
                </a:solidFill>
                <a:ea typeface="Gulim" pitchFamily="34" charset="-127"/>
              </a:rPr>
              <a:t>rough measure</a:t>
            </a:r>
            <a:r>
              <a:rPr lang="en-US" altLang="ko-KR" sz="2600" dirty="0" smtClean="0">
                <a:solidFill>
                  <a:srgbClr val="0000FF"/>
                </a:solidFill>
                <a:ea typeface="Gulim" pitchFamily="34" charset="-127"/>
              </a:rPr>
              <a:t> of</a:t>
            </a:r>
            <a:r>
              <a:rPr lang="en-US" altLang="ko-KR" sz="2600" b="1" dirty="0" smtClean="0">
                <a:solidFill>
                  <a:srgbClr val="0000FF"/>
                </a:solidFill>
                <a:ea typeface="Gulim" pitchFamily="34" charset="-127"/>
              </a:rPr>
              <a:t> how fast a </a:t>
            </a:r>
            <a:r>
              <a:rPr lang="en-US" altLang="ko-KR" sz="2600" b="1" u="sng" dirty="0" smtClean="0">
                <a:solidFill>
                  <a:srgbClr val="0000FF"/>
                </a:solidFill>
                <a:ea typeface="Gulim" pitchFamily="34" charset="-127"/>
              </a:rPr>
              <a:t>function grows</a:t>
            </a:r>
            <a:r>
              <a:rPr lang="en-US" altLang="ko-KR" sz="2600" dirty="0" smtClean="0">
                <a:solidFill>
                  <a:srgbClr val="0000FF"/>
                </a:solidFill>
                <a:ea typeface="Gulim" pitchFamily="34" charset="-127"/>
              </a:rPr>
              <a:t>.</a:t>
            </a:r>
            <a:r>
              <a:rPr lang="en-US" sz="2600" dirty="0" smtClean="0">
                <a:solidFill>
                  <a:srgbClr val="0000FF"/>
                </a:solidFill>
                <a:cs typeface="Times New Roman" pitchFamily="18" charset="0"/>
              </a:rPr>
              <a:t> [Order of growth]</a:t>
            </a:r>
          </a:p>
          <a:p>
            <a:pPr lvl="1" eaLnBrk="1" hangingPunct="1">
              <a:lnSpc>
                <a:spcPct val="90000"/>
              </a:lnSpc>
            </a:pPr>
            <a:r>
              <a:rPr lang="en-US" sz="2600" dirty="0" smtClean="0">
                <a:cs typeface="Times New Roman" pitchFamily="18" charset="0"/>
              </a:rPr>
              <a:t>Such an analysis is </a:t>
            </a:r>
            <a:r>
              <a:rPr lang="en-US" sz="2600" dirty="0" smtClean="0">
                <a:solidFill>
                  <a:srgbClr val="FF0000"/>
                </a:solidFill>
                <a:cs typeface="Times New Roman" pitchFamily="18" charset="0"/>
              </a:rPr>
              <a:t>independent of machine time, programming style, etc.</a:t>
            </a:r>
          </a:p>
          <a:p>
            <a:pPr eaLnBrk="1" hangingPunct="1">
              <a:lnSpc>
                <a:spcPct val="90000"/>
              </a:lnSpc>
            </a:pPr>
            <a:r>
              <a:rPr lang="en-US" altLang="en-US" sz="2600" b="1" dirty="0" smtClean="0">
                <a:solidFill>
                  <a:srgbClr val="FF0000"/>
                </a:solidFill>
                <a:cs typeface="Courier New" pitchFamily="49" charset="0"/>
              </a:rPr>
              <a:t>Running  </a:t>
            </a:r>
            <a:r>
              <a:rPr lang="en-US" altLang="en-US" sz="2600" b="1" dirty="0">
                <a:solidFill>
                  <a:srgbClr val="FF0000"/>
                </a:solidFill>
                <a:cs typeface="Courier New" pitchFamily="49" charset="0"/>
              </a:rPr>
              <a:t>time </a:t>
            </a:r>
            <a:r>
              <a:rPr lang="en-US" altLang="en-US" sz="2600" b="1" dirty="0" smtClean="0">
                <a:solidFill>
                  <a:srgbClr val="FF0000"/>
                </a:solidFill>
                <a:cs typeface="Courier New" pitchFamily="49" charset="0"/>
              </a:rPr>
              <a:t>analysis </a:t>
            </a:r>
            <a:r>
              <a:rPr lang="en-US" altLang="en-US" sz="2600" dirty="0" smtClean="0">
                <a:cs typeface="Courier New" pitchFamily="49" charset="0"/>
              </a:rPr>
              <a:t>is </a:t>
            </a:r>
            <a:r>
              <a:rPr lang="en-US" altLang="en-US" sz="2600" dirty="0" smtClean="0">
                <a:cs typeface="Times New Roman" pitchFamily="18" charset="0"/>
              </a:rPr>
              <a:t>determining </a:t>
            </a:r>
            <a:r>
              <a:rPr lang="en-US" altLang="en-US" sz="2600" dirty="0">
                <a:cs typeface="Times New Roman" pitchFamily="18" charset="0"/>
              </a:rPr>
              <a:t>how running time increases as the size of the problem </a:t>
            </a:r>
            <a:r>
              <a:rPr lang="en-US" altLang="en-US" sz="2600" dirty="0" smtClean="0">
                <a:cs typeface="Times New Roman" pitchFamily="18" charset="0"/>
              </a:rPr>
              <a:t>increases</a:t>
            </a:r>
            <a:endParaRPr lang="en-US" altLang="en-US" sz="2600" u="sng" dirty="0">
              <a:solidFill>
                <a:srgbClr val="00B050"/>
              </a:solidFill>
              <a:latin typeface="Courier New" pitchFamily="49" charset="0"/>
              <a:cs typeface="Courier New" pitchFamily="49" charset="0"/>
            </a:endParaRPr>
          </a:p>
          <a:p>
            <a:r>
              <a:rPr lang="en-US" sz="2600" dirty="0" smtClean="0"/>
              <a:t>We usually consider one algorithm to be </a:t>
            </a:r>
            <a:r>
              <a:rPr lang="en-US" sz="2600" dirty="0" smtClean="0">
                <a:solidFill>
                  <a:srgbClr val="FF0000"/>
                </a:solidFill>
              </a:rPr>
              <a:t>more efficient </a:t>
            </a:r>
            <a:r>
              <a:rPr lang="en-US" sz="2600" dirty="0" smtClean="0"/>
              <a:t>than another if its </a:t>
            </a:r>
            <a:r>
              <a:rPr lang="en-US" sz="2600" dirty="0" smtClean="0">
                <a:solidFill>
                  <a:srgbClr val="0000FF"/>
                </a:solidFill>
              </a:rPr>
              <a:t>worst case running time has a smaller order of growth</a:t>
            </a:r>
            <a:r>
              <a:rPr lang="en-US" sz="2600" dirty="0" smtClean="0"/>
              <a:t>.</a:t>
            </a:r>
            <a:endParaRPr lang="en-US" sz="2600" dirty="0" smtClean="0">
              <a:cs typeface="Times New Roman" pitchFamily="18" charset="0"/>
            </a:endParaRPr>
          </a:p>
        </p:txBody>
      </p:sp>
      <p:sp>
        <p:nvSpPr>
          <p:cNvPr id="4" name="Slide Number Placeholder 3"/>
          <p:cNvSpPr>
            <a:spLocks noGrp="1"/>
          </p:cNvSpPr>
          <p:nvPr>
            <p:ph type="sldNum" sz="quarter" idx="12"/>
          </p:nvPr>
        </p:nvSpPr>
        <p:spPr/>
        <p:txBody>
          <a:bodyPr>
            <a:normAutofit/>
          </a:bodyPr>
          <a:lstStyle/>
          <a:p>
            <a:pPr eaLnBrk="0" fontAlgn="base" hangingPunct="0">
              <a:spcBef>
                <a:spcPct val="0"/>
              </a:spcBef>
              <a:spcAft>
                <a:spcPct val="0"/>
              </a:spcAft>
              <a:defRPr/>
            </a:pPr>
            <a:fld id="{CA09D015-3B52-4753-A604-012CFF01AA17}" type="slidenum">
              <a:rPr lang="ko-KR" altLang="en-US">
                <a:solidFill>
                  <a:prstClr val="black">
                    <a:tint val="75000"/>
                  </a:prstClr>
                </a:solidFill>
                <a:latin typeface="Times New Roman" pitchFamily="18" charset="0"/>
              </a:rPr>
              <a:pPr eaLnBrk="0" fontAlgn="base" hangingPunct="0">
                <a:spcBef>
                  <a:spcPct val="0"/>
                </a:spcBef>
                <a:spcAft>
                  <a:spcPct val="0"/>
                </a:spcAft>
                <a:defRPr/>
              </a:pPr>
              <a:t>43</a:t>
            </a:fld>
            <a:endParaRPr lang="en-US" altLang="ko-KR" dirty="0">
              <a:solidFill>
                <a:prstClr val="black">
                  <a:tint val="75000"/>
                </a:prstClr>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Tree>
    <p:extLst>
      <p:ext uri="{BB962C8B-B14F-4D97-AF65-F5344CB8AC3E}">
        <p14:creationId xmlns:p14="http://schemas.microsoft.com/office/powerpoint/2010/main" val="3113916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80956"/>
          </a:xfrm>
        </p:spPr>
        <p:txBody>
          <a:bodyPr/>
          <a:lstStyle/>
          <a:p>
            <a:r>
              <a:rPr lang="en-US" b="1" dirty="0">
                <a:ea typeface="MS Mincho" pitchFamily="49" charset="-128"/>
              </a:rPr>
              <a:t>Asymptotic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392073"/>
                <a:ext cx="10972800" cy="4734092"/>
              </a:xfrm>
            </p:spPr>
            <p:txBody>
              <a:bodyPr/>
              <a:lstStyle/>
              <a:p>
                <a:pPr marL="0" indent="0">
                  <a:buNone/>
                </a:pPr>
                <a:r>
                  <a:rPr lang="en-US" b="1" dirty="0" smtClean="0"/>
                  <a:t>Rate </a:t>
                </a:r>
                <a:r>
                  <a:rPr lang="en-US" b="1" dirty="0"/>
                  <a:t>of Growth: </a:t>
                </a:r>
                <a:endParaRPr lang="en-US" dirty="0"/>
              </a:p>
              <a:p>
                <a:r>
                  <a:rPr lang="en-US" dirty="0"/>
                  <a:t>The following notations are commonly </a:t>
                </a:r>
                <a:r>
                  <a:rPr lang="en-US" dirty="0" smtClean="0"/>
                  <a:t>used </a:t>
                </a:r>
                <a:r>
                  <a:rPr lang="en-US" dirty="0"/>
                  <a:t>notations in performance analysis and used to characterize the complexity of an algorithm: </a:t>
                </a:r>
              </a:p>
              <a:p>
                <a:pPr marL="400050" lvl="1" indent="0">
                  <a:buNone/>
                </a:pPr>
                <a:r>
                  <a:rPr lang="en-US" dirty="0" smtClean="0"/>
                  <a:t>1. Big–OH (O) </a:t>
                </a:r>
              </a:p>
              <a:p>
                <a:pPr marL="400050" lvl="1" indent="0">
                  <a:buNone/>
                </a:pPr>
                <a:r>
                  <a:rPr lang="en-US" dirty="0" smtClean="0"/>
                  <a:t>2. Big–OMEGA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en-US" dirty="0" smtClean="0"/>
                  <a:t>)</a:t>
                </a:r>
              </a:p>
              <a:p>
                <a:pPr marL="400050" lvl="1" indent="0">
                  <a:buNone/>
                </a:pPr>
                <a:r>
                  <a:rPr lang="en-US" dirty="0" smtClean="0"/>
                  <a:t>3. Big–THETA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Θ</m:t>
                    </m:r>
                  </m:oMath>
                </a14:m>
                <a:r>
                  <a:rPr lang="en-US" dirty="0" smtClean="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392073"/>
                <a:ext cx="10972800" cy="4734092"/>
              </a:xfrm>
              <a:blipFill>
                <a:blip r:embed="rId2"/>
                <a:stretch>
                  <a:fillRect l="-1389" t="-180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44</a:t>
            </a:fld>
            <a:endParaRPr lang="en-US" altLang="ko-KR"/>
          </a:p>
        </p:txBody>
      </p:sp>
    </p:spTree>
    <p:extLst>
      <p:ext uri="{BB962C8B-B14F-4D97-AF65-F5344CB8AC3E}">
        <p14:creationId xmlns:p14="http://schemas.microsoft.com/office/powerpoint/2010/main" val="7618424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1949"/>
            <a:ext cx="10515600" cy="645652"/>
          </a:xfrm>
        </p:spPr>
        <p:txBody>
          <a:bodyPr/>
          <a:lstStyle/>
          <a:p>
            <a:r>
              <a:rPr lang="en-US" sz="3600" b="1" dirty="0">
                <a:solidFill>
                  <a:srgbClr val="7030A0"/>
                </a:solidFill>
                <a:cs typeface="Arial" panose="020B0604020202020204" pitchFamily="34" charset="0"/>
              </a:rPr>
              <a:t>Big-O </a:t>
            </a:r>
            <a:r>
              <a:rPr lang="en-US" sz="3600" b="1" dirty="0" smtClean="0">
                <a:solidFill>
                  <a:srgbClr val="7030A0"/>
                </a:solidFill>
                <a:cs typeface="Arial" panose="020B0604020202020204" pitchFamily="34" charset="0"/>
              </a:rPr>
              <a:t>Notation </a:t>
            </a:r>
            <a:r>
              <a:rPr lang="en-US" sz="3600" b="1" dirty="0"/>
              <a:t>(Upper Bound)</a:t>
            </a:r>
            <a:endParaRPr lang="en-US" sz="3600" dirty="0"/>
          </a:p>
        </p:txBody>
      </p:sp>
      <p:sp>
        <p:nvSpPr>
          <p:cNvPr id="3" name="Content Placeholder 2"/>
          <p:cNvSpPr>
            <a:spLocks noGrp="1"/>
          </p:cNvSpPr>
          <p:nvPr>
            <p:ph idx="1"/>
          </p:nvPr>
        </p:nvSpPr>
        <p:spPr>
          <a:xfrm>
            <a:off x="838200" y="1280703"/>
            <a:ext cx="10642600" cy="4896260"/>
          </a:xfrm>
        </p:spPr>
        <p:txBody>
          <a:bodyPr>
            <a:normAutofit/>
          </a:bodyPr>
          <a:lstStyle/>
          <a:p>
            <a:pPr algn="just"/>
            <a:r>
              <a:rPr lang="en-US" sz="2800" b="1" i="1" dirty="0"/>
              <a:t>f(n) = O(g(n)), </a:t>
            </a:r>
            <a:r>
              <a:rPr lang="en-US" sz="2800" dirty="0"/>
              <a:t>(pronounced order of or big oh), says that the growth rate of f(n) is less than or equal (&lt;=) that of g(n</a:t>
            </a:r>
            <a:r>
              <a:rPr lang="en-US" sz="2800" dirty="0" smtClean="0"/>
              <a:t>).</a:t>
            </a:r>
          </a:p>
          <a:p>
            <a:pPr algn="just"/>
            <a:r>
              <a:rPr lang="en-US" sz="2800" dirty="0">
                <a:cs typeface="Times New Roman" panose="02020603050405020304" pitchFamily="18" charset="0"/>
              </a:rPr>
              <a:t>We can replace f(n) by g(n) and know we aren't  </a:t>
            </a:r>
            <a:r>
              <a:rPr lang="en-US" sz="2800" dirty="0" smtClean="0">
                <a:cs typeface="Times New Roman" panose="02020603050405020304" pitchFamily="18" charset="0"/>
              </a:rPr>
              <a:t>“off </a:t>
            </a:r>
            <a:r>
              <a:rPr lang="en-US" sz="2800" dirty="0">
                <a:cs typeface="Times New Roman" panose="02020603050405020304" pitchFamily="18" charset="0"/>
              </a:rPr>
              <a:t>too far</a:t>
            </a:r>
            <a:r>
              <a:rPr lang="en-US" sz="2800" dirty="0" smtClean="0">
                <a:cs typeface="Times New Roman" panose="02020603050405020304" pitchFamily="18" charset="0"/>
              </a:rPr>
              <a:t>.”</a:t>
            </a:r>
          </a:p>
          <a:p>
            <a:pPr algn="just"/>
            <a:r>
              <a:rPr lang="en-US" sz="2800" dirty="0">
                <a:cs typeface="Times New Roman" panose="02020603050405020304" pitchFamily="18" charset="0"/>
              </a:rPr>
              <a:t>We say f(n) is "in the order of g(n)" or, simply, f(n) </a:t>
            </a:r>
            <a:r>
              <a:rPr lang="en-US" sz="2800" dirty="0">
                <a:cs typeface="Times New Roman" panose="02020603050405020304" pitchFamily="18" charset="0"/>
                <a:sym typeface="Symbol" pitchFamily="-110" charset="2"/>
              </a:rPr>
              <a:t></a:t>
            </a:r>
            <a:r>
              <a:rPr lang="en-US" sz="2800" dirty="0">
                <a:cs typeface="Times New Roman" panose="02020603050405020304" pitchFamily="18" charset="0"/>
              </a:rPr>
              <a:t> O(g(n)).</a:t>
            </a:r>
          </a:p>
          <a:p>
            <a:pPr algn="just"/>
            <a:r>
              <a:rPr lang="en-US" sz="2800" dirty="0">
                <a:cs typeface="Times New Roman" panose="02020603050405020304" pitchFamily="18" charset="0"/>
              </a:rPr>
              <a:t>Usually, g(n) is a simple function, </a:t>
            </a:r>
            <a:r>
              <a:rPr lang="en-US" sz="2800" dirty="0" smtClean="0">
                <a:cs typeface="Times New Roman" panose="02020603050405020304" pitchFamily="18" charset="0"/>
              </a:rPr>
              <a:t>like, n, n</a:t>
            </a:r>
            <a:r>
              <a:rPr lang="en-US" sz="2800" baseline="30000" dirty="0" smtClean="0">
                <a:cs typeface="Times New Roman" panose="02020603050405020304" pitchFamily="18" charset="0"/>
              </a:rPr>
              <a:t>2</a:t>
            </a:r>
            <a:r>
              <a:rPr lang="en-US" sz="2800" dirty="0" smtClean="0">
                <a:cs typeface="Times New Roman" panose="02020603050405020304" pitchFamily="18" charset="0"/>
              </a:rPr>
              <a:t>, </a:t>
            </a:r>
            <a:r>
              <a:rPr lang="en-US" sz="2800" dirty="0" err="1" smtClean="0">
                <a:cs typeface="Times New Roman" panose="02020603050405020304" pitchFamily="18" charset="0"/>
              </a:rPr>
              <a:t>nlog</a:t>
            </a:r>
            <a:r>
              <a:rPr lang="en-US" sz="2800" dirty="0" smtClean="0">
                <a:cs typeface="Times New Roman" panose="02020603050405020304" pitchFamily="18" charset="0"/>
              </a:rPr>
              <a:t>(n</a:t>
            </a:r>
            <a:r>
              <a:rPr lang="en-US" sz="2800" dirty="0">
                <a:cs typeface="Times New Roman" panose="02020603050405020304" pitchFamily="18" charset="0"/>
              </a:rPr>
              <a:t>), n</a:t>
            </a:r>
            <a:r>
              <a:rPr lang="en-US" sz="2800" baseline="30000" dirty="0">
                <a:cs typeface="Times New Roman" panose="02020603050405020304" pitchFamily="18" charset="0"/>
              </a:rPr>
              <a:t>3</a:t>
            </a:r>
            <a:r>
              <a:rPr lang="en-US" sz="2800" dirty="0">
                <a:cs typeface="Times New Roman" panose="02020603050405020304" pitchFamily="18" charset="0"/>
              </a:rPr>
              <a:t>, 2</a:t>
            </a:r>
            <a:r>
              <a:rPr lang="en-US" sz="2800" baseline="30000" dirty="0">
                <a:cs typeface="Times New Roman" panose="02020603050405020304" pitchFamily="18" charset="0"/>
              </a:rPr>
              <a:t>n</a:t>
            </a:r>
            <a:r>
              <a:rPr lang="en-US" sz="2800" dirty="0">
                <a:cs typeface="Times New Roman" panose="02020603050405020304" pitchFamily="18" charset="0"/>
              </a:rPr>
              <a:t>, etc., that's easy to understand and use</a:t>
            </a:r>
            <a:r>
              <a:rPr lang="en-US" sz="2800" dirty="0" smtClean="0">
                <a:cs typeface="Times New Roman" panose="02020603050405020304" pitchFamily="18" charset="0"/>
              </a:rPr>
              <a:t>.</a:t>
            </a:r>
          </a:p>
          <a:p>
            <a:pPr algn="just"/>
            <a:r>
              <a:rPr lang="en-US" sz="2800" dirty="0" smtClean="0">
                <a:cs typeface="Times New Roman" panose="02020603050405020304" pitchFamily="18" charset="0"/>
              </a:rPr>
              <a:t>Useful </a:t>
            </a:r>
            <a:r>
              <a:rPr lang="en-US" sz="2800" dirty="0">
                <a:cs typeface="Times New Roman" panose="02020603050405020304" pitchFamily="18" charset="0"/>
              </a:rPr>
              <a:t>when f(n) is not known precisely, is complicated to compute, and/or difficult to use</a:t>
            </a:r>
            <a:r>
              <a:rPr lang="en-US" sz="2800" dirty="0" smtClean="0">
                <a:cs typeface="Times New Roman" panose="02020603050405020304" pitchFamily="18" charset="0"/>
              </a:rPr>
              <a:t>.</a:t>
            </a:r>
          </a:p>
          <a:p>
            <a:pPr algn="just"/>
            <a:r>
              <a:rPr lang="en-US" sz="2800" i="1" dirty="0"/>
              <a:t>Basically, it tells you how fast a function grows or declines  as the input grows </a:t>
            </a:r>
            <a:endParaRPr lang="en-US" sz="2800" dirty="0" smtClean="0">
              <a:cs typeface="Times New Roman" panose="02020603050405020304" pitchFamily="18" charset="0"/>
            </a:endParaRPr>
          </a:p>
          <a:p>
            <a:pPr algn="just"/>
            <a:endParaRPr lang="en-US" sz="2800" dirty="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000000"/>
                </a:solidFill>
                <a:effectLst/>
                <a:uLnTx/>
                <a:uFillTx/>
                <a:latin typeface="Times New Roman"/>
                <a:ea typeface="+mn-ea"/>
                <a:cs typeface="+mn-cs"/>
              </a:rPr>
              <a:t>Design and Analysis of Algorithm Chapter-1</a:t>
            </a:r>
            <a:endParaRPr kumimoji="0" 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AF4C5-C3B7-4C8A-A960-2E984897F733}" type="slidenum">
              <a:rPr kumimoji="0" 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918596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prstClr val="black"/>
              <a:schemeClr val="accent1">
                <a:tint val="45000"/>
                <a:satMod val="400000"/>
              </a:schemeClr>
            </a:duotone>
          </a:blip>
          <a:stretch>
            <a:fillRect/>
          </a:stretch>
        </p:blipFill>
        <p:spPr>
          <a:xfrm>
            <a:off x="1047135" y="752168"/>
            <a:ext cx="9984659" cy="5471651"/>
          </a:xfrm>
          <a:prstGeom prst="rect">
            <a:avLst/>
          </a:prstGeom>
        </p:spPr>
      </p:pic>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000000"/>
                </a:solidFill>
                <a:effectLst/>
                <a:uLnTx/>
                <a:uFillTx/>
                <a:latin typeface="Times New Roman"/>
                <a:ea typeface="+mn-ea"/>
                <a:cs typeface="+mn-cs"/>
              </a:rPr>
              <a:t>Design and Analysis of Algorithm Chapter-1</a:t>
            </a:r>
            <a:endParaRPr kumimoji="0" 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AF4C5-C3B7-4C8A-A960-2E984897F733}" type="slidenum">
              <a:rPr kumimoji="0" 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584042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334" y="365126"/>
            <a:ext cx="8270544" cy="753346"/>
          </a:xfrm>
        </p:spPr>
        <p:txBody>
          <a:bodyPr>
            <a:normAutofit fontScale="90000"/>
          </a:bodyPr>
          <a:lstStyle/>
          <a:p>
            <a:pPr algn="ctr"/>
            <a:r>
              <a:rPr lang="en-US" b="1" dirty="0">
                <a:solidFill>
                  <a:srgbClr val="7030A0"/>
                </a:solidFill>
                <a:latin typeface="Arial Black" panose="020B0A04020102020204" pitchFamily="34" charset="0"/>
                <a:cs typeface="Arial" panose="020B0604020202020204" pitchFamily="34" charset="0"/>
              </a:rPr>
              <a:t/>
            </a:r>
            <a:br>
              <a:rPr lang="en-US" b="1" dirty="0">
                <a:solidFill>
                  <a:srgbClr val="7030A0"/>
                </a:solidFill>
                <a:latin typeface="Arial Black" panose="020B0A04020102020204" pitchFamily="34" charset="0"/>
                <a:cs typeface="Arial" panose="020B0604020202020204" pitchFamily="34" charset="0"/>
              </a:rPr>
            </a:br>
            <a:r>
              <a:rPr lang="en-US" b="1" dirty="0">
                <a:solidFill>
                  <a:srgbClr val="7030A0"/>
                </a:solidFill>
                <a:latin typeface="Arial Black" panose="020B0A04020102020204" pitchFamily="34" charset="0"/>
                <a:cs typeface="Arial" panose="020B0604020202020204" pitchFamily="34" charset="0"/>
              </a:rPr>
              <a:t>   Big-O </a:t>
            </a:r>
            <a:r>
              <a:rPr lang="en-US" b="1" dirty="0" smtClean="0">
                <a:solidFill>
                  <a:srgbClr val="7030A0"/>
                </a:solidFill>
                <a:latin typeface="Arial Black" panose="020B0A04020102020204" pitchFamily="34" charset="0"/>
                <a:cs typeface="Arial" panose="020B0604020202020204" pitchFamily="34" charset="0"/>
              </a:rPr>
              <a:t>Notation… </a:t>
            </a:r>
            <a:r>
              <a:rPr lang="en-US" b="1" dirty="0">
                <a:solidFill>
                  <a:srgbClr val="7030A0"/>
                </a:solidFill>
                <a:latin typeface="Arial Black" panose="020B0A04020102020204" pitchFamily="34" charset="0"/>
                <a:cs typeface="Arial" panose="020B0604020202020204" pitchFamily="34" charset="0"/>
              </a:rPr>
              <a:t/>
            </a:r>
            <a:br>
              <a:rPr lang="en-US" b="1" dirty="0">
                <a:solidFill>
                  <a:srgbClr val="7030A0"/>
                </a:solidFill>
                <a:latin typeface="Arial Black" panose="020B0A04020102020204" pitchFamily="34" charset="0"/>
                <a:cs typeface="Arial" panose="020B0604020202020204" pitchFamily="34" charset="0"/>
              </a:rPr>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4618" y="1297858"/>
                <a:ext cx="9837175" cy="4879105"/>
              </a:xfrm>
            </p:spPr>
            <p:txBody>
              <a:bodyPr>
                <a:normAutofit fontScale="77500" lnSpcReduction="20000"/>
              </a:bodyPr>
              <a:lstStyle/>
              <a:p>
                <a:r>
                  <a:rPr lang="en-US" dirty="0"/>
                  <a:t>Let f , </a:t>
                </a:r>
                <a:r>
                  <a:rPr lang="en-US" dirty="0" smtClean="0"/>
                  <a:t>g</a:t>
                </a:r>
                <a:r>
                  <a:rPr lang="en-US" altLang="ko-KR" dirty="0">
                    <a:ea typeface="Gulim" pitchFamily="34" charset="-127"/>
                  </a:rPr>
                  <a:t> be any function</a:t>
                </a:r>
                <a:r>
                  <a:rPr lang="en-US" dirty="0" smtClean="0"/>
                  <a:t>  </a:t>
                </a:r>
                <a:r>
                  <a:rPr lang="en-US" dirty="0"/>
                  <a:t>R</a:t>
                </a:r>
                <a:r>
                  <a:rPr lang="en-US" dirty="0" smtClean="0"/>
                  <a:t> </a:t>
                </a:r>
                <a:r>
                  <a:rPr lang="en-US" dirty="0">
                    <a:sym typeface="Wingdings" panose="05000000000000000000" pitchFamily="2" charset="2"/>
                  </a:rPr>
                  <a:t></a:t>
                </a:r>
                <a:r>
                  <a:rPr lang="en-US" dirty="0"/>
                  <a:t> R. We say that</a:t>
                </a:r>
              </a:p>
              <a:p>
                <a:pPr marL="0" indent="0">
                  <a:buNone/>
                </a:pPr>
                <a:r>
                  <a:rPr lang="en-US" dirty="0"/>
                  <a:t>              f (n) = O(g(n))</a:t>
                </a:r>
              </a:p>
              <a:p>
                <a:r>
                  <a:rPr lang="en-US" dirty="0"/>
                  <a:t>if there are positive integers c and n</a:t>
                </a:r>
                <a:r>
                  <a:rPr lang="en-US" sz="1600" dirty="0"/>
                  <a:t>0 </a:t>
                </a:r>
                <a:r>
                  <a:rPr lang="en-US" dirty="0"/>
                  <a:t>such that for all n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n</a:t>
                </a:r>
                <a:r>
                  <a:rPr lang="en-US" sz="1600" dirty="0"/>
                  <a:t>0</a:t>
                </a:r>
              </a:p>
              <a:p>
                <a:pPr marL="0" indent="0">
                  <a:buNone/>
                </a:pPr>
                <a:r>
                  <a:rPr lang="en-US" dirty="0"/>
                  <a:t>            f (n)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cg(n</a:t>
                </a:r>
                <a:r>
                  <a:rPr lang="en-US" dirty="0" smtClean="0"/>
                  <a:t>)</a:t>
                </a:r>
                <a:endParaRPr lang="en-US" dirty="0"/>
              </a:p>
              <a:p>
                <a:r>
                  <a:rPr lang="en-US" dirty="0"/>
                  <a:t>When f (n) = O(g(n)) we say that g is an asymptotic upper bound on f </a:t>
                </a:r>
                <a:r>
                  <a:rPr lang="en-US" dirty="0" smtClean="0"/>
                  <a:t>.</a:t>
                </a:r>
                <a:endParaRPr lang="en-US" dirty="0">
                  <a:cs typeface="Times New Roman" panose="02020603050405020304" pitchFamily="18" charset="0"/>
                </a:endParaRPr>
              </a:p>
              <a:p>
                <a:pPr>
                  <a:defRPr/>
                </a:pPr>
                <a:r>
                  <a:rPr lang="en-US" dirty="0" smtClean="0">
                    <a:cs typeface="Times New Roman" panose="02020603050405020304" pitchFamily="18" charset="0"/>
                  </a:rPr>
                  <a:t>In </a:t>
                </a:r>
                <a:r>
                  <a:rPr lang="en-US" dirty="0">
                    <a:cs typeface="Times New Roman" panose="02020603050405020304" pitchFamily="18" charset="0"/>
                  </a:rPr>
                  <a:t>asymptotic analysis, </a:t>
                </a:r>
                <a:endParaRPr lang="en-US" dirty="0" smtClean="0">
                  <a:cs typeface="Times New Roman" panose="02020603050405020304" pitchFamily="18" charset="0"/>
                </a:endParaRPr>
              </a:p>
              <a:p>
                <a:pPr lvl="1">
                  <a:defRPr/>
                </a:pPr>
                <a:r>
                  <a:rPr lang="en-US" sz="3100" dirty="0" smtClean="0">
                    <a:cs typeface="Times New Roman" panose="02020603050405020304" pitchFamily="18" charset="0"/>
                  </a:rPr>
                  <a:t>The </a:t>
                </a:r>
                <a:r>
                  <a:rPr lang="en-US" sz="3100" dirty="0">
                    <a:cs typeface="Times New Roman" panose="02020603050405020304" pitchFamily="18" charset="0"/>
                  </a:rPr>
                  <a:t>high order term will dominate low order terms when the input is sufficiently </a:t>
                </a:r>
                <a:r>
                  <a:rPr lang="en-US" sz="3100" dirty="0" smtClean="0">
                    <a:cs typeface="Times New Roman" panose="02020603050405020304" pitchFamily="18" charset="0"/>
                  </a:rPr>
                  <a:t>large</a:t>
                </a:r>
              </a:p>
              <a:p>
                <a:pPr lvl="1">
                  <a:defRPr/>
                </a:pPr>
                <a:r>
                  <a:rPr lang="en-US" sz="3100" dirty="0" smtClean="0">
                    <a:cs typeface="Times New Roman" panose="02020603050405020304" pitchFamily="18" charset="0"/>
                  </a:rPr>
                  <a:t>We </a:t>
                </a:r>
                <a:r>
                  <a:rPr lang="en-US" sz="3100" dirty="0">
                    <a:cs typeface="Times New Roman" panose="02020603050405020304" pitchFamily="18" charset="0"/>
                  </a:rPr>
                  <a:t>also discard constant </a:t>
                </a:r>
                <a:r>
                  <a:rPr lang="en-US" sz="3100" dirty="0" smtClean="0">
                    <a:cs typeface="Times New Roman" panose="02020603050405020304" pitchFamily="18" charset="0"/>
                  </a:rPr>
                  <a:t>coefficients for </a:t>
                </a:r>
                <a:r>
                  <a:rPr lang="en-US" sz="3100" dirty="0">
                    <a:cs typeface="Times New Roman" panose="02020603050405020304" pitchFamily="18" charset="0"/>
                  </a:rPr>
                  <a:t>convenience, since we are estimating</a:t>
                </a:r>
              </a:p>
              <a:p>
                <a:pPr>
                  <a:defRPr/>
                </a:pPr>
                <a:r>
                  <a:rPr lang="en-US" sz="3000" b="1" dirty="0" smtClean="0">
                    <a:cs typeface="Times New Roman" panose="02020603050405020304" pitchFamily="18" charset="0"/>
                  </a:rPr>
                  <a:t>Example</a:t>
                </a:r>
                <a:r>
                  <a:rPr lang="en-US" sz="3000" dirty="0" smtClean="0">
                    <a:cs typeface="Times New Roman" panose="02020603050405020304" pitchFamily="18" charset="0"/>
                  </a:rPr>
                  <a:t>: The </a:t>
                </a:r>
                <a:r>
                  <a:rPr lang="en-US" sz="3000" dirty="0">
                    <a:cs typeface="Times New Roman" panose="02020603050405020304" pitchFamily="18" charset="0"/>
                  </a:rPr>
                  <a:t>time complexity is given by the f(n) below:</a:t>
                </a:r>
              </a:p>
              <a:p>
                <a:pPr lvl="1">
                  <a:defRPr/>
                </a:pPr>
                <a:r>
                  <a:rPr lang="en-US" dirty="0">
                    <a:cs typeface="Times New Roman" panose="02020603050405020304" pitchFamily="18" charset="0"/>
                  </a:rPr>
                  <a:t>f(n) = 6n</a:t>
                </a:r>
                <a:r>
                  <a:rPr lang="en-US" baseline="30000" dirty="0">
                    <a:cs typeface="Times New Roman" panose="02020603050405020304" pitchFamily="18" charset="0"/>
                  </a:rPr>
                  <a:t>3</a:t>
                </a:r>
                <a:r>
                  <a:rPr lang="en-US" dirty="0">
                    <a:cs typeface="Times New Roman" panose="02020603050405020304" pitchFamily="18" charset="0"/>
                  </a:rPr>
                  <a:t> + 2n</a:t>
                </a:r>
                <a:r>
                  <a:rPr lang="en-US" baseline="30000" dirty="0">
                    <a:cs typeface="Times New Roman" panose="02020603050405020304" pitchFamily="18" charset="0"/>
                  </a:rPr>
                  <a:t>2</a:t>
                </a:r>
                <a:r>
                  <a:rPr lang="en-US" dirty="0">
                    <a:cs typeface="Times New Roman" panose="02020603050405020304" pitchFamily="18" charset="0"/>
                  </a:rPr>
                  <a:t> + 20n + </a:t>
                </a:r>
                <a:r>
                  <a:rPr lang="en-US" dirty="0" smtClean="0">
                    <a:cs typeface="Times New Roman" panose="02020603050405020304" pitchFamily="18" charset="0"/>
                  </a:rPr>
                  <a:t>45</a:t>
                </a:r>
                <a:r>
                  <a:rPr lang="en-US" dirty="0" smtClean="0">
                    <a:cs typeface="Times New Roman" panose="02020603050405020304" pitchFamily="18" charset="0"/>
                    <a:sym typeface="Wingdings" panose="05000000000000000000" pitchFamily="2" charset="2"/>
                  </a:rPr>
                  <a:t></a:t>
                </a:r>
                <a:r>
                  <a:rPr lang="en-US" dirty="0" smtClean="0">
                    <a:cs typeface="Times New Roman" panose="02020603050405020304" pitchFamily="18" charset="0"/>
                  </a:rPr>
                  <a:t>O(n</a:t>
                </a:r>
                <a:r>
                  <a:rPr lang="en-US" sz="2800" baseline="30000" dirty="0" smtClean="0">
                    <a:cs typeface="Times New Roman" panose="02020603050405020304" pitchFamily="18" charset="0"/>
                  </a:rPr>
                  <a:t>3</a:t>
                </a:r>
                <a:r>
                  <a:rPr lang="en-US" dirty="0" smtClean="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4618" y="1297858"/>
                <a:ext cx="9837175" cy="4879105"/>
              </a:xfrm>
              <a:blipFill>
                <a:blip r:embed="rId2"/>
                <a:stretch>
                  <a:fillRect l="-867" t="-262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000000"/>
                </a:solidFill>
                <a:effectLst/>
                <a:uLnTx/>
                <a:uFillTx/>
                <a:latin typeface="Times New Roman"/>
                <a:ea typeface="+mn-ea"/>
                <a:cs typeface="+mn-cs"/>
              </a:rPr>
              <a:t>Design and Analysis of Algorithm Chapter-1</a:t>
            </a:r>
            <a:endParaRPr kumimoji="0" 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AF4C5-C3B7-4C8A-A960-2E984897F733}" type="slidenum">
              <a:rPr kumimoji="0" 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6836306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contrast="40000"/>
                    </a14:imgEffect>
                  </a14:imgLayer>
                </a14:imgProps>
              </a:ext>
            </a:extLst>
          </a:blip>
          <a:stretch>
            <a:fillRect/>
          </a:stretch>
        </p:blipFill>
        <p:spPr>
          <a:xfrm>
            <a:off x="1047135" y="728285"/>
            <a:ext cx="9586451" cy="5628065"/>
          </a:xfrm>
          <a:prstGeom prst="rect">
            <a:avLst/>
          </a:prstGeom>
        </p:spPr>
      </p:pic>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000000"/>
                </a:solidFill>
                <a:effectLst/>
                <a:uLnTx/>
                <a:uFillTx/>
                <a:latin typeface="Times New Roman"/>
                <a:ea typeface="+mn-ea"/>
                <a:cs typeface="+mn-cs"/>
              </a:rPr>
              <a:t>Design and Analysis of Algorithm Chapter-1</a:t>
            </a:r>
            <a:endParaRPr kumimoji="0" 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8AF4C5-C3B7-4C8A-A960-2E984897F733}" type="slidenum">
              <a:rPr kumimoji="0" 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8331704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09800" y="533400"/>
            <a:ext cx="8293100" cy="635000"/>
          </a:xfrm>
        </p:spPr>
        <p:txBody>
          <a:bodyPr/>
          <a:lstStyle/>
          <a:p>
            <a:pPr eaLnBrk="1" hangingPunct="1"/>
            <a:r>
              <a:rPr lang="en-US" altLang="en-US" dirty="0" smtClean="0">
                <a:ea typeface="MS Mincho" pitchFamily="49" charset="-128"/>
              </a:rPr>
              <a:t>More Examples …</a:t>
            </a:r>
            <a:endParaRPr lang="en-US" altLang="en-US" dirty="0" smtClean="0"/>
          </a:p>
        </p:txBody>
      </p:sp>
      <p:sp>
        <p:nvSpPr>
          <p:cNvPr id="53251" name="Rectangle 3"/>
          <p:cNvSpPr>
            <a:spLocks noGrp="1" noChangeArrowheads="1"/>
          </p:cNvSpPr>
          <p:nvPr>
            <p:ph idx="1"/>
          </p:nvPr>
        </p:nvSpPr>
        <p:spPr>
          <a:xfrm>
            <a:off x="1320800" y="1397000"/>
            <a:ext cx="10071100" cy="4762500"/>
          </a:xfrm>
        </p:spPr>
        <p:txBody>
          <a:bodyPr/>
          <a:lstStyle/>
          <a:p>
            <a:pPr eaLnBrk="1" hangingPunct="1"/>
            <a:r>
              <a:rPr lang="en-US" altLang="en-US" sz="2800" dirty="0" smtClean="0">
                <a:ea typeface="MS Mincho" pitchFamily="49" charset="-128"/>
              </a:rPr>
              <a:t>We say that </a:t>
            </a:r>
            <a:r>
              <a:rPr lang="en-US" altLang="en-US" sz="2800" i="1" dirty="0" smtClean="0">
                <a:cs typeface="Times New Roman" pitchFamily="18" charset="0"/>
              </a:rPr>
              <a:t>n</a:t>
            </a:r>
            <a:r>
              <a:rPr lang="en-US" altLang="en-US" sz="2800" baseline="30000" dirty="0" smtClean="0">
                <a:cs typeface="Times New Roman" pitchFamily="18" charset="0"/>
              </a:rPr>
              <a:t>4</a:t>
            </a:r>
            <a:r>
              <a:rPr lang="en-US" altLang="en-US" sz="2800" dirty="0" smtClean="0">
                <a:cs typeface="Times New Roman" pitchFamily="18" charset="0"/>
              </a:rPr>
              <a:t> + 100</a:t>
            </a:r>
            <a:r>
              <a:rPr lang="en-US" altLang="en-US" sz="2800" i="1" dirty="0" smtClean="0">
                <a:cs typeface="Times New Roman" pitchFamily="18" charset="0"/>
              </a:rPr>
              <a:t>n</a:t>
            </a:r>
            <a:r>
              <a:rPr lang="en-US" altLang="en-US" sz="2800" baseline="30000" dirty="0" smtClean="0">
                <a:cs typeface="Times New Roman" pitchFamily="18" charset="0"/>
              </a:rPr>
              <a:t>2</a:t>
            </a:r>
            <a:r>
              <a:rPr lang="en-US" altLang="en-US" sz="2800" dirty="0" smtClean="0">
                <a:cs typeface="Times New Roman" pitchFamily="18" charset="0"/>
              </a:rPr>
              <a:t> + 10</a:t>
            </a:r>
            <a:r>
              <a:rPr lang="en-US" altLang="en-US" sz="2800" i="1" dirty="0" smtClean="0">
                <a:cs typeface="Times New Roman" pitchFamily="18" charset="0"/>
              </a:rPr>
              <a:t>n</a:t>
            </a:r>
            <a:r>
              <a:rPr lang="en-US" altLang="en-US" sz="2800" dirty="0" smtClean="0">
                <a:cs typeface="Times New Roman" pitchFamily="18" charset="0"/>
              </a:rPr>
              <a:t> + 50 </a:t>
            </a:r>
            <a:r>
              <a:rPr lang="en-US" altLang="en-US" sz="2800" dirty="0" smtClean="0">
                <a:ea typeface="MS Mincho" pitchFamily="49" charset="-128"/>
              </a:rPr>
              <a:t>is of the order of </a:t>
            </a:r>
            <a:r>
              <a:rPr lang="en-US" altLang="en-US" sz="2800" i="1" dirty="0" smtClean="0">
                <a:cs typeface="Times New Roman" pitchFamily="18" charset="0"/>
              </a:rPr>
              <a:t>n</a:t>
            </a:r>
            <a:r>
              <a:rPr lang="en-US" altLang="en-US" sz="2800" baseline="30000" dirty="0" smtClean="0">
                <a:cs typeface="Times New Roman" pitchFamily="18" charset="0"/>
              </a:rPr>
              <a:t>4</a:t>
            </a:r>
            <a:r>
              <a:rPr lang="en-US" altLang="en-US" sz="2800" dirty="0" smtClean="0">
                <a:ea typeface="MS Mincho" pitchFamily="49" charset="-128"/>
              </a:rPr>
              <a:t> or </a:t>
            </a:r>
            <a:r>
              <a:rPr lang="en-US" altLang="en-US" sz="2800" i="1" dirty="0" smtClean="0">
                <a:ea typeface="MS Mincho" pitchFamily="49" charset="-128"/>
              </a:rPr>
              <a:t>O</a:t>
            </a:r>
            <a:r>
              <a:rPr lang="en-US" altLang="en-US" sz="2800" dirty="0" smtClean="0">
                <a:ea typeface="MS Mincho" pitchFamily="49" charset="-128"/>
              </a:rPr>
              <a:t>(</a:t>
            </a:r>
            <a:r>
              <a:rPr lang="en-US" altLang="en-US" sz="2800" i="1" dirty="0" smtClean="0">
                <a:cs typeface="Times New Roman" pitchFamily="18" charset="0"/>
              </a:rPr>
              <a:t>n</a:t>
            </a:r>
            <a:r>
              <a:rPr lang="en-US" altLang="en-US" sz="2800" baseline="30000" dirty="0" smtClean="0">
                <a:cs typeface="Times New Roman" pitchFamily="18" charset="0"/>
              </a:rPr>
              <a:t>4</a:t>
            </a:r>
            <a:r>
              <a:rPr lang="en-US" altLang="en-US" sz="2800" dirty="0" smtClean="0">
                <a:ea typeface="MS Mincho" pitchFamily="49" charset="-128"/>
              </a:rPr>
              <a:t>)</a:t>
            </a:r>
            <a:r>
              <a:rPr lang="en-US" altLang="en-US" sz="2800" dirty="0" smtClean="0"/>
              <a:t> </a:t>
            </a:r>
          </a:p>
          <a:p>
            <a:pPr eaLnBrk="1" hangingPunct="1"/>
            <a:r>
              <a:rPr lang="en-US" altLang="en-US" sz="2800" dirty="0" smtClean="0"/>
              <a:t>We say that </a:t>
            </a:r>
            <a:r>
              <a:rPr lang="en-US" altLang="en-US" sz="2800" dirty="0" smtClean="0">
                <a:ea typeface="MS Mincho" pitchFamily="49" charset="-128"/>
              </a:rPr>
              <a:t>10</a:t>
            </a:r>
            <a:r>
              <a:rPr lang="en-US" altLang="en-US" sz="2800" i="1" dirty="0" smtClean="0">
                <a:ea typeface="MS Mincho" pitchFamily="49" charset="-128"/>
              </a:rPr>
              <a:t>n</a:t>
            </a:r>
            <a:r>
              <a:rPr lang="en-US" altLang="en-US" sz="2800" baseline="30000" dirty="0" smtClean="0">
                <a:ea typeface="MS Mincho" pitchFamily="49" charset="-128"/>
              </a:rPr>
              <a:t>3</a:t>
            </a:r>
            <a:r>
              <a:rPr lang="en-US" altLang="en-US" sz="2800" dirty="0" smtClean="0">
                <a:ea typeface="MS Mincho" pitchFamily="49" charset="-128"/>
              </a:rPr>
              <a:t> + 2</a:t>
            </a:r>
            <a:r>
              <a:rPr lang="en-US" altLang="en-US" sz="2800" i="1" dirty="0" smtClean="0">
                <a:ea typeface="MS Mincho" pitchFamily="49" charset="-128"/>
              </a:rPr>
              <a:t>n</a:t>
            </a:r>
            <a:r>
              <a:rPr lang="en-US" altLang="en-US" sz="2800" baseline="30000" dirty="0" smtClean="0">
                <a:ea typeface="MS Mincho" pitchFamily="49" charset="-128"/>
              </a:rPr>
              <a:t>2</a:t>
            </a:r>
            <a:r>
              <a:rPr lang="en-US" altLang="en-US" sz="2800" dirty="0" smtClean="0">
                <a:ea typeface="MS Mincho" pitchFamily="49" charset="-128"/>
              </a:rPr>
              <a:t> is </a:t>
            </a:r>
            <a:r>
              <a:rPr lang="en-US" altLang="en-US" sz="2800" i="1" dirty="0" smtClean="0">
                <a:ea typeface="MS Mincho" pitchFamily="49" charset="-128"/>
              </a:rPr>
              <a:t>O</a:t>
            </a:r>
            <a:r>
              <a:rPr lang="en-US" altLang="en-US" sz="2800" dirty="0" smtClean="0">
                <a:ea typeface="MS Mincho" pitchFamily="49" charset="-128"/>
              </a:rPr>
              <a:t>(</a:t>
            </a:r>
            <a:r>
              <a:rPr lang="en-US" altLang="en-US" sz="2800" i="1" dirty="0" smtClean="0">
                <a:ea typeface="MS Mincho" pitchFamily="49" charset="-128"/>
              </a:rPr>
              <a:t>n</a:t>
            </a:r>
            <a:r>
              <a:rPr lang="en-US" altLang="en-US" sz="2800" baseline="30000" dirty="0" smtClean="0">
                <a:ea typeface="MS Mincho" pitchFamily="49" charset="-128"/>
              </a:rPr>
              <a:t>3</a:t>
            </a:r>
            <a:r>
              <a:rPr lang="en-US" altLang="en-US" sz="2800" dirty="0" smtClean="0">
                <a:ea typeface="MS Mincho" pitchFamily="49" charset="-128"/>
              </a:rPr>
              <a:t>)    </a:t>
            </a:r>
          </a:p>
          <a:p>
            <a:pPr eaLnBrk="1" hangingPunct="1"/>
            <a:r>
              <a:rPr lang="en-US" altLang="en-US" sz="2800" dirty="0" smtClean="0">
                <a:ea typeface="MS Mincho" pitchFamily="49" charset="-128"/>
              </a:rPr>
              <a:t>We say that </a:t>
            </a:r>
            <a:r>
              <a:rPr lang="en-US" altLang="en-US" sz="2800" i="1" dirty="0" smtClean="0">
                <a:ea typeface="MS Mincho" pitchFamily="49" charset="-128"/>
              </a:rPr>
              <a:t>n</a:t>
            </a:r>
            <a:r>
              <a:rPr lang="en-US" altLang="en-US" sz="2800" baseline="30000" dirty="0" smtClean="0">
                <a:ea typeface="MS Mincho" pitchFamily="49" charset="-128"/>
              </a:rPr>
              <a:t>3</a:t>
            </a:r>
            <a:r>
              <a:rPr lang="en-US" altLang="en-US" sz="2800" dirty="0" smtClean="0">
                <a:ea typeface="MS Mincho" pitchFamily="49" charset="-128"/>
              </a:rPr>
              <a:t> - </a:t>
            </a:r>
            <a:r>
              <a:rPr lang="en-US" altLang="en-US" sz="2800" i="1" dirty="0" smtClean="0">
                <a:ea typeface="MS Mincho" pitchFamily="49" charset="-128"/>
              </a:rPr>
              <a:t>n</a:t>
            </a:r>
            <a:r>
              <a:rPr lang="en-US" altLang="en-US" sz="2800" baseline="30000" dirty="0" smtClean="0">
                <a:ea typeface="MS Mincho" pitchFamily="49" charset="-128"/>
              </a:rPr>
              <a:t>2</a:t>
            </a:r>
            <a:r>
              <a:rPr lang="en-US" altLang="en-US" sz="2800" dirty="0" smtClean="0">
                <a:ea typeface="MS Mincho" pitchFamily="49" charset="-128"/>
              </a:rPr>
              <a:t> is </a:t>
            </a:r>
            <a:r>
              <a:rPr lang="en-US" altLang="en-US" sz="2800" i="1" dirty="0" smtClean="0">
                <a:ea typeface="MS Mincho" pitchFamily="49" charset="-128"/>
              </a:rPr>
              <a:t>O</a:t>
            </a:r>
            <a:r>
              <a:rPr lang="en-US" altLang="en-US" sz="2800" dirty="0" smtClean="0">
                <a:ea typeface="MS Mincho" pitchFamily="49" charset="-128"/>
              </a:rPr>
              <a:t>(</a:t>
            </a:r>
            <a:r>
              <a:rPr lang="en-US" altLang="en-US" sz="2800" i="1" dirty="0" smtClean="0">
                <a:ea typeface="MS Mincho" pitchFamily="49" charset="-128"/>
              </a:rPr>
              <a:t>n</a:t>
            </a:r>
            <a:r>
              <a:rPr lang="en-US" altLang="en-US" sz="2800" baseline="30000" dirty="0" smtClean="0">
                <a:ea typeface="MS Mincho" pitchFamily="49" charset="-128"/>
              </a:rPr>
              <a:t>3</a:t>
            </a:r>
            <a:r>
              <a:rPr lang="en-US" altLang="en-US" sz="2800" dirty="0" smtClean="0">
                <a:ea typeface="MS Mincho" pitchFamily="49" charset="-128"/>
              </a:rPr>
              <a:t>)</a:t>
            </a:r>
          </a:p>
          <a:p>
            <a:pPr eaLnBrk="1" hangingPunct="1"/>
            <a:r>
              <a:rPr lang="en-US" altLang="en-US" sz="2800" dirty="0" smtClean="0">
                <a:ea typeface="MS Mincho" pitchFamily="49" charset="-128"/>
              </a:rPr>
              <a:t>We say that 10 is </a:t>
            </a:r>
            <a:r>
              <a:rPr lang="en-US" altLang="en-US" sz="2800" i="1" dirty="0" smtClean="0">
                <a:ea typeface="MS Mincho" pitchFamily="49" charset="-128"/>
              </a:rPr>
              <a:t>O</a:t>
            </a:r>
            <a:r>
              <a:rPr lang="en-US" altLang="en-US" sz="2800" dirty="0" smtClean="0">
                <a:ea typeface="MS Mincho" pitchFamily="49" charset="-128"/>
              </a:rPr>
              <a:t>(1), </a:t>
            </a:r>
          </a:p>
          <a:p>
            <a:pPr eaLnBrk="1" hangingPunct="1"/>
            <a:r>
              <a:rPr lang="en-US" altLang="en-US" sz="2800" dirty="0" smtClean="0">
                <a:ea typeface="MS Mincho" pitchFamily="49" charset="-128"/>
              </a:rPr>
              <a:t>We say that 1273679 is </a:t>
            </a:r>
            <a:r>
              <a:rPr lang="en-US" altLang="en-US" sz="2800" i="1" dirty="0" smtClean="0">
                <a:ea typeface="MS Mincho" pitchFamily="49" charset="-128"/>
              </a:rPr>
              <a:t>O</a:t>
            </a:r>
            <a:r>
              <a:rPr lang="en-US" altLang="en-US" sz="2800" dirty="0" smtClean="0">
                <a:ea typeface="MS Mincho" pitchFamily="49" charset="-128"/>
              </a:rPr>
              <a:t>(1)</a:t>
            </a:r>
          </a:p>
          <a:p>
            <a:pPr eaLnBrk="1" hangingPunct="1"/>
            <a:r>
              <a:rPr lang="en-US" altLang="ko-KR" sz="2800" i="1" dirty="0">
                <a:solidFill>
                  <a:srgbClr val="0070C0"/>
                </a:solidFill>
                <a:ea typeface="Gulim" pitchFamily="34" charset="-127"/>
              </a:rPr>
              <a:t>In general, an O(n</a:t>
            </a:r>
            <a:r>
              <a:rPr lang="en-US" altLang="ko-KR" sz="2800" i="1" baseline="30000" dirty="0">
                <a:solidFill>
                  <a:srgbClr val="0070C0"/>
                </a:solidFill>
                <a:ea typeface="Gulim" pitchFamily="34" charset="-127"/>
              </a:rPr>
              <a:t>2</a:t>
            </a:r>
            <a:r>
              <a:rPr lang="en-US" altLang="ko-KR" sz="2800" i="1" dirty="0">
                <a:solidFill>
                  <a:srgbClr val="0070C0"/>
                </a:solidFill>
                <a:ea typeface="Gulim" pitchFamily="34" charset="-127"/>
              </a:rPr>
              <a:t>) algorithm will be </a:t>
            </a:r>
            <a:r>
              <a:rPr lang="en-US" altLang="ko-KR" sz="2800" i="1" u="sng" dirty="0">
                <a:solidFill>
                  <a:srgbClr val="0070C0"/>
                </a:solidFill>
                <a:ea typeface="Gulim" pitchFamily="34" charset="-127"/>
              </a:rPr>
              <a:t>slower</a:t>
            </a:r>
            <a:r>
              <a:rPr lang="en-US" altLang="ko-KR" sz="2800" i="1" dirty="0">
                <a:solidFill>
                  <a:srgbClr val="0070C0"/>
                </a:solidFill>
                <a:ea typeface="Gulim" pitchFamily="34" charset="-127"/>
              </a:rPr>
              <a:t> than O(n) algorithm.</a:t>
            </a:r>
          </a:p>
          <a:p>
            <a:pPr eaLnBrk="1" hangingPunct="1"/>
            <a:r>
              <a:rPr lang="en-US" altLang="ko-KR" sz="2800" b="1" i="1" dirty="0">
                <a:solidFill>
                  <a:srgbClr val="0070C0"/>
                </a:solidFill>
                <a:ea typeface="Gulim" pitchFamily="34" charset="-127"/>
              </a:rPr>
              <a:t>Warning</a:t>
            </a:r>
            <a:r>
              <a:rPr lang="en-US" altLang="ko-KR" sz="2800" i="1" dirty="0">
                <a:solidFill>
                  <a:srgbClr val="0070C0"/>
                </a:solidFill>
                <a:ea typeface="Gulim" pitchFamily="34" charset="-127"/>
              </a:rPr>
              <a:t>: an O(n</a:t>
            </a:r>
            <a:r>
              <a:rPr lang="en-US" altLang="ko-KR" sz="2800" i="1" baseline="30000" dirty="0">
                <a:solidFill>
                  <a:srgbClr val="0070C0"/>
                </a:solidFill>
                <a:ea typeface="Gulim" pitchFamily="34" charset="-127"/>
              </a:rPr>
              <a:t>2</a:t>
            </a:r>
            <a:r>
              <a:rPr lang="en-US" altLang="ko-KR" sz="2800" i="1" dirty="0">
                <a:solidFill>
                  <a:srgbClr val="0070C0"/>
                </a:solidFill>
                <a:ea typeface="Gulim" pitchFamily="34" charset="-127"/>
              </a:rPr>
              <a:t>) function will grow </a:t>
            </a:r>
            <a:r>
              <a:rPr lang="en-US" altLang="ko-KR" sz="2800" i="1" u="sng" dirty="0">
                <a:solidFill>
                  <a:srgbClr val="0070C0"/>
                </a:solidFill>
                <a:ea typeface="Gulim" pitchFamily="34" charset="-127"/>
              </a:rPr>
              <a:t>faster</a:t>
            </a:r>
            <a:r>
              <a:rPr lang="en-US" altLang="ko-KR" sz="2800" i="1" dirty="0">
                <a:solidFill>
                  <a:srgbClr val="0070C0"/>
                </a:solidFill>
                <a:ea typeface="Gulim" pitchFamily="34" charset="-127"/>
              </a:rPr>
              <a:t> than an O(n) function</a:t>
            </a:r>
            <a:endParaRPr lang="en-US" sz="2800" i="1" dirty="0">
              <a:solidFill>
                <a:srgbClr val="0070C0"/>
              </a:solidFill>
            </a:endParaRPr>
          </a:p>
          <a:p>
            <a:pPr marL="0" indent="0" eaLnBrk="1" hangingPunct="1">
              <a:buNone/>
            </a:pPr>
            <a:endParaRPr lang="en-US" altLang="en-US" sz="2800" i="1" dirty="0" smtClean="0">
              <a:solidFill>
                <a:srgbClr val="0070C0"/>
              </a:solidFill>
              <a:ea typeface="MS Mincho" pitchFamily="49" charset="-128"/>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49</a:t>
            </a:fld>
            <a:endParaRPr lang="en-US" altLang="ko-KR"/>
          </a:p>
        </p:txBody>
      </p:sp>
    </p:spTree>
    <p:extLst>
      <p:ext uri="{BB962C8B-B14F-4D97-AF65-F5344CB8AC3E}">
        <p14:creationId xmlns:p14="http://schemas.microsoft.com/office/powerpoint/2010/main" val="897783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2650" y="619433"/>
            <a:ext cx="7886700" cy="676019"/>
          </a:xfrm>
        </p:spPr>
        <p:txBody>
          <a:bodyPr>
            <a:normAutofit fontScale="90000"/>
          </a:bodyPr>
          <a:lstStyle/>
          <a:p>
            <a:pPr algn="ctr"/>
            <a:r>
              <a:rPr lang="en-US" altLang="en-US" b="1" dirty="0" smtClean="0">
                <a:solidFill>
                  <a:prstClr val="black"/>
                </a:solidFill>
                <a:latin typeface="Arial"/>
                <a:ea typeface="MS Mincho" pitchFamily="49" charset="-128"/>
              </a:rPr>
              <a:t>Algorithms</a:t>
            </a:r>
            <a:endParaRPr lang="en-US" dirty="0"/>
          </a:p>
        </p:txBody>
      </p:sp>
      <p:sp>
        <p:nvSpPr>
          <p:cNvPr id="3" name="Content Placeholder 2"/>
          <p:cNvSpPr>
            <a:spLocks noGrp="1"/>
          </p:cNvSpPr>
          <p:nvPr>
            <p:ph idx="1"/>
          </p:nvPr>
        </p:nvSpPr>
        <p:spPr>
          <a:xfrm>
            <a:off x="1283110" y="1474839"/>
            <a:ext cx="10303840" cy="4702124"/>
          </a:xfrm>
        </p:spPr>
        <p:txBody>
          <a:bodyPr>
            <a:normAutofit/>
          </a:bodyPr>
          <a:lstStyle/>
          <a:p>
            <a:pPr>
              <a:lnSpc>
                <a:spcPct val="100000"/>
              </a:lnSpc>
              <a:spcBef>
                <a:spcPct val="20000"/>
              </a:spcBef>
              <a:buFont typeface="Wingdings" panose="05000000000000000000" pitchFamily="2" charset="2"/>
              <a:buChar char="q"/>
              <a:defRPr/>
            </a:pPr>
            <a:r>
              <a:rPr lang="en-US" altLang="zh-TW" sz="3000" dirty="0" smtClean="0">
                <a:solidFill>
                  <a:prstClr val="black"/>
                </a:solidFill>
                <a:latin typeface="Times New Roman"/>
              </a:rPr>
              <a:t> All </a:t>
            </a:r>
            <a:r>
              <a:rPr lang="en-US" altLang="zh-TW" sz="3000" dirty="0">
                <a:solidFill>
                  <a:prstClr val="black"/>
                </a:solidFill>
                <a:latin typeface="Times New Roman"/>
              </a:rPr>
              <a:t>algorithms must satisfy the following </a:t>
            </a:r>
            <a:r>
              <a:rPr lang="en-US" altLang="zh-TW" sz="3000" dirty="0" smtClean="0">
                <a:solidFill>
                  <a:prstClr val="black"/>
                </a:solidFill>
                <a:latin typeface="Times New Roman"/>
              </a:rPr>
              <a:t>properties</a:t>
            </a:r>
            <a:endParaRPr lang="en-US" altLang="zh-TW" sz="3000" dirty="0">
              <a:solidFill>
                <a:prstClr val="black"/>
              </a:solidFill>
              <a:latin typeface="Times New Roman"/>
            </a:endParaRPr>
          </a:p>
          <a:p>
            <a:pPr marL="838200" lvl="1" indent="-381000">
              <a:lnSpc>
                <a:spcPct val="100000"/>
              </a:lnSpc>
              <a:spcBef>
                <a:spcPct val="20000"/>
              </a:spcBef>
              <a:buFontTx/>
              <a:buAutoNum type="arabicParenR"/>
              <a:defRPr/>
            </a:pPr>
            <a:r>
              <a:rPr lang="en-US" altLang="zh-TW" sz="3000" dirty="0">
                <a:solidFill>
                  <a:srgbClr val="0000FF"/>
                </a:solidFill>
                <a:latin typeface="Times New Roman"/>
              </a:rPr>
              <a:t>Input</a:t>
            </a:r>
            <a:r>
              <a:rPr lang="en-US" altLang="zh-TW" sz="3000" dirty="0">
                <a:solidFill>
                  <a:prstClr val="black"/>
                </a:solidFill>
                <a:latin typeface="Times New Roman"/>
              </a:rPr>
              <a:t>. </a:t>
            </a:r>
            <a:r>
              <a:rPr lang="en-US" altLang="zh-TW" sz="3000" dirty="0">
                <a:solidFill>
                  <a:srgbClr val="FF0000"/>
                </a:solidFill>
                <a:latin typeface="Times New Roman"/>
              </a:rPr>
              <a:t>Zero more </a:t>
            </a:r>
            <a:r>
              <a:rPr lang="en-US" altLang="zh-TW" sz="3000" dirty="0">
                <a:solidFill>
                  <a:prstClr val="black"/>
                </a:solidFill>
                <a:latin typeface="Times New Roman"/>
              </a:rPr>
              <a:t>quantities are externally supplied.</a:t>
            </a:r>
          </a:p>
          <a:p>
            <a:pPr marL="838200" lvl="1" indent="-381000">
              <a:lnSpc>
                <a:spcPct val="100000"/>
              </a:lnSpc>
              <a:spcBef>
                <a:spcPct val="20000"/>
              </a:spcBef>
              <a:buFontTx/>
              <a:buAutoNum type="arabicParenR"/>
              <a:defRPr/>
            </a:pPr>
            <a:r>
              <a:rPr lang="en-US" altLang="zh-TW" sz="3000" dirty="0">
                <a:solidFill>
                  <a:srgbClr val="0000FF"/>
                </a:solidFill>
                <a:latin typeface="Times New Roman"/>
              </a:rPr>
              <a:t>Output</a:t>
            </a:r>
            <a:r>
              <a:rPr lang="en-US" altLang="zh-TW" sz="3000" dirty="0">
                <a:solidFill>
                  <a:prstClr val="black"/>
                </a:solidFill>
                <a:latin typeface="Times New Roman"/>
              </a:rPr>
              <a:t>. </a:t>
            </a:r>
            <a:r>
              <a:rPr lang="en-US" altLang="zh-TW" sz="3000" dirty="0">
                <a:solidFill>
                  <a:srgbClr val="FF0000"/>
                </a:solidFill>
                <a:latin typeface="Times New Roman"/>
              </a:rPr>
              <a:t>At least one </a:t>
            </a:r>
            <a:r>
              <a:rPr lang="en-US" altLang="zh-TW" sz="3000" dirty="0">
                <a:solidFill>
                  <a:prstClr val="black"/>
                </a:solidFill>
                <a:latin typeface="Times New Roman"/>
              </a:rPr>
              <a:t>quantity is produced.</a:t>
            </a:r>
          </a:p>
          <a:p>
            <a:pPr marL="838200" lvl="1" indent="-381000">
              <a:lnSpc>
                <a:spcPct val="100000"/>
              </a:lnSpc>
              <a:spcBef>
                <a:spcPct val="20000"/>
              </a:spcBef>
              <a:buFontTx/>
              <a:buAutoNum type="arabicParenR"/>
              <a:defRPr/>
            </a:pPr>
            <a:r>
              <a:rPr lang="en-US" altLang="zh-TW" sz="3000" dirty="0">
                <a:solidFill>
                  <a:srgbClr val="0000FF"/>
                </a:solidFill>
                <a:latin typeface="Times New Roman"/>
              </a:rPr>
              <a:t>Definiteness</a:t>
            </a:r>
            <a:r>
              <a:rPr lang="en-US" altLang="zh-TW" sz="3000" dirty="0">
                <a:solidFill>
                  <a:prstClr val="black"/>
                </a:solidFill>
                <a:latin typeface="Times New Roman"/>
              </a:rPr>
              <a:t>. Each  instruction is clear and </a:t>
            </a:r>
            <a:r>
              <a:rPr lang="en-US" altLang="zh-TW" sz="3000" dirty="0">
                <a:solidFill>
                  <a:srgbClr val="FF0000"/>
                </a:solidFill>
                <a:latin typeface="Times New Roman"/>
              </a:rPr>
              <a:t>unambiguous</a:t>
            </a:r>
            <a:r>
              <a:rPr lang="en-US" altLang="zh-TW" sz="3000" dirty="0">
                <a:solidFill>
                  <a:prstClr val="black"/>
                </a:solidFill>
                <a:latin typeface="Times New Roman"/>
              </a:rPr>
              <a:t>.</a:t>
            </a:r>
          </a:p>
          <a:p>
            <a:pPr marL="838200" lvl="1" indent="-381000">
              <a:lnSpc>
                <a:spcPct val="100000"/>
              </a:lnSpc>
              <a:spcBef>
                <a:spcPct val="20000"/>
              </a:spcBef>
              <a:buFontTx/>
              <a:buAutoNum type="arabicParenR"/>
              <a:defRPr/>
            </a:pPr>
            <a:r>
              <a:rPr lang="en-US" altLang="zh-TW" sz="3000" dirty="0">
                <a:solidFill>
                  <a:srgbClr val="0000FF"/>
                </a:solidFill>
                <a:latin typeface="Times New Roman"/>
              </a:rPr>
              <a:t>Finiteness</a:t>
            </a:r>
            <a:r>
              <a:rPr lang="en-US" altLang="zh-TW" sz="3000" dirty="0">
                <a:solidFill>
                  <a:prstClr val="black"/>
                </a:solidFill>
                <a:latin typeface="Times New Roman"/>
              </a:rPr>
              <a:t>. the algorithm </a:t>
            </a:r>
            <a:r>
              <a:rPr lang="en-US" altLang="zh-TW" sz="3000" dirty="0">
                <a:solidFill>
                  <a:srgbClr val="FF0000"/>
                </a:solidFill>
                <a:latin typeface="Times New Roman"/>
              </a:rPr>
              <a:t>terminates</a:t>
            </a:r>
            <a:r>
              <a:rPr lang="en-US" altLang="zh-TW" sz="3000" dirty="0">
                <a:solidFill>
                  <a:prstClr val="black"/>
                </a:solidFill>
                <a:latin typeface="Times New Roman"/>
              </a:rPr>
              <a:t> after a finite number of steps.</a:t>
            </a:r>
          </a:p>
          <a:p>
            <a:pPr marL="838200" lvl="1" indent="-381000">
              <a:lnSpc>
                <a:spcPct val="100000"/>
              </a:lnSpc>
              <a:spcBef>
                <a:spcPct val="20000"/>
              </a:spcBef>
              <a:buFontTx/>
              <a:buAutoNum type="arabicParenR"/>
              <a:defRPr/>
            </a:pPr>
            <a:r>
              <a:rPr lang="en-US" altLang="zh-TW" sz="3000" dirty="0">
                <a:solidFill>
                  <a:srgbClr val="0000FF"/>
                </a:solidFill>
                <a:latin typeface="Times New Roman"/>
              </a:rPr>
              <a:t>Effectiveness</a:t>
            </a:r>
            <a:r>
              <a:rPr lang="en-US" altLang="zh-TW" sz="3000" dirty="0">
                <a:solidFill>
                  <a:prstClr val="black"/>
                </a:solidFill>
                <a:latin typeface="Times New Roman"/>
              </a:rPr>
              <a:t>. It is not enough that each operation be definite as in 3) it also must be </a:t>
            </a:r>
            <a:r>
              <a:rPr lang="en-US" altLang="zh-TW" sz="3000" dirty="0">
                <a:solidFill>
                  <a:srgbClr val="FF0000"/>
                </a:solidFill>
                <a:latin typeface="Times New Roman"/>
              </a:rPr>
              <a:t>feasible</a:t>
            </a:r>
            <a:r>
              <a:rPr lang="en-US" altLang="zh-TW" sz="3000" dirty="0" smtClean="0">
                <a:solidFill>
                  <a:prstClr val="black"/>
                </a:solidFill>
                <a:latin typeface="Times New Roman"/>
              </a:rPr>
              <a:t>.</a:t>
            </a:r>
            <a:endParaRPr lang="en-US" altLang="zh-TW" sz="3000" dirty="0">
              <a:solidFill>
                <a:prstClr val="black"/>
              </a:solidFill>
              <a:latin typeface="Times New Roman"/>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Design and Analysis of Algorithm Chapter-1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C64D18-ABAC-4FC3-9A95-A92EEDCCDA6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368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044700" y="287338"/>
            <a:ext cx="7924800" cy="715962"/>
          </a:xfrm>
        </p:spPr>
        <p:txBody>
          <a:bodyPr/>
          <a:lstStyle/>
          <a:p>
            <a:pPr eaLnBrk="1" hangingPunct="1"/>
            <a:r>
              <a:rPr lang="en-US" altLang="en-US" sz="4000" b="1" dirty="0">
                <a:solidFill>
                  <a:schemeClr val="accent2"/>
                </a:solidFill>
              </a:rPr>
              <a:t>Eight Growth Functions</a:t>
            </a:r>
          </a:p>
        </p:txBody>
      </p:sp>
      <p:sp>
        <p:nvSpPr>
          <p:cNvPr id="59395" name="Rectangle 3"/>
          <p:cNvSpPr>
            <a:spLocks noGrp="1" noChangeArrowheads="1"/>
          </p:cNvSpPr>
          <p:nvPr>
            <p:ph type="body" idx="1"/>
          </p:nvPr>
        </p:nvSpPr>
        <p:spPr>
          <a:xfrm>
            <a:off x="736600" y="1092200"/>
            <a:ext cx="10820400" cy="5105400"/>
          </a:xfrm>
        </p:spPr>
        <p:txBody>
          <a:bodyPr/>
          <a:lstStyle/>
          <a:p>
            <a:pPr eaLnBrk="1" hangingPunct="1">
              <a:lnSpc>
                <a:spcPct val="90000"/>
              </a:lnSpc>
            </a:pPr>
            <a:r>
              <a:rPr lang="en-US" altLang="en-US" dirty="0" smtClean="0"/>
              <a:t>Eight functions O(n) that occur frequently in the analysis of algorithms (in order of increasing rate of growth relative to n):</a:t>
            </a:r>
          </a:p>
          <a:p>
            <a:pPr lvl="1" eaLnBrk="1" hangingPunct="1">
              <a:lnSpc>
                <a:spcPct val="90000"/>
              </a:lnSpc>
            </a:pPr>
            <a:r>
              <a:rPr lang="en-US" altLang="en-US" dirty="0" smtClean="0"/>
              <a:t>Constant </a:t>
            </a:r>
            <a:r>
              <a:rPr lang="en-US" altLang="en-US" dirty="0" smtClean="0">
                <a:sym typeface="Symbol" pitchFamily="18" charset="2"/>
              </a:rPr>
              <a:t> </a:t>
            </a:r>
            <a:r>
              <a:rPr lang="en-US" altLang="en-US" b="1" i="1" dirty="0" smtClean="0">
                <a:sym typeface="Symbol" pitchFamily="18" charset="2"/>
              </a:rPr>
              <a:t>1</a:t>
            </a:r>
          </a:p>
          <a:p>
            <a:pPr lvl="1" eaLnBrk="1" hangingPunct="1">
              <a:lnSpc>
                <a:spcPct val="90000"/>
              </a:lnSpc>
            </a:pPr>
            <a:r>
              <a:rPr lang="en-US" altLang="en-US" dirty="0" smtClean="0"/>
              <a:t>Logarithmic </a:t>
            </a:r>
            <a:r>
              <a:rPr lang="en-US" altLang="en-US" dirty="0" smtClean="0">
                <a:sym typeface="Symbol" pitchFamily="18" charset="2"/>
              </a:rPr>
              <a:t> log </a:t>
            </a:r>
            <a:r>
              <a:rPr lang="en-US" altLang="en-US" b="1" i="1" dirty="0" smtClean="0">
                <a:sym typeface="Symbol" pitchFamily="18" charset="2"/>
              </a:rPr>
              <a:t>n</a:t>
            </a:r>
            <a:endParaRPr lang="en-US" altLang="en-US" dirty="0" smtClean="0"/>
          </a:p>
          <a:p>
            <a:pPr lvl="1" eaLnBrk="1" hangingPunct="1">
              <a:lnSpc>
                <a:spcPct val="90000"/>
              </a:lnSpc>
            </a:pPr>
            <a:r>
              <a:rPr lang="en-US" altLang="en-US" dirty="0" smtClean="0"/>
              <a:t>Linear </a:t>
            </a:r>
            <a:r>
              <a:rPr lang="en-US" altLang="en-US" dirty="0" smtClean="0">
                <a:sym typeface="Symbol" pitchFamily="18" charset="2"/>
              </a:rPr>
              <a:t> </a:t>
            </a:r>
            <a:r>
              <a:rPr lang="en-US" altLang="en-US" b="1" i="1" dirty="0" smtClean="0">
                <a:sym typeface="Symbol" pitchFamily="18" charset="2"/>
              </a:rPr>
              <a:t>n</a:t>
            </a:r>
          </a:p>
          <a:p>
            <a:pPr lvl="1" eaLnBrk="1" hangingPunct="1">
              <a:lnSpc>
                <a:spcPct val="90000"/>
              </a:lnSpc>
            </a:pPr>
            <a:r>
              <a:rPr lang="en-US" altLang="en-US" dirty="0" smtClean="0"/>
              <a:t>Log Linear </a:t>
            </a:r>
            <a:r>
              <a:rPr lang="en-US" altLang="en-US" dirty="0" smtClean="0">
                <a:sym typeface="Symbol" pitchFamily="18" charset="2"/>
              </a:rPr>
              <a:t> </a:t>
            </a:r>
            <a:r>
              <a:rPr lang="en-US" altLang="en-US" b="1" i="1" dirty="0" smtClean="0">
                <a:sym typeface="Symbol" pitchFamily="18" charset="2"/>
              </a:rPr>
              <a:t>n </a:t>
            </a:r>
            <a:r>
              <a:rPr lang="en-US" altLang="en-US" dirty="0" smtClean="0">
                <a:sym typeface="Symbol" pitchFamily="18" charset="2"/>
              </a:rPr>
              <a:t>log </a:t>
            </a:r>
            <a:r>
              <a:rPr lang="en-US" altLang="en-US" b="1" i="1" dirty="0" smtClean="0">
                <a:sym typeface="Symbol" pitchFamily="18" charset="2"/>
              </a:rPr>
              <a:t>n</a:t>
            </a:r>
          </a:p>
          <a:p>
            <a:pPr lvl="1" eaLnBrk="1" hangingPunct="1">
              <a:lnSpc>
                <a:spcPct val="90000"/>
              </a:lnSpc>
            </a:pPr>
            <a:r>
              <a:rPr lang="en-US" altLang="en-US" dirty="0" smtClean="0"/>
              <a:t>Quadratic </a:t>
            </a:r>
            <a:r>
              <a:rPr lang="en-US" altLang="en-US" dirty="0" smtClean="0">
                <a:sym typeface="Symbol" pitchFamily="18" charset="2"/>
              </a:rPr>
              <a:t> </a:t>
            </a:r>
            <a:r>
              <a:rPr lang="en-US" altLang="en-US" b="1" i="1" dirty="0" smtClean="0">
                <a:sym typeface="Symbol" pitchFamily="18" charset="2"/>
              </a:rPr>
              <a:t>n</a:t>
            </a:r>
            <a:r>
              <a:rPr lang="en-US" altLang="en-US" baseline="30000" dirty="0" smtClean="0">
                <a:sym typeface="Symbol" pitchFamily="18" charset="2"/>
              </a:rPr>
              <a:t>2</a:t>
            </a:r>
          </a:p>
          <a:p>
            <a:pPr lvl="1" eaLnBrk="1" hangingPunct="1">
              <a:lnSpc>
                <a:spcPct val="90000"/>
              </a:lnSpc>
            </a:pPr>
            <a:r>
              <a:rPr lang="en-US" altLang="en-US" dirty="0" smtClean="0"/>
              <a:t>Cubic </a:t>
            </a:r>
            <a:r>
              <a:rPr lang="en-US" altLang="en-US" dirty="0" smtClean="0">
                <a:sym typeface="Symbol" pitchFamily="18" charset="2"/>
              </a:rPr>
              <a:t> </a:t>
            </a:r>
            <a:r>
              <a:rPr lang="en-US" altLang="en-US" b="1" i="1" dirty="0" smtClean="0">
                <a:sym typeface="Symbol" pitchFamily="18" charset="2"/>
              </a:rPr>
              <a:t>n</a:t>
            </a:r>
            <a:r>
              <a:rPr lang="en-US" altLang="en-US" baseline="30000" dirty="0" smtClean="0">
                <a:sym typeface="Symbol" pitchFamily="18" charset="2"/>
              </a:rPr>
              <a:t>3</a:t>
            </a:r>
          </a:p>
          <a:p>
            <a:pPr lvl="1" eaLnBrk="1" hangingPunct="1">
              <a:lnSpc>
                <a:spcPct val="90000"/>
              </a:lnSpc>
            </a:pPr>
            <a:r>
              <a:rPr lang="en-US" altLang="en-US" dirty="0" smtClean="0"/>
              <a:t>Exponential </a:t>
            </a:r>
            <a:r>
              <a:rPr lang="en-US" altLang="en-US" dirty="0" smtClean="0">
                <a:sym typeface="Symbol" pitchFamily="18" charset="2"/>
              </a:rPr>
              <a:t> </a:t>
            </a:r>
            <a:r>
              <a:rPr lang="en-US" altLang="en-US" b="1" dirty="0" smtClean="0">
                <a:sym typeface="Symbol" pitchFamily="18" charset="2"/>
              </a:rPr>
              <a:t>2</a:t>
            </a:r>
            <a:r>
              <a:rPr lang="en-US" altLang="en-US" i="1" baseline="30000" dirty="0" smtClean="0">
                <a:sym typeface="Symbol" pitchFamily="18" charset="2"/>
              </a:rPr>
              <a:t>n</a:t>
            </a:r>
          </a:p>
          <a:p>
            <a:pPr lvl="1" eaLnBrk="1" hangingPunct="1">
              <a:lnSpc>
                <a:spcPct val="90000"/>
              </a:lnSpc>
            </a:pPr>
            <a:r>
              <a:rPr lang="en-US" altLang="en-US" dirty="0" smtClean="0">
                <a:sym typeface="Symbol" pitchFamily="18" charset="2"/>
              </a:rPr>
              <a:t>Exhaustive Search  </a:t>
            </a:r>
            <a:r>
              <a:rPr lang="en-US" altLang="en-US" b="1" i="1" dirty="0" smtClean="0">
                <a:sym typeface="Symbol" pitchFamily="18" charset="2"/>
              </a:rPr>
              <a:t>n</a:t>
            </a:r>
            <a:r>
              <a:rPr lang="en-US" altLang="en-US" dirty="0" smtClean="0">
                <a:sym typeface="Symbol" pitchFamily="18" charset="2"/>
              </a:rPr>
              <a:t>!</a:t>
            </a:r>
            <a:endParaRPr lang="en-US" altLang="en-US" i="1" baseline="30000" dirty="0" smtClean="0">
              <a:sym typeface="Symbol" pitchFamily="18" charset="2"/>
            </a:endParaRPr>
          </a:p>
        </p:txBody>
      </p:sp>
      <p:sp>
        <p:nvSpPr>
          <p:cNvPr id="2" name="Footer Placeholder 1"/>
          <p:cNvSpPr>
            <a:spLocks noGrp="1"/>
          </p:cNvSpPr>
          <p:nvPr>
            <p:ph type="ftr" sz="quarter" idx="11"/>
          </p:nvPr>
        </p:nvSpPr>
        <p:spPr/>
        <p:txBody>
          <a:bodyPr/>
          <a:lstStyle/>
          <a:p>
            <a:pPr>
              <a:defRPr/>
            </a:pPr>
            <a:r>
              <a:rPr lang="en-US" altLang="en-US" smtClean="0"/>
              <a:t>Design and Analysis of Algorithm Chapter-1</a:t>
            </a:r>
            <a:endParaRPr lang="en-US" altLang="en-US"/>
          </a:p>
        </p:txBody>
      </p:sp>
      <p:sp>
        <p:nvSpPr>
          <p:cNvPr id="3" name="Slide Number Placeholder 2"/>
          <p:cNvSpPr>
            <a:spLocks noGrp="1"/>
          </p:cNvSpPr>
          <p:nvPr>
            <p:ph type="sldNum" sz="quarter" idx="12"/>
          </p:nvPr>
        </p:nvSpPr>
        <p:spPr/>
        <p:txBody>
          <a:bodyPr/>
          <a:lstStyle/>
          <a:p>
            <a:fld id="{5AA2E4FF-B007-49C9-9CA9-225E98F4EA9F}" type="slidenum">
              <a:rPr lang="en-US" altLang="en-US" smtClean="0"/>
              <a:pPr/>
              <a:t>50</a:t>
            </a:fld>
            <a:endParaRPr lang="en-US" altLang="en-US"/>
          </a:p>
        </p:txBody>
      </p:sp>
    </p:spTree>
    <p:extLst>
      <p:ext uri="{BB962C8B-B14F-4D97-AF65-F5344CB8AC3E}">
        <p14:creationId xmlns:p14="http://schemas.microsoft.com/office/powerpoint/2010/main" val="1316385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11300" y="393700"/>
            <a:ext cx="8305800" cy="698500"/>
          </a:xfrm>
        </p:spPr>
        <p:txBody>
          <a:bodyPr/>
          <a:lstStyle/>
          <a:p>
            <a:pPr eaLnBrk="1" hangingPunct="1"/>
            <a:r>
              <a:rPr lang="en-US" altLang="en-US" b="1" dirty="0" smtClean="0">
                <a:solidFill>
                  <a:srgbClr val="0070C0"/>
                </a:solidFill>
                <a:latin typeface="+mn-lt"/>
              </a:rPr>
              <a:t>Growth Rates Compared</a:t>
            </a:r>
          </a:p>
        </p:txBody>
      </p:sp>
      <p:graphicFrame>
        <p:nvGraphicFramePr>
          <p:cNvPr id="12393" name="Group 105"/>
          <p:cNvGraphicFramePr>
            <a:graphicFrameLocks noGrp="1"/>
          </p:cNvGraphicFramePr>
          <p:nvPr>
            <p:ph idx="1"/>
            <p:extLst>
              <p:ext uri="{D42A27DB-BD31-4B8C-83A1-F6EECF244321}">
                <p14:modId xmlns:p14="http://schemas.microsoft.com/office/powerpoint/2010/main" val="2818174640"/>
              </p:ext>
            </p:extLst>
          </p:nvPr>
        </p:nvGraphicFramePr>
        <p:xfrm>
          <a:off x="1955800" y="1524001"/>
          <a:ext cx="8851899" cy="4600292"/>
        </p:xfrm>
        <a:graphic>
          <a:graphicData uri="http://schemas.openxmlformats.org/drawingml/2006/table">
            <a:tbl>
              <a:tblPr/>
              <a:tblGrid>
                <a:gridCol w="1299361">
                  <a:extLst>
                    <a:ext uri="{9D8B030D-6E8A-4147-A177-3AD203B41FA5}">
                      <a16:colId xmlns="" xmlns:a16="http://schemas.microsoft.com/office/drawing/2014/main" val="20000"/>
                    </a:ext>
                  </a:extLst>
                </a:gridCol>
                <a:gridCol w="893311">
                  <a:extLst>
                    <a:ext uri="{9D8B030D-6E8A-4147-A177-3AD203B41FA5}">
                      <a16:colId xmlns="" xmlns:a16="http://schemas.microsoft.com/office/drawing/2014/main" val="20001"/>
                    </a:ext>
                  </a:extLst>
                </a:gridCol>
                <a:gridCol w="893311">
                  <a:extLst>
                    <a:ext uri="{9D8B030D-6E8A-4147-A177-3AD203B41FA5}">
                      <a16:colId xmlns="" xmlns:a16="http://schemas.microsoft.com/office/drawing/2014/main" val="20002"/>
                    </a:ext>
                  </a:extLst>
                </a:gridCol>
                <a:gridCol w="812101">
                  <a:extLst>
                    <a:ext uri="{9D8B030D-6E8A-4147-A177-3AD203B41FA5}">
                      <a16:colId xmlns="" xmlns:a16="http://schemas.microsoft.com/office/drawing/2014/main" val="20003"/>
                    </a:ext>
                  </a:extLst>
                </a:gridCol>
                <a:gridCol w="1299361">
                  <a:extLst>
                    <a:ext uri="{9D8B030D-6E8A-4147-A177-3AD203B41FA5}">
                      <a16:colId xmlns="" xmlns:a16="http://schemas.microsoft.com/office/drawing/2014/main" val="20004"/>
                    </a:ext>
                  </a:extLst>
                </a:gridCol>
                <a:gridCol w="1419485">
                  <a:extLst>
                    <a:ext uri="{9D8B030D-6E8A-4147-A177-3AD203B41FA5}">
                      <a16:colId xmlns="" xmlns:a16="http://schemas.microsoft.com/office/drawing/2014/main" val="20005"/>
                    </a:ext>
                  </a:extLst>
                </a:gridCol>
                <a:gridCol w="2234969">
                  <a:extLst>
                    <a:ext uri="{9D8B030D-6E8A-4147-A177-3AD203B41FA5}">
                      <a16:colId xmlns="" xmlns:a16="http://schemas.microsoft.com/office/drawing/2014/main" val="20006"/>
                    </a:ext>
                  </a:extLst>
                </a:gridCol>
              </a:tblGrid>
              <a:tr h="4671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n=8</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n=16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n=32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230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logn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230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8</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32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200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nlogn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8</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215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a:t>
                      </a:r>
                      <a:r>
                        <a:rPr kumimoji="0" lang="en-US" sz="2600" b="0" i="0" u="none" strike="noStrike" cap="none" normalizeH="0" baseline="30000" smtClean="0">
                          <a:ln>
                            <a:noFill/>
                          </a:ln>
                          <a:solidFill>
                            <a:schemeClr val="tx1"/>
                          </a:solidFill>
                          <a:effectLst/>
                          <a:latin typeface="Arial" charset="0"/>
                        </a:rPr>
                        <a:t>2</a:t>
                      </a:r>
                      <a:endParaRPr kumimoji="0" lang="en-US" sz="2600" b="0" i="0" u="none" strike="noStrike" cap="none" normalizeH="0" baseline="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256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1024</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230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a:t>
                      </a:r>
                      <a:r>
                        <a:rPr kumimoji="0" lang="en-US" sz="2600" b="0" i="0" u="none" strike="noStrike" cap="none" normalizeH="0" baseline="30000" smtClean="0">
                          <a:ln>
                            <a:noFill/>
                          </a:ln>
                          <a:solidFill>
                            <a:schemeClr val="tx1"/>
                          </a:solidFill>
                          <a:effectLst/>
                          <a:latin typeface="Arial" charset="0"/>
                        </a:rPr>
                        <a:t>3</a:t>
                      </a:r>
                      <a:endParaRPr kumimoji="0" lang="en-US" sz="2600" b="0" i="0" u="none" strike="noStrike" cap="none" normalizeH="0" baseline="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8</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512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4096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32768</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956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r>
                        <a:rPr kumimoji="0" lang="en-US" sz="2600" b="0" i="1" u="none" strike="noStrike" cap="none" normalizeH="0" baseline="30000" smtClean="0">
                          <a:ln>
                            <a:noFill/>
                          </a:ln>
                          <a:solidFill>
                            <a:schemeClr val="tx1"/>
                          </a:solidFill>
                          <a:effectLst/>
                          <a:latin typeface="Arial" charset="0"/>
                        </a:rPr>
                        <a:t>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256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65536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4294967296</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671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a:t>
                      </a:r>
                      <a:r>
                        <a:rPr kumimoji="0" lang="en-US" sz="2600" b="0" i="0" u="none" strike="noStrike" cap="none" normalizeH="0" baseline="0" smtClean="0">
                          <a:ln>
                            <a:noFill/>
                          </a:ln>
                          <a:solidFill>
                            <a:schemeClr val="tx1"/>
                          </a:solidFill>
                          <a:effectLst/>
                          <a:latin typeface="Arial" charset="0"/>
                        </a:rPr>
                        <a: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40320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20.9T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Don’t ask!</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7B93A1AD-B1C3-48C0-9408-BE309C287908}" type="slidenum">
              <a:rPr lang="en-US" smtClean="0"/>
              <a:pPr>
                <a:defRPr/>
              </a:pPr>
              <a:t>51</a:t>
            </a:fld>
            <a:endParaRPr lang="en-US"/>
          </a:p>
        </p:txBody>
      </p:sp>
    </p:spTree>
    <p:extLst>
      <p:ext uri="{BB962C8B-B14F-4D97-AF65-F5344CB8AC3E}">
        <p14:creationId xmlns:p14="http://schemas.microsoft.com/office/powerpoint/2010/main" val="31394189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92200" y="431800"/>
            <a:ext cx="9271000" cy="927100"/>
          </a:xfrm>
        </p:spPr>
        <p:txBody>
          <a:bodyPr/>
          <a:lstStyle/>
          <a:p>
            <a:pPr algn="l" eaLnBrk="1" hangingPunct="1"/>
            <a:r>
              <a:rPr lang="ko-KR" altLang="en-US" sz="3600" b="1" dirty="0">
                <a:solidFill>
                  <a:srgbClr val="C00000"/>
                </a:solidFill>
                <a:ea typeface="Gulim" pitchFamily="34" charset="-127"/>
                <a:sym typeface="Symbol" pitchFamily="18" charset="2"/>
              </a:rPr>
              <a:t></a:t>
            </a:r>
            <a:r>
              <a:rPr lang="en-US" altLang="ko-KR" sz="3600" b="1" i="1" dirty="0">
                <a:solidFill>
                  <a:srgbClr val="C00000"/>
                </a:solidFill>
                <a:ea typeface="Gulim" pitchFamily="34" charset="-127"/>
              </a:rPr>
              <a:t>(g)</a:t>
            </a:r>
            <a:r>
              <a:rPr lang="en-US" altLang="ko-KR" sz="3600" b="1" dirty="0">
                <a:solidFill>
                  <a:srgbClr val="C00000"/>
                </a:solidFill>
                <a:ea typeface="Gulim" pitchFamily="34" charset="-127"/>
              </a:rPr>
              <a:t>, </a:t>
            </a:r>
            <a:r>
              <a:rPr lang="en-US" altLang="ko-KR" sz="3600" b="1" i="1" dirty="0">
                <a:solidFill>
                  <a:srgbClr val="C00000"/>
                </a:solidFill>
                <a:ea typeface="Gulim" pitchFamily="34" charset="-127"/>
              </a:rPr>
              <a:t>at least</a:t>
            </a:r>
            <a:r>
              <a:rPr lang="en-US" altLang="ko-KR" sz="3600" b="1" dirty="0">
                <a:solidFill>
                  <a:srgbClr val="C00000"/>
                </a:solidFill>
                <a:ea typeface="Gulim" pitchFamily="34" charset="-127"/>
              </a:rPr>
              <a:t> </a:t>
            </a:r>
            <a:r>
              <a:rPr lang="en-US" altLang="ko-KR" sz="3600" b="1" i="1" dirty="0">
                <a:solidFill>
                  <a:srgbClr val="C00000"/>
                </a:solidFill>
                <a:ea typeface="Gulim" pitchFamily="34" charset="-127"/>
              </a:rPr>
              <a:t>order </a:t>
            </a:r>
            <a:r>
              <a:rPr lang="en-US" altLang="ko-KR" sz="3600" b="1" i="1" dirty="0" smtClean="0">
                <a:solidFill>
                  <a:srgbClr val="C00000"/>
                </a:solidFill>
                <a:ea typeface="Gulim" pitchFamily="34" charset="-127"/>
              </a:rPr>
              <a:t>g [</a:t>
            </a:r>
            <a:r>
              <a:rPr lang="en-US" altLang="ko-KR" sz="3600" b="1" i="1" dirty="0">
                <a:solidFill>
                  <a:srgbClr val="C00000"/>
                </a:solidFill>
                <a:ea typeface="Gulim" pitchFamily="34" charset="-127"/>
              </a:rPr>
              <a:t>Lower Bound]</a:t>
            </a:r>
          </a:p>
        </p:txBody>
      </p:sp>
      <p:sp>
        <p:nvSpPr>
          <p:cNvPr id="63491" name="Rectangle 3"/>
          <p:cNvSpPr>
            <a:spLocks noGrp="1" noChangeArrowheads="1"/>
          </p:cNvSpPr>
          <p:nvPr>
            <p:ph type="body" sz="half" idx="1"/>
          </p:nvPr>
        </p:nvSpPr>
        <p:spPr>
          <a:xfrm>
            <a:off x="1193800" y="1460500"/>
            <a:ext cx="9855200" cy="4635500"/>
          </a:xfrm>
        </p:spPr>
        <p:txBody>
          <a:bodyPr/>
          <a:lstStyle/>
          <a:p>
            <a:pPr eaLnBrk="1" hangingPunct="1">
              <a:buFontTx/>
              <a:buNone/>
            </a:pPr>
            <a:r>
              <a:rPr lang="en-US" altLang="ko-KR" sz="2800" dirty="0">
                <a:ea typeface="Gulim" pitchFamily="34" charset="-127"/>
              </a:rPr>
              <a:t>Let </a:t>
            </a:r>
            <a:r>
              <a:rPr lang="en-US" altLang="ko-KR" sz="2800" i="1" dirty="0" err="1">
                <a:ea typeface="Gulim" pitchFamily="34" charset="-127"/>
              </a:rPr>
              <a:t>f,g</a:t>
            </a:r>
            <a:r>
              <a:rPr lang="en-US" altLang="ko-KR" sz="2800" dirty="0">
                <a:ea typeface="Gulim" pitchFamily="34" charset="-127"/>
              </a:rPr>
              <a:t> be any function </a:t>
            </a:r>
            <a:r>
              <a:rPr lang="en-US" altLang="ko-KR" sz="2800" b="1" dirty="0">
                <a:ea typeface="Gulim" pitchFamily="34" charset="-127"/>
              </a:rPr>
              <a:t>R</a:t>
            </a:r>
            <a:r>
              <a:rPr lang="en-US" altLang="ko-KR" sz="2800" dirty="0">
                <a:ea typeface="Gulim" pitchFamily="34" charset="-127"/>
                <a:sym typeface="Symbol" pitchFamily="18" charset="2"/>
              </a:rPr>
              <a:t></a:t>
            </a:r>
            <a:r>
              <a:rPr lang="en-US" altLang="ko-KR" sz="2800" b="1" dirty="0">
                <a:ea typeface="Gulim" pitchFamily="34" charset="-127"/>
                <a:sym typeface="Symbol" pitchFamily="18" charset="2"/>
              </a:rPr>
              <a:t>R</a:t>
            </a:r>
            <a:r>
              <a:rPr lang="en-US" altLang="ko-KR" sz="2800" dirty="0">
                <a:ea typeface="Gulim" pitchFamily="34" charset="-127"/>
                <a:sym typeface="Symbol" pitchFamily="18" charset="2"/>
              </a:rPr>
              <a:t>.</a:t>
            </a:r>
          </a:p>
          <a:p>
            <a:pPr eaLnBrk="1" hangingPunct="1"/>
            <a:r>
              <a:rPr lang="en-US" altLang="ko-KR" sz="2800" dirty="0">
                <a:ea typeface="Gulim" pitchFamily="34" charset="-127"/>
                <a:sym typeface="Symbol" pitchFamily="18" charset="2"/>
              </a:rPr>
              <a:t>We say that “</a:t>
            </a:r>
            <a:r>
              <a:rPr lang="en-US" altLang="ko-KR" sz="2800" i="1" dirty="0">
                <a:solidFill>
                  <a:srgbClr val="FF0000"/>
                </a:solidFill>
                <a:ea typeface="Gulim" pitchFamily="34" charset="-127"/>
                <a:sym typeface="Symbol" pitchFamily="18" charset="2"/>
              </a:rPr>
              <a:t>f is</a:t>
            </a:r>
            <a:r>
              <a:rPr lang="en-US" altLang="ko-KR" sz="2800" dirty="0">
                <a:solidFill>
                  <a:srgbClr val="FF0000"/>
                </a:solidFill>
                <a:ea typeface="Gulim" pitchFamily="34" charset="-127"/>
                <a:sym typeface="Symbol" pitchFamily="18" charset="2"/>
              </a:rPr>
              <a:t> </a:t>
            </a:r>
            <a:r>
              <a:rPr lang="en-US" altLang="ko-KR" sz="2800" i="1" dirty="0">
                <a:solidFill>
                  <a:srgbClr val="FF0000"/>
                </a:solidFill>
                <a:ea typeface="Gulim" pitchFamily="34" charset="-127"/>
                <a:sym typeface="Symbol" pitchFamily="18" charset="2"/>
              </a:rPr>
              <a:t>at</a:t>
            </a:r>
            <a:r>
              <a:rPr lang="en-US" altLang="ko-KR" sz="2800" i="1" u="sng" dirty="0">
                <a:solidFill>
                  <a:srgbClr val="FF0000"/>
                </a:solidFill>
                <a:ea typeface="Gulim" pitchFamily="34" charset="-127"/>
                <a:sym typeface="Symbol" pitchFamily="18" charset="2"/>
              </a:rPr>
              <a:t> least </a:t>
            </a:r>
            <a:r>
              <a:rPr lang="en-US" altLang="ko-KR" sz="2800" i="1" dirty="0">
                <a:solidFill>
                  <a:srgbClr val="FF0000"/>
                </a:solidFill>
                <a:ea typeface="Gulim" pitchFamily="34" charset="-127"/>
                <a:sym typeface="Symbol" pitchFamily="18" charset="2"/>
              </a:rPr>
              <a:t>order g</a:t>
            </a:r>
            <a:r>
              <a:rPr lang="en-US" altLang="ko-KR" sz="2800" dirty="0">
                <a:ea typeface="Gulim" pitchFamily="34" charset="-127"/>
                <a:sym typeface="Symbol" pitchFamily="18" charset="2"/>
              </a:rPr>
              <a:t>”, written </a:t>
            </a:r>
            <a:r>
              <a:rPr lang="ko-KR" altLang="en-US" sz="2800" dirty="0">
                <a:ea typeface="Gulim" pitchFamily="34" charset="-127"/>
                <a:sym typeface="Symbol" pitchFamily="18" charset="2"/>
              </a:rPr>
              <a:t></a:t>
            </a:r>
            <a:r>
              <a:rPr lang="en-US" altLang="ko-KR" sz="2800" dirty="0">
                <a:ea typeface="Gulim" pitchFamily="34" charset="-127"/>
              </a:rPr>
              <a:t>(</a:t>
            </a:r>
            <a:r>
              <a:rPr lang="en-US" altLang="ko-KR" sz="2800" i="1" dirty="0">
                <a:ea typeface="Gulim" pitchFamily="34" charset="-127"/>
              </a:rPr>
              <a:t>g</a:t>
            </a:r>
            <a:r>
              <a:rPr lang="en-US" altLang="ko-KR" sz="2800" dirty="0">
                <a:ea typeface="Gulim" pitchFamily="34" charset="-127"/>
              </a:rPr>
              <a:t>), if   		</a:t>
            </a:r>
            <a:r>
              <a:rPr lang="en-US" altLang="ko-KR" sz="2800" b="1" dirty="0">
                <a:ea typeface="Gulim" pitchFamily="34" charset="-127"/>
                <a:sym typeface="Symbol" pitchFamily="18" charset="2"/>
              </a:rPr>
              <a:t></a:t>
            </a:r>
            <a:r>
              <a:rPr lang="en-US" altLang="ko-KR" sz="2800" b="1" i="1" dirty="0" err="1">
                <a:ea typeface="Gulim" pitchFamily="34" charset="-127"/>
                <a:sym typeface="Symbol" pitchFamily="18" charset="2"/>
              </a:rPr>
              <a:t>c</a:t>
            </a:r>
            <a:r>
              <a:rPr lang="en-US" altLang="ko-KR" sz="2800" b="1" dirty="0" err="1">
                <a:ea typeface="Gulim" pitchFamily="34" charset="-127"/>
                <a:sym typeface="Symbol" pitchFamily="18" charset="2"/>
              </a:rPr>
              <a:t>,</a:t>
            </a:r>
            <a:r>
              <a:rPr lang="en-US" altLang="ko-KR" sz="2800" b="1" i="1" dirty="0" err="1">
                <a:ea typeface="Gulim" pitchFamily="34" charset="-127"/>
                <a:sym typeface="Symbol" pitchFamily="18" charset="2"/>
              </a:rPr>
              <a:t>k</a:t>
            </a:r>
            <a:r>
              <a:rPr lang="en-US" altLang="ko-KR" sz="2800" b="1" dirty="0">
                <a:ea typeface="Gulim" pitchFamily="34" charset="-127"/>
                <a:sym typeface="Symbol" pitchFamily="18" charset="2"/>
              </a:rPr>
              <a:t>: </a:t>
            </a:r>
            <a:r>
              <a:rPr lang="en-US" altLang="ko-KR" sz="2800" b="1" i="1" dirty="0">
                <a:ea typeface="Gulim" pitchFamily="34" charset="-127"/>
                <a:sym typeface="Symbol" pitchFamily="18" charset="2"/>
              </a:rPr>
              <a:t>f</a:t>
            </a:r>
            <a:r>
              <a:rPr lang="en-US" altLang="ko-KR" sz="2800" b="1" dirty="0">
                <a:ea typeface="Gulim" pitchFamily="34" charset="-127"/>
                <a:sym typeface="Symbol" pitchFamily="18" charset="2"/>
              </a:rPr>
              <a:t>(</a:t>
            </a:r>
            <a:r>
              <a:rPr lang="en-US" altLang="ko-KR" sz="2800" b="1" i="1" dirty="0">
                <a:ea typeface="Gulim" pitchFamily="34" charset="-127"/>
                <a:sym typeface="Symbol" pitchFamily="18" charset="2"/>
              </a:rPr>
              <a:t>x</a:t>
            </a:r>
            <a:r>
              <a:rPr lang="en-US" altLang="ko-KR" sz="2800" b="1" dirty="0">
                <a:ea typeface="Gulim" pitchFamily="34" charset="-127"/>
                <a:sym typeface="Symbol" pitchFamily="18" charset="2"/>
              </a:rPr>
              <a:t>)  </a:t>
            </a:r>
            <a:r>
              <a:rPr lang="en-US" altLang="ko-KR" sz="2800" b="1" i="1" dirty="0">
                <a:ea typeface="Gulim" pitchFamily="34" charset="-127"/>
                <a:sym typeface="Symbol" pitchFamily="18" charset="2"/>
              </a:rPr>
              <a:t>cg</a:t>
            </a:r>
            <a:r>
              <a:rPr lang="en-US" altLang="ko-KR" sz="2800" b="1" dirty="0">
                <a:ea typeface="Gulim" pitchFamily="34" charset="-127"/>
                <a:sym typeface="Symbol" pitchFamily="18" charset="2"/>
              </a:rPr>
              <a:t>(</a:t>
            </a:r>
            <a:r>
              <a:rPr lang="en-US" altLang="ko-KR" sz="2800" b="1" i="1" dirty="0">
                <a:ea typeface="Gulim" pitchFamily="34" charset="-127"/>
                <a:sym typeface="Symbol" pitchFamily="18" charset="2"/>
              </a:rPr>
              <a:t>x</a:t>
            </a:r>
            <a:r>
              <a:rPr lang="en-US" altLang="ko-KR" sz="2800" b="1" dirty="0">
                <a:ea typeface="Gulim" pitchFamily="34" charset="-127"/>
                <a:sym typeface="Symbol" pitchFamily="18" charset="2"/>
              </a:rPr>
              <a:t>), </a:t>
            </a:r>
            <a:r>
              <a:rPr lang="en-US" altLang="ko-KR" sz="2800" b="1" i="1" dirty="0">
                <a:ea typeface="Gulim" pitchFamily="34" charset="-127"/>
                <a:sym typeface="Symbol" pitchFamily="18" charset="2"/>
              </a:rPr>
              <a:t>x</a:t>
            </a:r>
            <a:r>
              <a:rPr lang="en-US" altLang="ko-KR" sz="2800" b="1" dirty="0">
                <a:ea typeface="Gulim" pitchFamily="34" charset="-127"/>
                <a:sym typeface="Symbol" pitchFamily="18" charset="2"/>
              </a:rPr>
              <a:t>&gt;</a:t>
            </a:r>
            <a:r>
              <a:rPr lang="en-US" altLang="ko-KR" sz="2800" b="1" i="1" dirty="0">
                <a:ea typeface="Gulim" pitchFamily="34" charset="-127"/>
                <a:sym typeface="Symbol" pitchFamily="18" charset="2"/>
              </a:rPr>
              <a:t>k</a:t>
            </a:r>
            <a:endParaRPr lang="en-US" altLang="ko-KR" sz="2800" b="1" dirty="0">
              <a:ea typeface="Gulim" pitchFamily="34" charset="-127"/>
              <a:sym typeface="Symbol" pitchFamily="18" charset="2"/>
            </a:endParaRPr>
          </a:p>
          <a:p>
            <a:pPr lvl="1" eaLnBrk="1" hangingPunct="1"/>
            <a:r>
              <a:rPr lang="en-US" altLang="ko-KR" sz="2400" dirty="0">
                <a:ea typeface="Gulim" pitchFamily="34" charset="-127"/>
                <a:sym typeface="Symbol" pitchFamily="18" charset="2"/>
              </a:rPr>
              <a:t>“Beyond some point </a:t>
            </a:r>
            <a:r>
              <a:rPr lang="en-US" altLang="ko-KR" sz="2400" i="1" dirty="0">
                <a:ea typeface="Gulim" pitchFamily="34" charset="-127"/>
                <a:sym typeface="Symbol" pitchFamily="18" charset="2"/>
              </a:rPr>
              <a:t>k</a:t>
            </a:r>
            <a:r>
              <a:rPr lang="en-US" altLang="ko-KR" sz="2400" dirty="0">
                <a:ea typeface="Gulim" pitchFamily="34" charset="-127"/>
                <a:sym typeface="Symbol" pitchFamily="18" charset="2"/>
              </a:rPr>
              <a:t>, function </a:t>
            </a:r>
            <a:r>
              <a:rPr lang="en-US" altLang="ko-KR" sz="2400" i="1" dirty="0">
                <a:ea typeface="Gulim" pitchFamily="34" charset="-127"/>
                <a:sym typeface="Symbol" pitchFamily="18" charset="2"/>
              </a:rPr>
              <a:t>f</a:t>
            </a:r>
            <a:r>
              <a:rPr lang="en-US" altLang="ko-KR" sz="2400" dirty="0">
                <a:ea typeface="Gulim" pitchFamily="34" charset="-127"/>
                <a:sym typeface="Symbol" pitchFamily="18" charset="2"/>
              </a:rPr>
              <a:t> is at least a constant </a:t>
            </a:r>
            <a:r>
              <a:rPr lang="en-US" altLang="ko-KR" sz="2400" i="1" dirty="0">
                <a:ea typeface="Gulim" pitchFamily="34" charset="-127"/>
                <a:sym typeface="Symbol" pitchFamily="18" charset="2"/>
              </a:rPr>
              <a:t>c</a:t>
            </a:r>
            <a:r>
              <a:rPr lang="en-US" altLang="ko-KR" sz="2400" dirty="0">
                <a:ea typeface="Gulim" pitchFamily="34" charset="-127"/>
                <a:sym typeface="Symbol" pitchFamily="18" charset="2"/>
              </a:rPr>
              <a:t> times </a:t>
            </a:r>
            <a:r>
              <a:rPr lang="en-US" altLang="ko-KR" sz="2400" i="1" dirty="0">
                <a:ea typeface="Gulim" pitchFamily="34" charset="-127"/>
                <a:sym typeface="Symbol" pitchFamily="18" charset="2"/>
              </a:rPr>
              <a:t>g</a:t>
            </a:r>
            <a:r>
              <a:rPr lang="en-US" altLang="ko-KR" sz="2400" dirty="0">
                <a:ea typeface="Gulim" pitchFamily="34" charset="-127"/>
                <a:sym typeface="Symbol" pitchFamily="18" charset="2"/>
              </a:rPr>
              <a:t> (</a:t>
            </a:r>
            <a:r>
              <a:rPr lang="en-US" altLang="ko-KR" sz="2400" i="1" dirty="0">
                <a:ea typeface="Gulim" pitchFamily="34" charset="-127"/>
                <a:sym typeface="Symbol" pitchFamily="18" charset="2"/>
              </a:rPr>
              <a:t>i.e., </a:t>
            </a:r>
            <a:r>
              <a:rPr lang="en-US" altLang="ko-KR" sz="2400" dirty="0">
                <a:ea typeface="Gulim" pitchFamily="34" charset="-127"/>
                <a:sym typeface="Symbol" pitchFamily="18" charset="2"/>
              </a:rPr>
              <a:t>proportional to </a:t>
            </a:r>
            <a:r>
              <a:rPr lang="en-US" altLang="ko-KR" sz="2400" i="1" dirty="0">
                <a:ea typeface="Gulim" pitchFamily="34" charset="-127"/>
                <a:sym typeface="Symbol" pitchFamily="18" charset="2"/>
              </a:rPr>
              <a:t>g</a:t>
            </a:r>
            <a:r>
              <a:rPr lang="en-US" altLang="ko-KR" sz="2400" dirty="0">
                <a:ea typeface="Gulim" pitchFamily="34" charset="-127"/>
                <a:sym typeface="Symbol" pitchFamily="18" charset="2"/>
              </a:rPr>
              <a:t>).”</a:t>
            </a:r>
          </a:p>
          <a:p>
            <a:pPr eaLnBrk="1" hangingPunct="1"/>
            <a:r>
              <a:rPr lang="en-US" altLang="ko-KR" sz="2800" i="1" dirty="0" smtClean="0">
                <a:ea typeface="Gulim" pitchFamily="34" charset="-127"/>
              </a:rPr>
              <a:t>“</a:t>
            </a:r>
            <a:r>
              <a:rPr lang="en-US" altLang="ko-KR" sz="2800" i="1" dirty="0">
                <a:solidFill>
                  <a:srgbClr val="0000FF"/>
                </a:solidFill>
                <a:ea typeface="Gulim" pitchFamily="34" charset="-127"/>
              </a:rPr>
              <a:t>f</a:t>
            </a:r>
            <a:r>
              <a:rPr lang="en-US" altLang="ko-KR" sz="2800" dirty="0">
                <a:solidFill>
                  <a:srgbClr val="0000FF"/>
                </a:solidFill>
                <a:ea typeface="Gulim" pitchFamily="34" charset="-127"/>
              </a:rPr>
              <a:t> is </a:t>
            </a:r>
            <a:r>
              <a:rPr lang="en-US" altLang="ko-KR" sz="2800" i="1" dirty="0">
                <a:solidFill>
                  <a:srgbClr val="0000FF"/>
                </a:solidFill>
                <a:ea typeface="Gulim" pitchFamily="34" charset="-127"/>
              </a:rPr>
              <a:t>at least order g</a:t>
            </a:r>
            <a:r>
              <a:rPr lang="en-US" altLang="ko-KR" sz="2800" dirty="0">
                <a:solidFill>
                  <a:srgbClr val="0000FF"/>
                </a:solidFill>
                <a:ea typeface="Gulim" pitchFamily="34" charset="-127"/>
              </a:rPr>
              <a:t>”, or </a:t>
            </a:r>
            <a:r>
              <a:rPr lang="en-US" altLang="ko-KR" sz="2800" i="1" dirty="0">
                <a:solidFill>
                  <a:srgbClr val="0000FF"/>
                </a:solidFill>
                <a:ea typeface="Gulim" pitchFamily="34" charset="-127"/>
              </a:rPr>
              <a:t>“f</a:t>
            </a:r>
            <a:r>
              <a:rPr lang="en-US" altLang="ko-KR" sz="2800" dirty="0">
                <a:solidFill>
                  <a:srgbClr val="0000FF"/>
                </a:solidFill>
                <a:ea typeface="Gulim" pitchFamily="34" charset="-127"/>
              </a:rPr>
              <a:t> is </a:t>
            </a:r>
            <a:r>
              <a:rPr lang="ko-KR" altLang="en-US" sz="2800" dirty="0">
                <a:solidFill>
                  <a:srgbClr val="0000FF"/>
                </a:solidFill>
                <a:ea typeface="Gulim" pitchFamily="34" charset="-127"/>
                <a:sym typeface="Symbol" pitchFamily="18" charset="2"/>
              </a:rPr>
              <a:t></a:t>
            </a:r>
            <a:r>
              <a:rPr lang="en-US" altLang="ko-KR" sz="2800" dirty="0">
                <a:solidFill>
                  <a:srgbClr val="0000FF"/>
                </a:solidFill>
                <a:ea typeface="Gulim" pitchFamily="34" charset="-127"/>
              </a:rPr>
              <a:t>(</a:t>
            </a:r>
            <a:r>
              <a:rPr lang="en-US" altLang="ko-KR" sz="2800" i="1" dirty="0">
                <a:solidFill>
                  <a:srgbClr val="0000FF"/>
                </a:solidFill>
                <a:ea typeface="Gulim" pitchFamily="34" charset="-127"/>
              </a:rPr>
              <a:t>g</a:t>
            </a:r>
            <a:r>
              <a:rPr lang="en-US" altLang="ko-KR" sz="2800" dirty="0">
                <a:solidFill>
                  <a:srgbClr val="0000FF"/>
                </a:solidFill>
                <a:ea typeface="Gulim" pitchFamily="34" charset="-127"/>
              </a:rPr>
              <a:t>)</a:t>
            </a:r>
            <a:r>
              <a:rPr lang="en-US" altLang="ko-KR" sz="2800" i="1" dirty="0">
                <a:solidFill>
                  <a:srgbClr val="0000FF"/>
                </a:solidFill>
                <a:ea typeface="Gulim" pitchFamily="34" charset="-127"/>
              </a:rPr>
              <a:t>”,</a:t>
            </a:r>
            <a:r>
              <a:rPr lang="en-US" altLang="ko-KR" sz="2800" dirty="0">
                <a:solidFill>
                  <a:srgbClr val="0000FF"/>
                </a:solidFill>
                <a:ea typeface="Gulim" pitchFamily="34" charset="-127"/>
              </a:rPr>
              <a:t> or “</a:t>
            </a:r>
            <a:r>
              <a:rPr lang="en-US" altLang="ko-KR" sz="2800" i="1" dirty="0">
                <a:solidFill>
                  <a:srgbClr val="0000FF"/>
                </a:solidFill>
                <a:ea typeface="Gulim" pitchFamily="34" charset="-127"/>
              </a:rPr>
              <a:t>f</a:t>
            </a:r>
            <a:r>
              <a:rPr lang="en-US" altLang="ko-KR" sz="2800" dirty="0">
                <a:solidFill>
                  <a:srgbClr val="0000FF"/>
                </a:solidFill>
                <a:ea typeface="Gulim" pitchFamily="34" charset="-127"/>
              </a:rPr>
              <a:t>= </a:t>
            </a:r>
            <a:r>
              <a:rPr lang="ko-KR" altLang="en-US" sz="2800" dirty="0">
                <a:solidFill>
                  <a:srgbClr val="0000FF"/>
                </a:solidFill>
                <a:ea typeface="Gulim" pitchFamily="34" charset="-127"/>
                <a:sym typeface="Symbol" pitchFamily="18" charset="2"/>
              </a:rPr>
              <a:t></a:t>
            </a:r>
            <a:r>
              <a:rPr lang="en-US" altLang="ko-KR" sz="2800" dirty="0">
                <a:solidFill>
                  <a:srgbClr val="0000FF"/>
                </a:solidFill>
                <a:ea typeface="Gulim" pitchFamily="34" charset="-127"/>
              </a:rPr>
              <a:t>(</a:t>
            </a:r>
            <a:r>
              <a:rPr lang="en-US" altLang="ko-KR" sz="2800" i="1" dirty="0">
                <a:solidFill>
                  <a:srgbClr val="0000FF"/>
                </a:solidFill>
                <a:ea typeface="Gulim" pitchFamily="34" charset="-127"/>
              </a:rPr>
              <a:t>g</a:t>
            </a:r>
            <a:r>
              <a:rPr lang="en-US" altLang="ko-KR" sz="2800" dirty="0">
                <a:solidFill>
                  <a:srgbClr val="0000FF"/>
                </a:solidFill>
                <a:ea typeface="Gulim" pitchFamily="34" charset="-127"/>
              </a:rPr>
              <a:t>)” all just mean that </a:t>
            </a:r>
            <a:r>
              <a:rPr lang="en-US" altLang="ko-KR" sz="2800" i="1" dirty="0">
                <a:solidFill>
                  <a:srgbClr val="0000FF"/>
                </a:solidFill>
                <a:ea typeface="Gulim" pitchFamily="34" charset="-127"/>
              </a:rPr>
              <a:t>f</a:t>
            </a:r>
            <a:r>
              <a:rPr lang="en-US" altLang="ko-KR" sz="2800" dirty="0">
                <a:solidFill>
                  <a:srgbClr val="0000FF"/>
                </a:solidFill>
                <a:ea typeface="Gulim" pitchFamily="34" charset="-127"/>
                <a:sym typeface="Symbol" pitchFamily="18" charset="2"/>
              </a:rPr>
              <a:t> </a:t>
            </a:r>
            <a:r>
              <a:rPr lang="ko-KR" altLang="en-US" sz="2800" dirty="0">
                <a:solidFill>
                  <a:srgbClr val="0000FF"/>
                </a:solidFill>
                <a:ea typeface="Gulim" pitchFamily="34" charset="-127"/>
                <a:sym typeface="Symbol" pitchFamily="18" charset="2"/>
              </a:rPr>
              <a:t></a:t>
            </a:r>
            <a:r>
              <a:rPr lang="en-US" altLang="ko-KR" sz="2800" dirty="0">
                <a:solidFill>
                  <a:srgbClr val="0000FF"/>
                </a:solidFill>
                <a:ea typeface="Gulim" pitchFamily="34" charset="-127"/>
                <a:sym typeface="Symbol" pitchFamily="18" charset="2"/>
              </a:rPr>
              <a:t>(</a:t>
            </a:r>
            <a:r>
              <a:rPr lang="en-US" altLang="ko-KR" sz="2800" i="1" dirty="0">
                <a:solidFill>
                  <a:srgbClr val="0000FF"/>
                </a:solidFill>
                <a:ea typeface="Gulim" pitchFamily="34" charset="-127"/>
                <a:sym typeface="Symbol" pitchFamily="18" charset="2"/>
              </a:rPr>
              <a:t>g</a:t>
            </a:r>
            <a:r>
              <a:rPr lang="en-US" altLang="ko-KR" sz="2800" dirty="0">
                <a:solidFill>
                  <a:srgbClr val="0000FF"/>
                </a:solidFill>
                <a:ea typeface="Gulim" pitchFamily="34" charset="-127"/>
                <a:sym typeface="Symbol" pitchFamily="18" charset="2"/>
              </a:rPr>
              <a:t>).</a:t>
            </a:r>
          </a:p>
        </p:txBody>
      </p:sp>
      <p:sp>
        <p:nvSpPr>
          <p:cNvPr id="2" name="Slide Number Placeholder 1"/>
          <p:cNvSpPr>
            <a:spLocks noGrp="1"/>
          </p:cNvSpPr>
          <p:nvPr>
            <p:ph type="sldNum" sz="quarter" idx="10"/>
          </p:nvPr>
        </p:nvSpPr>
        <p:spPr/>
        <p:txBody>
          <a:bodyPr/>
          <a:lstStyle/>
          <a:p>
            <a:pPr>
              <a:defRPr/>
            </a:pPr>
            <a:fld id="{0D57053A-7B78-417B-945C-65D4C759F355}" type="slidenum">
              <a:rPr lang="ko-KR" altLang="en-US" smtClean="0"/>
              <a:pPr>
                <a:defRPr/>
              </a:pPr>
              <a:t>52</a:t>
            </a:fld>
            <a:endParaRPr lang="en-US" altLang="ko-KR"/>
          </a:p>
        </p:txBody>
      </p:sp>
    </p:spTree>
    <p:extLst>
      <p:ext uri="{BB962C8B-B14F-4D97-AF65-F5344CB8AC3E}">
        <p14:creationId xmlns:p14="http://schemas.microsoft.com/office/powerpoint/2010/main" val="25553682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274638"/>
            <a:ext cx="10972800" cy="919162"/>
          </a:xfrm>
        </p:spPr>
        <p:txBody>
          <a:bodyPr/>
          <a:lstStyle/>
          <a:p>
            <a:pPr eaLnBrk="1" hangingPunct="1"/>
            <a:r>
              <a:rPr lang="en-US" altLang="en-US" sz="4000" b="1" dirty="0" smtClean="0">
                <a:solidFill>
                  <a:srgbClr val="C00000"/>
                </a:solidFill>
                <a:latin typeface="Times New Roman" panose="02020603050405020304" pitchFamily="18" charset="0"/>
                <a:cs typeface="Times New Roman" panose="02020603050405020304" pitchFamily="18" charset="0"/>
              </a:rPr>
              <a:t>Big- </a:t>
            </a:r>
            <a:r>
              <a:rPr lang="ko-KR" altLang="en-US" sz="4000" b="1" dirty="0" smtClean="0">
                <a:solidFill>
                  <a:srgbClr val="C00000"/>
                </a:solidFill>
                <a:latin typeface="Times New Roman" panose="02020603050405020304" pitchFamily="18" charset="0"/>
                <a:ea typeface="Gulim" pitchFamily="34" charset="-127"/>
                <a:cs typeface="Times New Roman" panose="02020603050405020304" pitchFamily="18" charset="0"/>
                <a:sym typeface="Symbol" pitchFamily="18" charset="2"/>
              </a:rPr>
              <a:t></a:t>
            </a:r>
            <a:r>
              <a:rPr lang="en-US" altLang="en-US" sz="4000" b="1" dirty="0" smtClean="0">
                <a:solidFill>
                  <a:srgbClr val="C00000"/>
                </a:solidFill>
                <a:latin typeface="Times New Roman" panose="02020603050405020304" pitchFamily="18" charset="0"/>
                <a:cs typeface="Times New Roman" panose="02020603050405020304" pitchFamily="18" charset="0"/>
              </a:rPr>
              <a:t> Visualization</a:t>
            </a:r>
          </a:p>
        </p:txBody>
      </p:sp>
      <p:graphicFrame>
        <p:nvGraphicFramePr>
          <p:cNvPr id="64515" name="Object 5"/>
          <p:cNvGraphicFramePr>
            <a:graphicFrameLocks noGrp="1" noChangeAspect="1"/>
          </p:cNvGraphicFramePr>
          <p:nvPr>
            <p:ph idx="1"/>
            <p:extLst>
              <p:ext uri="{D42A27DB-BD31-4B8C-83A1-F6EECF244321}">
                <p14:modId xmlns:p14="http://schemas.microsoft.com/office/powerpoint/2010/main" val="1742764873"/>
              </p:ext>
            </p:extLst>
          </p:nvPr>
        </p:nvGraphicFramePr>
        <p:xfrm>
          <a:off x="1701800" y="1397001"/>
          <a:ext cx="9220199" cy="4521199"/>
        </p:xfrm>
        <a:graphic>
          <a:graphicData uri="http://schemas.openxmlformats.org/presentationml/2006/ole">
            <mc:AlternateContent xmlns:mc="http://schemas.openxmlformats.org/markup-compatibility/2006">
              <mc:Choice xmlns:v="urn:schemas-microsoft-com:vml" Requires="v">
                <p:oleObj spid="_x0000_s2149" name="Paint Shop Pro Image" r:id="rId4" imgW="7619512" imgH="4565854" progId="PaintShopPro">
                  <p:embed/>
                </p:oleObj>
              </mc:Choice>
              <mc:Fallback>
                <p:oleObj name="Paint Shop Pro Image" r:id="rId4" imgW="7619512" imgH="4565854" progId="PaintShopPro">
                  <p:embed/>
                  <p:pic>
                    <p:nvPicPr>
                      <p:cNvPr id="64515" name="Object 5"/>
                      <p:cNvPicPr>
                        <a:picLocks noGrp="1" noChangeAspect="1" noChangeArrowheads="1"/>
                      </p:cNvPicPr>
                      <p:nvPr/>
                    </p:nvPicPr>
                    <p:blipFill>
                      <a:blip r:embed="rId5">
                        <a:extLst>
                          <a:ext uri="{28A0092B-C50C-407E-A947-70E740481C1C}">
                            <a14:useLocalDpi xmlns:a14="http://schemas.microsoft.com/office/drawing/2010/main" val="0"/>
                          </a:ext>
                        </a:extLst>
                      </a:blip>
                      <a:srcRect t="18518" r="32246"/>
                      <a:stretch>
                        <a:fillRect/>
                      </a:stretch>
                    </p:blipFill>
                    <p:spPr bwMode="auto">
                      <a:xfrm>
                        <a:off x="1701800" y="1397001"/>
                        <a:ext cx="9220199" cy="4521199"/>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53</a:t>
            </a:fld>
            <a:endParaRPr lang="en-US" altLang="ko-KR"/>
          </a:p>
        </p:txBody>
      </p:sp>
    </p:spTree>
    <p:extLst>
      <p:ext uri="{BB962C8B-B14F-4D97-AF65-F5344CB8AC3E}">
        <p14:creationId xmlns:p14="http://schemas.microsoft.com/office/powerpoint/2010/main" val="8820267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z="4000" b="1" dirty="0" smtClean="0">
                <a:solidFill>
                  <a:srgbClr val="C00000"/>
                </a:solidFill>
                <a:latin typeface="+mn-lt"/>
              </a:rPr>
              <a:t>Big- </a:t>
            </a:r>
            <a:r>
              <a:rPr lang="el-GR" altLang="zh-TW" sz="4000" b="1" dirty="0" smtClean="0">
                <a:solidFill>
                  <a:srgbClr val="C00000"/>
                </a:solidFill>
                <a:latin typeface="+mn-lt"/>
              </a:rPr>
              <a:t>Θ</a:t>
            </a:r>
            <a:endParaRPr lang="en-US" altLang="en-US" sz="4000" b="1" dirty="0" smtClean="0">
              <a:solidFill>
                <a:srgbClr val="C00000"/>
              </a:solidFill>
              <a:latin typeface="+mn-lt"/>
            </a:endParaRPr>
          </a:p>
        </p:txBody>
      </p:sp>
      <p:sp>
        <p:nvSpPr>
          <p:cNvPr id="65539" name="Content Placeholder 2"/>
          <p:cNvSpPr>
            <a:spLocks noGrp="1"/>
          </p:cNvSpPr>
          <p:nvPr>
            <p:ph idx="1"/>
          </p:nvPr>
        </p:nvSpPr>
        <p:spPr>
          <a:xfrm>
            <a:off x="609600" y="1600201"/>
            <a:ext cx="11010900" cy="4051299"/>
          </a:xfrm>
        </p:spPr>
        <p:txBody>
          <a:bodyPr/>
          <a:lstStyle/>
          <a:p>
            <a:pPr eaLnBrk="1" hangingPunct="1"/>
            <a:r>
              <a:rPr lang="en-US" altLang="zh-TW" dirty="0">
                <a:solidFill>
                  <a:srgbClr val="0000FF"/>
                </a:solidFill>
              </a:rPr>
              <a:t>Definition</a:t>
            </a:r>
            <a:r>
              <a:rPr lang="en-US" altLang="zh-TW" dirty="0"/>
              <a:t>: </a:t>
            </a:r>
            <a:r>
              <a:rPr lang="en-US" altLang="zh-TW" dirty="0">
                <a:latin typeface="Arial" pitchFamily="34" charset="0"/>
              </a:rPr>
              <a:t>f(n) = </a:t>
            </a:r>
            <a:r>
              <a:rPr lang="el-GR" altLang="zh-TW" dirty="0">
                <a:latin typeface="Arial" pitchFamily="34" charset="0"/>
              </a:rPr>
              <a:t>Θ</a:t>
            </a:r>
            <a:r>
              <a:rPr lang="en-US" altLang="zh-TW" dirty="0">
                <a:latin typeface="Arial" pitchFamily="34" charset="0"/>
              </a:rPr>
              <a:t>(g(n)) </a:t>
            </a:r>
            <a:r>
              <a:rPr lang="en-US" altLang="zh-TW" dirty="0" err="1">
                <a:latin typeface="Arial" pitchFamily="34" charset="0"/>
              </a:rPr>
              <a:t>iff</a:t>
            </a:r>
            <a:r>
              <a:rPr lang="en-US" altLang="zh-TW" dirty="0">
                <a:latin typeface="Arial" pitchFamily="34" charset="0"/>
              </a:rPr>
              <a:t> there exist positive constants c</a:t>
            </a:r>
            <a:r>
              <a:rPr lang="en-US" altLang="zh-TW" baseline="-25000" dirty="0">
                <a:latin typeface="Arial" pitchFamily="34" charset="0"/>
              </a:rPr>
              <a:t>1</a:t>
            </a:r>
            <a:r>
              <a:rPr lang="en-US" altLang="zh-TW" dirty="0">
                <a:latin typeface="Arial" pitchFamily="34" charset="0"/>
              </a:rPr>
              <a:t>, c</a:t>
            </a:r>
            <a:r>
              <a:rPr lang="en-US" altLang="zh-TW" baseline="-25000" dirty="0">
                <a:latin typeface="Arial" pitchFamily="34" charset="0"/>
              </a:rPr>
              <a:t>2</a:t>
            </a:r>
            <a:r>
              <a:rPr lang="en-US" altLang="zh-TW" dirty="0">
                <a:latin typeface="Arial" pitchFamily="34" charset="0"/>
              </a:rPr>
              <a:t>, and n</a:t>
            </a:r>
            <a:r>
              <a:rPr lang="en-US" altLang="zh-TW" baseline="-25000" dirty="0">
                <a:latin typeface="Arial" pitchFamily="34" charset="0"/>
              </a:rPr>
              <a:t>0</a:t>
            </a:r>
            <a:r>
              <a:rPr lang="en-US" altLang="zh-TW" dirty="0">
                <a:latin typeface="Arial" pitchFamily="34" charset="0"/>
              </a:rPr>
              <a:t> such that </a:t>
            </a:r>
            <a:r>
              <a:rPr lang="en-US" altLang="zh-TW" dirty="0">
                <a:solidFill>
                  <a:srgbClr val="FF0000"/>
                </a:solidFill>
                <a:latin typeface="Arial" pitchFamily="34" charset="0"/>
              </a:rPr>
              <a:t>c</a:t>
            </a:r>
            <a:r>
              <a:rPr lang="en-US" altLang="zh-TW" baseline="-25000" dirty="0">
                <a:solidFill>
                  <a:srgbClr val="FF0000"/>
                </a:solidFill>
                <a:latin typeface="Arial" pitchFamily="34" charset="0"/>
              </a:rPr>
              <a:t>1</a:t>
            </a:r>
            <a:r>
              <a:rPr lang="en-US" altLang="zh-TW" dirty="0">
                <a:solidFill>
                  <a:srgbClr val="FF0000"/>
                </a:solidFill>
                <a:latin typeface="Arial" pitchFamily="34" charset="0"/>
              </a:rPr>
              <a:t>g(n) </a:t>
            </a:r>
            <a:r>
              <a:rPr lang="en-US" altLang="zh-TW" dirty="0">
                <a:solidFill>
                  <a:srgbClr val="FF0000"/>
                </a:solidFill>
                <a:latin typeface="Arial" pitchFamily="34" charset="0"/>
                <a:cs typeface="Arial" pitchFamily="34" charset="0"/>
              </a:rPr>
              <a:t>≤ f(n) ≤ </a:t>
            </a:r>
            <a:r>
              <a:rPr lang="en-US" altLang="zh-TW" dirty="0">
                <a:solidFill>
                  <a:srgbClr val="FF0000"/>
                </a:solidFill>
                <a:latin typeface="Arial" pitchFamily="34" charset="0"/>
              </a:rPr>
              <a:t>c</a:t>
            </a:r>
            <a:r>
              <a:rPr lang="en-US" altLang="zh-TW" baseline="-25000" dirty="0">
                <a:solidFill>
                  <a:srgbClr val="FF0000"/>
                </a:solidFill>
                <a:latin typeface="Arial" pitchFamily="34" charset="0"/>
              </a:rPr>
              <a:t>2</a:t>
            </a:r>
            <a:r>
              <a:rPr lang="en-US" altLang="zh-TW" dirty="0">
                <a:solidFill>
                  <a:srgbClr val="FF0000"/>
                </a:solidFill>
                <a:latin typeface="Arial" pitchFamily="34" charset="0"/>
              </a:rPr>
              <a:t>g(n) </a:t>
            </a:r>
            <a:r>
              <a:rPr lang="en-US" altLang="zh-TW" dirty="0">
                <a:latin typeface="Arial" pitchFamily="34" charset="0"/>
              </a:rPr>
              <a:t>for all n, n </a:t>
            </a:r>
            <a:r>
              <a:rPr lang="en-US" altLang="zh-TW" dirty="0"/>
              <a:t>≥ </a:t>
            </a:r>
            <a:r>
              <a:rPr lang="en-US" altLang="zh-TW" dirty="0">
                <a:latin typeface="Arial" pitchFamily="34" charset="0"/>
              </a:rPr>
              <a:t>n</a:t>
            </a:r>
            <a:r>
              <a:rPr lang="en-US" altLang="zh-TW" baseline="-25000" dirty="0">
                <a:latin typeface="Arial" pitchFamily="34" charset="0"/>
              </a:rPr>
              <a:t>0</a:t>
            </a:r>
            <a:r>
              <a:rPr lang="en-US" altLang="zh-TW" dirty="0">
                <a:latin typeface="Arial" pitchFamily="34" charset="0"/>
              </a:rPr>
              <a:t>.</a:t>
            </a:r>
          </a:p>
          <a:p>
            <a:pPr eaLnBrk="1" hangingPunct="1"/>
            <a:r>
              <a:rPr lang="en-US" altLang="zh-TW" dirty="0"/>
              <a:t>If a program </a:t>
            </a:r>
            <a:r>
              <a:rPr lang="en-US" altLang="zh-TW" dirty="0">
                <a:latin typeface="Arial" pitchFamily="34" charset="0"/>
              </a:rPr>
              <a:t>P</a:t>
            </a:r>
            <a:r>
              <a:rPr lang="en-US" altLang="zh-TW" dirty="0"/>
              <a:t> has complexities </a:t>
            </a:r>
            <a:r>
              <a:rPr lang="el-GR" altLang="zh-TW" dirty="0">
                <a:latin typeface="Arial" pitchFamily="34" charset="0"/>
              </a:rPr>
              <a:t>Θ</a:t>
            </a:r>
            <a:r>
              <a:rPr lang="en-US" altLang="zh-TW" dirty="0">
                <a:latin typeface="Arial" pitchFamily="34" charset="0"/>
              </a:rPr>
              <a:t>(n) </a:t>
            </a:r>
            <a:r>
              <a:rPr lang="en-US" altLang="zh-TW" dirty="0"/>
              <a:t>and program </a:t>
            </a:r>
            <a:r>
              <a:rPr lang="en-US" altLang="zh-TW" dirty="0">
                <a:latin typeface="Arial" pitchFamily="34" charset="0"/>
              </a:rPr>
              <a:t>Q</a:t>
            </a:r>
            <a:r>
              <a:rPr lang="en-US" altLang="zh-TW" dirty="0"/>
              <a:t> has complexities </a:t>
            </a:r>
            <a:r>
              <a:rPr lang="el-GR" altLang="zh-TW" dirty="0">
                <a:latin typeface="Arial" pitchFamily="34" charset="0"/>
              </a:rPr>
              <a:t>Θ</a:t>
            </a:r>
            <a:r>
              <a:rPr lang="en-US" altLang="zh-TW" dirty="0"/>
              <a:t>(</a:t>
            </a:r>
            <a:r>
              <a:rPr lang="en-US" altLang="zh-TW" dirty="0">
                <a:latin typeface="Arial" pitchFamily="34" charset="0"/>
              </a:rPr>
              <a:t>n</a:t>
            </a:r>
            <a:r>
              <a:rPr lang="en-US" altLang="zh-TW" baseline="30000" dirty="0">
                <a:latin typeface="Arial" pitchFamily="34" charset="0"/>
              </a:rPr>
              <a:t>2</a:t>
            </a:r>
            <a:r>
              <a:rPr lang="en-US" altLang="zh-TW" dirty="0"/>
              <a:t>), then, in general, we can assume program</a:t>
            </a:r>
            <a:r>
              <a:rPr lang="en-US" altLang="zh-TW" dirty="0">
                <a:latin typeface="Arial" pitchFamily="34" charset="0"/>
              </a:rPr>
              <a:t> P</a:t>
            </a:r>
            <a:r>
              <a:rPr lang="en-US" altLang="zh-TW" dirty="0"/>
              <a:t> is faster than </a:t>
            </a:r>
            <a:r>
              <a:rPr lang="en-US" altLang="zh-TW" dirty="0">
                <a:latin typeface="Arial" pitchFamily="34" charset="0"/>
              </a:rPr>
              <a:t>Q</a:t>
            </a:r>
            <a:r>
              <a:rPr lang="en-US" altLang="zh-TW" dirty="0"/>
              <a:t> for a sufficient large </a:t>
            </a:r>
            <a:r>
              <a:rPr lang="en-US" altLang="zh-TW" dirty="0">
                <a:latin typeface="Arial" pitchFamily="34" charset="0"/>
              </a:rPr>
              <a:t>n</a:t>
            </a:r>
            <a:r>
              <a:rPr lang="en-US" altLang="zh-TW" dirty="0"/>
              <a:t>. </a:t>
            </a:r>
            <a:endParaRPr lang="en-US" altLang="zh-TW" dirty="0">
              <a:latin typeface="Arial" pitchFamily="34" charset="0"/>
            </a:endParaRPr>
          </a:p>
          <a:p>
            <a:pPr marL="0" indent="0" eaLnBrk="1" hangingPunct="1">
              <a:buNone/>
            </a:pPr>
            <a:endParaRPr lang="en-US" altLang="en-US" dirty="0"/>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54</a:t>
            </a:fld>
            <a:endParaRPr lang="en-US" altLang="ko-KR"/>
          </a:p>
        </p:txBody>
      </p:sp>
    </p:spTree>
    <p:extLst>
      <p:ext uri="{BB962C8B-B14F-4D97-AF65-F5344CB8AC3E}">
        <p14:creationId xmlns:p14="http://schemas.microsoft.com/office/powerpoint/2010/main" val="3097313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71600" y="274638"/>
            <a:ext cx="8102600" cy="1008062"/>
          </a:xfrm>
        </p:spPr>
        <p:txBody>
          <a:bodyPr/>
          <a:lstStyle/>
          <a:p>
            <a:pPr eaLnBrk="1" hangingPunct="1"/>
            <a:r>
              <a:rPr lang="en-US" altLang="en-US" sz="4000" b="1" dirty="0" smtClean="0">
                <a:solidFill>
                  <a:srgbClr val="C00000"/>
                </a:solidFill>
                <a:latin typeface="+mn-lt"/>
              </a:rPr>
              <a:t>Big- </a:t>
            </a:r>
            <a:r>
              <a:rPr lang="el-GR" altLang="zh-TW" sz="4000" b="1" dirty="0" smtClean="0">
                <a:solidFill>
                  <a:srgbClr val="C00000"/>
                </a:solidFill>
                <a:latin typeface="+mn-lt"/>
              </a:rPr>
              <a:t>Θ</a:t>
            </a:r>
            <a:r>
              <a:rPr lang="en-US" altLang="en-US" sz="4000" b="1" dirty="0" smtClean="0">
                <a:solidFill>
                  <a:srgbClr val="C00000"/>
                </a:solidFill>
                <a:latin typeface="+mn-lt"/>
              </a:rPr>
              <a:t> Visualization</a:t>
            </a:r>
          </a:p>
        </p:txBody>
      </p:sp>
      <p:graphicFrame>
        <p:nvGraphicFramePr>
          <p:cNvPr id="66563" name="Object 5"/>
          <p:cNvGraphicFramePr>
            <a:graphicFrameLocks noGrp="1" noChangeAspect="1"/>
          </p:cNvGraphicFramePr>
          <p:nvPr>
            <p:ph idx="1"/>
            <p:extLst>
              <p:ext uri="{D42A27DB-BD31-4B8C-83A1-F6EECF244321}">
                <p14:modId xmlns:p14="http://schemas.microsoft.com/office/powerpoint/2010/main" val="1503084354"/>
              </p:ext>
            </p:extLst>
          </p:nvPr>
        </p:nvGraphicFramePr>
        <p:xfrm>
          <a:off x="2044700" y="1447800"/>
          <a:ext cx="8407400" cy="4351338"/>
        </p:xfrm>
        <a:graphic>
          <a:graphicData uri="http://schemas.openxmlformats.org/presentationml/2006/ole">
            <mc:AlternateContent xmlns:mc="http://schemas.openxmlformats.org/markup-compatibility/2006">
              <mc:Choice xmlns:v="urn:schemas-microsoft-com:vml" Requires="v">
                <p:oleObj spid="_x0000_s3173" name="Paint Shop Pro Image" r:id="rId4" imgW="5678049" imgH="3873171" progId="PaintShopPro">
                  <p:embed/>
                </p:oleObj>
              </mc:Choice>
              <mc:Fallback>
                <p:oleObj name="Paint Shop Pro Image" r:id="rId4" imgW="5678049" imgH="3873171" progId="PaintShopPro">
                  <p:embed/>
                  <p:pic>
                    <p:nvPicPr>
                      <p:cNvPr id="6656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4700" y="1447800"/>
                        <a:ext cx="8407400" cy="4351338"/>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55</a:t>
            </a:fld>
            <a:endParaRPr lang="en-US" altLang="ko-KR"/>
          </a:p>
        </p:txBody>
      </p:sp>
    </p:spTree>
    <p:extLst>
      <p:ext uri="{BB962C8B-B14F-4D97-AF65-F5344CB8AC3E}">
        <p14:creationId xmlns:p14="http://schemas.microsoft.com/office/powerpoint/2010/main" val="3027927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072" y="436728"/>
            <a:ext cx="10190327" cy="980910"/>
          </a:xfrm>
        </p:spPr>
        <p:txBody>
          <a:bodyPr/>
          <a:lstStyle/>
          <a:p>
            <a:pPr marL="228600" lvl="0" indent="-228600" eaLnBrk="1" fontAlgn="auto" hangingPunct="1">
              <a:lnSpc>
                <a:spcPct val="90000"/>
              </a:lnSpc>
              <a:spcBef>
                <a:spcPts val="1000"/>
              </a:spcBef>
              <a:spcAft>
                <a:spcPts val="0"/>
              </a:spcAft>
            </a:pPr>
            <a:r>
              <a:rPr lang="en-US" sz="4000" b="1" i="1" dirty="0" smtClean="0">
                <a:solidFill>
                  <a:schemeClr val="tx2"/>
                </a:solidFill>
                <a:latin typeface="+mn-lt"/>
                <a:ea typeface="+mn-ea"/>
                <a:cs typeface="+mn-cs"/>
              </a:rPr>
              <a:t/>
            </a:r>
            <a:br>
              <a:rPr lang="en-US" sz="4000" b="1" i="1" dirty="0" smtClean="0">
                <a:solidFill>
                  <a:schemeClr val="tx2"/>
                </a:solidFill>
                <a:latin typeface="+mn-lt"/>
                <a:ea typeface="+mn-ea"/>
                <a:cs typeface="+mn-cs"/>
              </a:rPr>
            </a:br>
            <a:r>
              <a:rPr lang="am-ET" sz="4000" b="1" i="1" dirty="0" smtClean="0">
                <a:solidFill>
                  <a:schemeClr val="tx2"/>
                </a:solidFill>
                <a:latin typeface="+mn-lt"/>
                <a:ea typeface="+mn-ea"/>
                <a:cs typeface="+mn-cs"/>
              </a:rPr>
              <a:t>Review </a:t>
            </a:r>
            <a:r>
              <a:rPr lang="am-ET" sz="4000" b="1" i="1" dirty="0">
                <a:solidFill>
                  <a:schemeClr val="tx2"/>
                </a:solidFill>
                <a:latin typeface="+mn-lt"/>
                <a:ea typeface="+mn-ea"/>
                <a:cs typeface="+mn-cs"/>
              </a:rPr>
              <a:t>of elementary Data Structures </a:t>
            </a:r>
            <a:r>
              <a:rPr lang="en-US" sz="4000" b="1" i="1" dirty="0">
                <a:solidFill>
                  <a:schemeClr val="tx2"/>
                </a:solidFill>
                <a:latin typeface="+mn-lt"/>
                <a:ea typeface="+mn-ea"/>
                <a:cs typeface="+mn-cs"/>
              </a:rPr>
              <a:t/>
            </a:r>
            <a:br>
              <a:rPr lang="en-US" sz="4000" b="1" i="1" dirty="0">
                <a:solidFill>
                  <a:schemeClr val="tx2"/>
                </a:solidFill>
                <a:latin typeface="+mn-lt"/>
                <a:ea typeface="+mn-ea"/>
                <a:cs typeface="+mn-cs"/>
              </a:rPr>
            </a:br>
            <a:endParaRPr lang="en-US" sz="4000" b="1" i="1" dirty="0">
              <a:solidFill>
                <a:schemeClr val="tx2"/>
              </a:solidFill>
              <a:latin typeface="+mn-lt"/>
            </a:endParaRPr>
          </a:p>
        </p:txBody>
      </p:sp>
      <p:sp>
        <p:nvSpPr>
          <p:cNvPr id="3" name="Content Placeholder 2"/>
          <p:cNvSpPr>
            <a:spLocks noGrp="1"/>
          </p:cNvSpPr>
          <p:nvPr>
            <p:ph idx="1"/>
          </p:nvPr>
        </p:nvSpPr>
        <p:spPr>
          <a:xfrm>
            <a:off x="609600" y="1569493"/>
            <a:ext cx="10972800" cy="4556671"/>
          </a:xfrm>
        </p:spPr>
        <p:txBody>
          <a:bodyPr/>
          <a:lstStyle/>
          <a:p>
            <a:pPr marL="285750" indent="-228600" eaLnBrk="1" fontAlgn="auto" hangingPunct="1">
              <a:spcBef>
                <a:spcPts val="500"/>
              </a:spcBef>
              <a:spcAft>
                <a:spcPts val="0"/>
              </a:spcAft>
            </a:pPr>
            <a:r>
              <a:rPr lang="am-ET" dirty="0" smtClean="0">
                <a:solidFill>
                  <a:prstClr val="black"/>
                </a:solidFill>
              </a:rPr>
              <a:t>Heaps </a:t>
            </a:r>
            <a:endParaRPr lang="en-US" dirty="0">
              <a:solidFill>
                <a:prstClr val="black"/>
              </a:solidFill>
              <a:latin typeface="Calibri" panose="020F0502020204030204"/>
            </a:endParaRPr>
          </a:p>
          <a:p>
            <a:pPr marL="285750" indent="-228600" eaLnBrk="1" fontAlgn="auto" hangingPunct="1">
              <a:spcBef>
                <a:spcPts val="500"/>
              </a:spcBef>
              <a:spcAft>
                <a:spcPts val="0"/>
              </a:spcAft>
            </a:pPr>
            <a:r>
              <a:rPr lang="am-ET" dirty="0">
                <a:solidFill>
                  <a:prstClr val="black"/>
                </a:solidFill>
              </a:rPr>
              <a:t>Hashing </a:t>
            </a:r>
            <a:endParaRPr lang="en-US" dirty="0">
              <a:solidFill>
                <a:prstClr val="black"/>
              </a:solidFill>
              <a:latin typeface="Calibri" panose="020F0502020204030204"/>
            </a:endParaRPr>
          </a:p>
          <a:p>
            <a:pPr marL="285750" indent="-228600" eaLnBrk="1" fontAlgn="auto" hangingPunct="1">
              <a:spcBef>
                <a:spcPts val="500"/>
              </a:spcBef>
              <a:spcAft>
                <a:spcPts val="0"/>
              </a:spcAft>
            </a:pPr>
            <a:r>
              <a:rPr lang="am-ET" dirty="0">
                <a:solidFill>
                  <a:prstClr val="black"/>
                </a:solidFill>
              </a:rPr>
              <a:t>Set Representation  </a:t>
            </a:r>
            <a:endParaRPr lang="en-US" dirty="0">
              <a:solidFill>
                <a:prstClr val="black"/>
              </a:solidFill>
              <a:latin typeface="Calibri" panose="020F0502020204030204"/>
            </a:endParaRPr>
          </a:p>
          <a:p>
            <a:pPr marL="285750" indent="-228600" eaLnBrk="1" fontAlgn="auto" hangingPunct="1">
              <a:spcBef>
                <a:spcPts val="500"/>
              </a:spcBef>
              <a:spcAft>
                <a:spcPts val="0"/>
              </a:spcAft>
            </a:pPr>
            <a:r>
              <a:rPr lang="am-ET" dirty="0">
                <a:solidFill>
                  <a:prstClr val="black"/>
                </a:solidFill>
              </a:rPr>
              <a:t>UNION, FIND Operation</a:t>
            </a:r>
            <a:endParaRPr lang="en-US" dirty="0">
              <a:solidFill>
                <a:prstClr val="black"/>
              </a:solidFill>
              <a:latin typeface="Calibri" panose="020F0502020204030204"/>
            </a:endParaRP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56</a:t>
            </a:fld>
            <a:endParaRPr lang="en-US" altLang="ko-KR"/>
          </a:p>
        </p:txBody>
      </p:sp>
    </p:spTree>
    <p:extLst>
      <p:ext uri="{BB962C8B-B14F-4D97-AF65-F5344CB8AC3E}">
        <p14:creationId xmlns:p14="http://schemas.microsoft.com/office/powerpoint/2010/main" val="976739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5084" y="312739"/>
            <a:ext cx="10972800" cy="693736"/>
          </a:xfrm>
        </p:spPr>
        <p:txBody>
          <a:bodyPr/>
          <a:lstStyle/>
          <a:p>
            <a:pPr eaLnBrk="1" hangingPunct="1"/>
            <a:r>
              <a:rPr lang="en-US" altLang="en-US" dirty="0" smtClean="0">
                <a:solidFill>
                  <a:srgbClr val="FF0000"/>
                </a:solidFill>
              </a:rPr>
              <a:t>The Heap Data Structure</a:t>
            </a:r>
          </a:p>
        </p:txBody>
      </p:sp>
      <p:sp>
        <p:nvSpPr>
          <p:cNvPr id="22531" name="Rectangle 4"/>
          <p:cNvSpPr>
            <a:spLocks noGrp="1" noChangeArrowheads="1"/>
          </p:cNvSpPr>
          <p:nvPr>
            <p:ph idx="1"/>
          </p:nvPr>
        </p:nvSpPr>
        <p:spPr/>
        <p:txBody>
          <a:bodyPr/>
          <a:lstStyle/>
          <a:p>
            <a:pPr eaLnBrk="1" hangingPunct="1"/>
            <a:r>
              <a:rPr lang="en-US" b="1" dirty="0">
                <a:solidFill>
                  <a:srgbClr val="FF0000"/>
                </a:solidFill>
              </a:rPr>
              <a:t>Heap</a:t>
            </a:r>
            <a:r>
              <a:rPr lang="en-US" dirty="0"/>
              <a:t> is a data structure, which permits one to </a:t>
            </a:r>
            <a:r>
              <a:rPr lang="en-US" b="1" dirty="0">
                <a:solidFill>
                  <a:srgbClr val="FF0000"/>
                </a:solidFill>
              </a:rPr>
              <a:t>insert</a:t>
            </a:r>
            <a:r>
              <a:rPr lang="en-US" dirty="0"/>
              <a:t> elements into a set and also to </a:t>
            </a:r>
            <a:r>
              <a:rPr lang="en-US" dirty="0">
                <a:solidFill>
                  <a:srgbClr val="FF0000"/>
                </a:solidFill>
              </a:rPr>
              <a:t>find</a:t>
            </a:r>
            <a:r>
              <a:rPr lang="en-US" dirty="0"/>
              <a:t> </a:t>
            </a:r>
            <a:r>
              <a:rPr lang="en-US" dirty="0">
                <a:solidFill>
                  <a:srgbClr val="FF0000"/>
                </a:solidFill>
              </a:rPr>
              <a:t>the</a:t>
            </a:r>
            <a:r>
              <a:rPr lang="en-US" dirty="0"/>
              <a:t> </a:t>
            </a:r>
            <a:r>
              <a:rPr lang="en-US" dirty="0">
                <a:solidFill>
                  <a:srgbClr val="FF0000"/>
                </a:solidFill>
              </a:rPr>
              <a:t>largest</a:t>
            </a:r>
            <a:r>
              <a:rPr lang="en-US" dirty="0"/>
              <a:t> element efficiently </a:t>
            </a:r>
            <a:endParaRPr lang="en-US" altLang="en-US" dirty="0">
              <a:solidFill>
                <a:srgbClr val="DD0111"/>
              </a:solidFill>
              <a:latin typeface="Monotype Corsiva" panose="03010101010201010101" pitchFamily="66" charset="0"/>
            </a:endParaRPr>
          </a:p>
          <a:p>
            <a:pPr eaLnBrk="1" hangingPunct="1"/>
            <a:r>
              <a:rPr lang="en-US" altLang="en-US" dirty="0" smtClean="0"/>
              <a:t>A </a:t>
            </a:r>
            <a:r>
              <a:rPr lang="en-US" altLang="en-US" b="1" dirty="0" smtClean="0"/>
              <a:t>heap</a:t>
            </a:r>
            <a:r>
              <a:rPr lang="en-US" altLang="en-US" dirty="0" smtClean="0"/>
              <a:t> is a complete binary tree </a:t>
            </a:r>
          </a:p>
          <a:p>
            <a:pPr marL="0" indent="0" eaLnBrk="1" hangingPunct="1">
              <a:buNone/>
            </a:pPr>
            <a:endParaRPr lang="en-US" altLang="en-US" dirty="0" smtClean="0"/>
          </a:p>
          <a:p>
            <a:pPr marL="0" indent="0" eaLnBrk="1" hangingPunct="1">
              <a:buNone/>
            </a:pPr>
            <a:endParaRPr lang="en-US" altLang="en-US" dirty="0"/>
          </a:p>
          <a:p>
            <a:pPr marL="0" indent="0" eaLnBrk="1" hangingPunct="1">
              <a:buNone/>
            </a:pPr>
            <a:endParaRPr lang="en-US" altLang="en-US" dirty="0" smtClean="0"/>
          </a:p>
          <a:p>
            <a:pPr marL="0" indent="0" eaLnBrk="1" hangingPunct="1">
              <a:buNone/>
            </a:pPr>
            <a:endParaRPr lang="en-US" b="1" dirty="0" smtClean="0">
              <a:solidFill>
                <a:srgbClr val="FF0000"/>
              </a:solidFill>
            </a:endParaRPr>
          </a:p>
          <a:p>
            <a:pPr eaLnBrk="1" hangingPunct="1"/>
            <a:endParaRPr lang="en-US" b="1" dirty="0">
              <a:solidFill>
                <a:srgbClr val="FF0000"/>
              </a:solidFill>
            </a:endParaRPr>
          </a:p>
          <a:p>
            <a:pPr eaLnBrk="1" hangingPunct="1"/>
            <a:r>
              <a:rPr lang="en-US" dirty="0" smtClean="0">
                <a:solidFill>
                  <a:schemeClr val="tx2"/>
                </a:solidFill>
              </a:rPr>
              <a:t>The height of a complete binary tree is </a:t>
            </a:r>
            <a:r>
              <a:rPr lang="en-US" dirty="0" err="1" smtClean="0">
                <a:solidFill>
                  <a:schemeClr val="tx2"/>
                </a:solidFill>
              </a:rPr>
              <a:t>logn</a:t>
            </a:r>
            <a:endParaRPr lang="en-US" dirty="0" smtClean="0">
              <a:solidFill>
                <a:schemeClr val="tx2"/>
              </a:solidFill>
            </a:endParaRPr>
          </a:p>
        </p:txBody>
      </p:sp>
      <p:sp>
        <p:nvSpPr>
          <p:cNvPr id="2253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0D964C76-B4CB-40D0-BFE7-A7D781842350}" type="slidenum">
              <a:rPr lang="en-US" altLang="en-US">
                <a:solidFill>
                  <a:srgbClr val="000000"/>
                </a:solidFill>
              </a:rPr>
              <a:pPr eaLnBrk="1" fontAlgn="base" hangingPunct="1">
                <a:spcBef>
                  <a:spcPct val="0"/>
                </a:spcBef>
                <a:spcAft>
                  <a:spcPct val="0"/>
                </a:spcAft>
              </a:pPr>
              <a:t>57</a:t>
            </a:fld>
            <a:endParaRPr lang="en-US" altLang="en-US">
              <a:solidFill>
                <a:srgbClr val="000000"/>
              </a:solidFill>
            </a:endParaRPr>
          </a:p>
        </p:txBody>
      </p:sp>
      <p:pic>
        <p:nvPicPr>
          <p:cNvPr id="2" name="Picture 1"/>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764819" y="2669181"/>
            <a:ext cx="7481462" cy="2450176"/>
          </a:xfrm>
          <a:prstGeom prst="rect">
            <a:avLst/>
          </a:prstGeom>
        </p:spPr>
      </p:pic>
    </p:spTree>
    <p:extLst>
      <p:ext uri="{BB962C8B-B14F-4D97-AF65-F5344CB8AC3E}">
        <p14:creationId xmlns:p14="http://schemas.microsoft.com/office/powerpoint/2010/main" val="1768757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solidFill>
                  <a:srgbClr val="FF0000"/>
                </a:solidFill>
              </a:rPr>
              <a:t>Heap Types</a:t>
            </a:r>
          </a:p>
        </p:txBody>
      </p:sp>
      <p:sp>
        <p:nvSpPr>
          <p:cNvPr id="25603" name="Rectangle 3"/>
          <p:cNvSpPr>
            <a:spLocks noGrp="1" noChangeArrowheads="1"/>
          </p:cNvSpPr>
          <p:nvPr>
            <p:ph idx="1"/>
          </p:nvPr>
        </p:nvSpPr>
        <p:spPr>
          <a:xfrm>
            <a:off x="1037230" y="1214439"/>
            <a:ext cx="9962866" cy="5076825"/>
          </a:xfrm>
        </p:spPr>
        <p:txBody>
          <a:bodyPr/>
          <a:lstStyle/>
          <a:p>
            <a:pPr eaLnBrk="1" hangingPunct="1">
              <a:lnSpc>
                <a:spcPct val="120000"/>
              </a:lnSpc>
            </a:pPr>
            <a:r>
              <a:rPr lang="en-US" altLang="en-US" b="1" dirty="0" smtClean="0"/>
              <a:t>Max-heaps</a:t>
            </a:r>
            <a:r>
              <a:rPr lang="en-US" altLang="en-US" dirty="0" smtClean="0"/>
              <a:t> (largest element at root), have the </a:t>
            </a:r>
            <a:r>
              <a:rPr lang="en-US" altLang="en-US" i="1" dirty="0" smtClean="0"/>
              <a:t>max-heap property:</a:t>
            </a:r>
            <a:r>
              <a:rPr lang="en-US" altLang="en-US" b="1" dirty="0" smtClean="0"/>
              <a:t> </a:t>
            </a:r>
          </a:p>
          <a:p>
            <a:pPr lvl="1" eaLnBrk="1" hangingPunct="1">
              <a:lnSpc>
                <a:spcPct val="120000"/>
              </a:lnSpc>
            </a:pPr>
            <a:r>
              <a:rPr lang="en-US" altLang="en-US" dirty="0" smtClean="0"/>
              <a:t>for all nodes </a:t>
            </a:r>
            <a:r>
              <a:rPr lang="en-US" altLang="en-US" dirty="0" smtClean="0">
                <a:latin typeface="Comic Sans MS" panose="030F0702030302020204" pitchFamily="66" charset="0"/>
              </a:rPr>
              <a:t>i</a:t>
            </a:r>
            <a:r>
              <a:rPr lang="en-US" altLang="en-US" dirty="0" smtClean="0"/>
              <a:t>, </a:t>
            </a:r>
          </a:p>
          <a:p>
            <a:pPr lvl="1" eaLnBrk="1" hangingPunct="1">
              <a:lnSpc>
                <a:spcPct val="120000"/>
              </a:lnSpc>
              <a:buFontTx/>
              <a:buNone/>
            </a:pPr>
            <a:r>
              <a:rPr lang="en-US" altLang="en-US" dirty="0" smtClean="0">
                <a:latin typeface="Comic Sans MS" panose="030F0702030302020204" pitchFamily="66" charset="0"/>
              </a:rPr>
              <a:t>			A[PARENT(</a:t>
            </a:r>
            <a:r>
              <a:rPr lang="en-US" altLang="en-US" dirty="0" err="1" smtClean="0">
                <a:latin typeface="Comic Sans MS" panose="030F0702030302020204" pitchFamily="66" charset="0"/>
              </a:rPr>
              <a:t>i</a:t>
            </a:r>
            <a:r>
              <a:rPr lang="en-US" altLang="en-US" dirty="0" smtClean="0">
                <a:latin typeface="Comic Sans MS" panose="030F0702030302020204" pitchFamily="66" charset="0"/>
              </a:rPr>
              <a:t>)] ≥ A[</a:t>
            </a:r>
            <a:r>
              <a:rPr lang="en-US" altLang="en-US" dirty="0" err="1" smtClean="0">
                <a:latin typeface="Comic Sans MS" panose="030F0702030302020204" pitchFamily="66" charset="0"/>
              </a:rPr>
              <a:t>i</a:t>
            </a:r>
            <a:r>
              <a:rPr lang="en-US" altLang="en-US" dirty="0" smtClean="0">
                <a:latin typeface="Comic Sans MS" panose="030F0702030302020204" pitchFamily="66" charset="0"/>
              </a:rPr>
              <a:t>]</a:t>
            </a:r>
          </a:p>
          <a:p>
            <a:pPr eaLnBrk="1" hangingPunct="1">
              <a:lnSpc>
                <a:spcPct val="120000"/>
              </a:lnSpc>
            </a:pPr>
            <a:r>
              <a:rPr lang="en-US" altLang="en-US" b="1" dirty="0" smtClean="0"/>
              <a:t>Min-heaps</a:t>
            </a:r>
            <a:r>
              <a:rPr lang="en-US" altLang="en-US" dirty="0" smtClean="0"/>
              <a:t> (smallest element at root), have the </a:t>
            </a:r>
            <a:r>
              <a:rPr lang="en-US" altLang="en-US" i="1" dirty="0" smtClean="0"/>
              <a:t>min-heap property:</a:t>
            </a:r>
          </a:p>
          <a:p>
            <a:pPr lvl="1" eaLnBrk="1" hangingPunct="1">
              <a:lnSpc>
                <a:spcPct val="120000"/>
              </a:lnSpc>
            </a:pPr>
            <a:r>
              <a:rPr lang="en-US" altLang="en-US" dirty="0" smtClean="0"/>
              <a:t>for all nodes </a:t>
            </a:r>
            <a:r>
              <a:rPr lang="en-US" altLang="en-US" dirty="0" smtClean="0">
                <a:latin typeface="Comic Sans MS" panose="030F0702030302020204" pitchFamily="66" charset="0"/>
              </a:rPr>
              <a:t>i</a:t>
            </a:r>
            <a:r>
              <a:rPr lang="en-US" altLang="en-US" dirty="0" smtClean="0"/>
              <a:t>, </a:t>
            </a:r>
          </a:p>
          <a:p>
            <a:pPr lvl="1" eaLnBrk="1" hangingPunct="1">
              <a:lnSpc>
                <a:spcPct val="120000"/>
              </a:lnSpc>
              <a:buFontTx/>
              <a:buNone/>
            </a:pPr>
            <a:r>
              <a:rPr lang="en-US" altLang="en-US" dirty="0" smtClean="0">
                <a:latin typeface="Comic Sans MS" panose="030F0702030302020204" pitchFamily="66" charset="0"/>
              </a:rPr>
              <a:t>			A[PARENT(</a:t>
            </a:r>
            <a:r>
              <a:rPr lang="en-US" altLang="en-US" dirty="0" err="1" smtClean="0">
                <a:latin typeface="Comic Sans MS" panose="030F0702030302020204" pitchFamily="66" charset="0"/>
              </a:rPr>
              <a:t>i</a:t>
            </a:r>
            <a:r>
              <a:rPr lang="en-US" altLang="en-US" dirty="0" smtClean="0">
                <a:latin typeface="Comic Sans MS" panose="030F0702030302020204" pitchFamily="66" charset="0"/>
              </a:rPr>
              <a:t>)] ≤ A[</a:t>
            </a:r>
            <a:r>
              <a:rPr lang="en-US" altLang="en-US" dirty="0" err="1" smtClean="0">
                <a:latin typeface="Comic Sans MS" panose="030F0702030302020204" pitchFamily="66" charset="0"/>
              </a:rPr>
              <a:t>i</a:t>
            </a:r>
            <a:r>
              <a:rPr lang="en-US" altLang="en-US" dirty="0" smtClean="0">
                <a:latin typeface="Comic Sans MS" panose="030F0702030302020204" pitchFamily="66" charset="0"/>
              </a:rPr>
              <a:t>]</a:t>
            </a:r>
          </a:p>
        </p:txBody>
      </p:sp>
      <p:sp>
        <p:nvSpPr>
          <p:cNvPr id="2560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2861EDA2-95BF-4C1B-9733-72CCCEBAFA7B}" type="slidenum">
              <a:rPr lang="en-US" altLang="en-US">
                <a:solidFill>
                  <a:srgbClr val="000000"/>
                </a:solidFill>
              </a:rPr>
              <a:pPr eaLnBrk="1" fontAlgn="base" hangingPunct="1">
                <a:spcBef>
                  <a:spcPct val="0"/>
                </a:spcBef>
                <a:spcAft>
                  <a:spcPct val="0"/>
                </a:spcAft>
              </a:pPr>
              <a:t>58</a:t>
            </a:fld>
            <a:endParaRPr lang="en-US" altLang="en-US">
              <a:solidFill>
                <a:srgbClr val="000000"/>
              </a:solidFill>
            </a:endParaRPr>
          </a:p>
        </p:txBody>
      </p:sp>
    </p:spTree>
    <p:extLst>
      <p:ext uri="{BB962C8B-B14F-4D97-AF65-F5344CB8AC3E}">
        <p14:creationId xmlns:p14="http://schemas.microsoft.com/office/powerpoint/2010/main" val="36263961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5084" y="191069"/>
            <a:ext cx="10972800" cy="815406"/>
          </a:xfrm>
        </p:spPr>
        <p:txBody>
          <a:bodyPr/>
          <a:lstStyle/>
          <a:p>
            <a:pPr eaLnBrk="1" hangingPunct="1"/>
            <a:r>
              <a:rPr lang="en-US" altLang="en-US" dirty="0" smtClean="0"/>
              <a:t>Array Representation of Heaps</a:t>
            </a:r>
          </a:p>
        </p:txBody>
      </p:sp>
      <p:graphicFrame>
        <p:nvGraphicFramePr>
          <p:cNvPr id="24579" name="Object 3"/>
          <p:cNvGraphicFramePr>
            <a:graphicFrameLocks noGrp="1" noChangeAspect="1"/>
          </p:cNvGraphicFramePr>
          <p:nvPr>
            <p:ph sz="quarter" idx="1"/>
            <p:extLst>
              <p:ext uri="{D42A27DB-BD31-4B8C-83A1-F6EECF244321}">
                <p14:modId xmlns:p14="http://schemas.microsoft.com/office/powerpoint/2010/main" val="777339642"/>
              </p:ext>
            </p:extLst>
          </p:nvPr>
        </p:nvGraphicFramePr>
        <p:xfrm>
          <a:off x="6607104" y="2470943"/>
          <a:ext cx="3738562" cy="2462213"/>
        </p:xfrm>
        <a:graphic>
          <a:graphicData uri="http://schemas.openxmlformats.org/presentationml/2006/ole">
            <mc:AlternateContent xmlns:mc="http://schemas.openxmlformats.org/markup-compatibility/2006">
              <mc:Choice xmlns:v="urn:schemas-microsoft-com:vml" Requires="v">
                <p:oleObj spid="_x0000_s4264" name="Paint Shop Pro Image" r:id="rId4" imgW="6829268" imgH="4497561" progId="PaintShopPro">
                  <p:embed/>
                </p:oleObj>
              </mc:Choice>
              <mc:Fallback>
                <p:oleObj name="Paint Shop Pro Image" r:id="rId4" imgW="6829268" imgH="4497561" progId="PaintShopPro">
                  <p:embed/>
                  <p:pic>
                    <p:nvPicPr>
                      <p:cNvPr id="24579"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04" y="2470943"/>
                        <a:ext cx="373856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4"/>
          <p:cNvGraphicFramePr>
            <a:graphicFrameLocks noGrp="1" noChangeAspect="1"/>
          </p:cNvGraphicFramePr>
          <p:nvPr>
            <p:ph sz="quarter" idx="2"/>
            <p:extLst>
              <p:ext uri="{D42A27DB-BD31-4B8C-83A1-F6EECF244321}">
                <p14:modId xmlns:p14="http://schemas.microsoft.com/office/powerpoint/2010/main" val="227561240"/>
              </p:ext>
            </p:extLst>
          </p:nvPr>
        </p:nvGraphicFramePr>
        <p:xfrm>
          <a:off x="6718300" y="1298576"/>
          <a:ext cx="4038600" cy="1149350"/>
        </p:xfrm>
        <a:graphic>
          <a:graphicData uri="http://schemas.openxmlformats.org/presentationml/2006/ole">
            <mc:AlternateContent xmlns:mc="http://schemas.openxmlformats.org/markup-compatibility/2006">
              <mc:Choice xmlns:v="urn:schemas-microsoft-com:vml" Requires="v">
                <p:oleObj spid="_x0000_s4265" name="Paint Shop Pro Image" r:id="rId6" imgW="5590244" imgH="1590675" progId="PaintShopPro">
                  <p:embed/>
                </p:oleObj>
              </mc:Choice>
              <mc:Fallback>
                <p:oleObj name="Paint Shop Pro Image" r:id="rId6" imgW="5590244" imgH="1590675" progId="PaintShopPro">
                  <p:embed/>
                  <p:pic>
                    <p:nvPicPr>
                      <p:cNvPr id="2458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8300" y="1298576"/>
                        <a:ext cx="40386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5"/>
          <p:cNvSpPr>
            <a:spLocks noGrp="1" noChangeArrowheads="1"/>
          </p:cNvSpPr>
          <p:nvPr>
            <p:ph type="body" sz="half" idx="3"/>
          </p:nvPr>
        </p:nvSpPr>
        <p:spPr>
          <a:xfrm>
            <a:off x="1201002" y="1228725"/>
            <a:ext cx="5406101" cy="4421448"/>
          </a:xfrm>
        </p:spPr>
        <p:txBody>
          <a:bodyPr/>
          <a:lstStyle/>
          <a:p>
            <a:pPr eaLnBrk="1" hangingPunct="1">
              <a:lnSpc>
                <a:spcPct val="120000"/>
              </a:lnSpc>
            </a:pPr>
            <a:r>
              <a:rPr lang="en-US" altLang="en-US" sz="2400" dirty="0"/>
              <a:t>A heap can be stored as an array </a:t>
            </a:r>
            <a:r>
              <a:rPr lang="en-US" altLang="en-US" sz="2400" i="1" dirty="0"/>
              <a:t>A</a:t>
            </a:r>
            <a:r>
              <a:rPr lang="en-US" altLang="en-US" sz="2400" dirty="0"/>
              <a:t>.</a:t>
            </a:r>
          </a:p>
          <a:p>
            <a:pPr lvl="1" eaLnBrk="1" hangingPunct="1">
              <a:lnSpc>
                <a:spcPct val="120000"/>
              </a:lnSpc>
            </a:pPr>
            <a:r>
              <a:rPr lang="en-US" altLang="en-US" sz="2000" dirty="0"/>
              <a:t>Root of tree is </a:t>
            </a:r>
            <a:r>
              <a:rPr lang="en-US" altLang="en-US" sz="2000" dirty="0">
                <a:latin typeface="Comic Sans MS" panose="030F0702030302020204" pitchFamily="66" charset="0"/>
              </a:rPr>
              <a:t>A[1]</a:t>
            </a:r>
          </a:p>
          <a:p>
            <a:pPr lvl="1" eaLnBrk="1" hangingPunct="1">
              <a:lnSpc>
                <a:spcPct val="120000"/>
              </a:lnSpc>
            </a:pPr>
            <a:r>
              <a:rPr lang="en-US" altLang="en-US" sz="2000" dirty="0"/>
              <a:t>Left child of </a:t>
            </a:r>
            <a:r>
              <a:rPr lang="en-US" altLang="en-US" sz="2000" dirty="0">
                <a:latin typeface="Comic Sans MS" panose="030F0702030302020204" pitchFamily="66" charset="0"/>
              </a:rPr>
              <a:t>A[</a:t>
            </a:r>
            <a:r>
              <a:rPr lang="en-US" altLang="en-US" sz="2000" dirty="0" err="1">
                <a:latin typeface="Comic Sans MS" panose="030F0702030302020204" pitchFamily="66" charset="0"/>
              </a:rPr>
              <a:t>i</a:t>
            </a:r>
            <a:r>
              <a:rPr lang="en-US" altLang="en-US" sz="2000" dirty="0">
                <a:latin typeface="Comic Sans MS" panose="030F0702030302020204" pitchFamily="66" charset="0"/>
              </a:rPr>
              <a:t>] = A[2i]</a:t>
            </a:r>
          </a:p>
          <a:p>
            <a:pPr lvl="1" eaLnBrk="1" hangingPunct="1">
              <a:lnSpc>
                <a:spcPct val="120000"/>
              </a:lnSpc>
            </a:pPr>
            <a:r>
              <a:rPr lang="en-US" altLang="en-US" sz="2000" dirty="0"/>
              <a:t>Right child of </a:t>
            </a:r>
            <a:r>
              <a:rPr lang="en-US" altLang="en-US" sz="2000" dirty="0">
                <a:latin typeface="Comic Sans MS" panose="030F0702030302020204" pitchFamily="66" charset="0"/>
              </a:rPr>
              <a:t>A[</a:t>
            </a:r>
            <a:r>
              <a:rPr lang="en-US" altLang="en-US" sz="2000" dirty="0" err="1">
                <a:latin typeface="Comic Sans MS" panose="030F0702030302020204" pitchFamily="66" charset="0"/>
              </a:rPr>
              <a:t>i</a:t>
            </a:r>
            <a:r>
              <a:rPr lang="en-US" altLang="en-US" sz="2000" dirty="0">
                <a:latin typeface="Comic Sans MS" panose="030F0702030302020204" pitchFamily="66" charset="0"/>
              </a:rPr>
              <a:t>] = A[2i + 1]</a:t>
            </a:r>
          </a:p>
          <a:p>
            <a:pPr lvl="1" eaLnBrk="1" hangingPunct="1">
              <a:lnSpc>
                <a:spcPct val="120000"/>
              </a:lnSpc>
            </a:pPr>
            <a:r>
              <a:rPr lang="en-US" altLang="en-US" sz="2000" dirty="0"/>
              <a:t>Parent of </a:t>
            </a:r>
            <a:r>
              <a:rPr lang="en-US" altLang="en-US" sz="2000" dirty="0">
                <a:latin typeface="Comic Sans MS" panose="030F0702030302020204" pitchFamily="66" charset="0"/>
              </a:rPr>
              <a:t>A[</a:t>
            </a:r>
            <a:r>
              <a:rPr lang="en-US" altLang="en-US" sz="2000" dirty="0" err="1">
                <a:latin typeface="Comic Sans MS" panose="030F0702030302020204" pitchFamily="66" charset="0"/>
              </a:rPr>
              <a:t>i</a:t>
            </a:r>
            <a:r>
              <a:rPr lang="en-US" altLang="en-US" sz="2000" dirty="0">
                <a:latin typeface="Comic Sans MS" panose="030F0702030302020204" pitchFamily="66" charset="0"/>
              </a:rPr>
              <a:t>] = A[ </a:t>
            </a:r>
            <a:r>
              <a:rPr lang="en-US" altLang="en-US" sz="2000" dirty="0">
                <a:latin typeface="Comic Sans MS" panose="030F0702030302020204" pitchFamily="66" charset="0"/>
                <a:sym typeface="Symbol" panose="05050102010706020507" pitchFamily="18" charset="2"/>
              </a:rPr>
              <a:t></a:t>
            </a:r>
            <a:r>
              <a:rPr lang="en-US" altLang="en-US" sz="2000" dirty="0" err="1">
                <a:latin typeface="Comic Sans MS" panose="030F0702030302020204" pitchFamily="66" charset="0"/>
              </a:rPr>
              <a:t>i</a:t>
            </a:r>
            <a:r>
              <a:rPr lang="en-US" altLang="en-US" sz="2000" dirty="0">
                <a:latin typeface="Comic Sans MS" panose="030F0702030302020204" pitchFamily="66" charset="0"/>
              </a:rPr>
              <a:t>/2</a:t>
            </a:r>
            <a:r>
              <a:rPr lang="en-US" altLang="en-US" sz="2000" dirty="0">
                <a:latin typeface="Comic Sans MS" panose="030F0702030302020204" pitchFamily="66" charset="0"/>
                <a:sym typeface="Symbol" panose="05050102010706020507" pitchFamily="18" charset="2"/>
              </a:rPr>
              <a:t></a:t>
            </a:r>
            <a:r>
              <a:rPr lang="en-US" altLang="en-US" sz="2000" dirty="0">
                <a:latin typeface="Comic Sans MS" panose="030F0702030302020204" pitchFamily="66" charset="0"/>
              </a:rPr>
              <a:t> ]</a:t>
            </a:r>
          </a:p>
          <a:p>
            <a:pPr eaLnBrk="1" hangingPunct="1">
              <a:lnSpc>
                <a:spcPct val="120000"/>
              </a:lnSpc>
            </a:pPr>
            <a:r>
              <a:rPr lang="en-US" altLang="en-US" sz="2400" dirty="0" smtClean="0"/>
              <a:t>Creating a heap from the given array element is done in O(</a:t>
            </a:r>
            <a:r>
              <a:rPr lang="en-US" altLang="en-US" sz="2400" dirty="0" err="1" smtClean="0"/>
              <a:t>nlogn</a:t>
            </a:r>
            <a:r>
              <a:rPr lang="en-US" altLang="en-US" sz="2400" dirty="0" smtClean="0"/>
              <a:t>) time </a:t>
            </a:r>
            <a:endParaRPr lang="en-US" altLang="en-US" sz="2400" dirty="0"/>
          </a:p>
        </p:txBody>
      </p:sp>
      <p:sp>
        <p:nvSpPr>
          <p:cNvPr id="2458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DABD68C3-2372-4190-8E41-F9FB901AFD14}" type="slidenum">
              <a:rPr lang="en-US" altLang="en-US">
                <a:solidFill>
                  <a:srgbClr val="000000"/>
                </a:solidFill>
              </a:rPr>
              <a:pPr eaLnBrk="1" fontAlgn="base" hangingPunct="1">
                <a:spcBef>
                  <a:spcPct val="0"/>
                </a:spcBef>
                <a:spcAft>
                  <a:spcPct val="0"/>
                </a:spcAft>
              </a:pPr>
              <a:t>59</a:t>
            </a:fld>
            <a:endParaRPr lang="en-US" altLang="en-US">
              <a:solidFill>
                <a:srgbClr val="000000"/>
              </a:solidFill>
            </a:endParaRPr>
          </a:p>
        </p:txBody>
      </p:sp>
    </p:spTree>
    <p:extLst>
      <p:ext uri="{BB962C8B-B14F-4D97-AF65-F5344CB8AC3E}">
        <p14:creationId xmlns:p14="http://schemas.microsoft.com/office/powerpoint/2010/main" val="2536382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ko-KR" smtClean="0">
                <a:ea typeface="Gulim" pitchFamily="34" charset="-127"/>
              </a:rPr>
              <a:t>Example: Searching </a:t>
            </a:r>
          </a:p>
        </p:txBody>
      </p:sp>
      <p:sp>
        <p:nvSpPr>
          <p:cNvPr id="19459" name="Rectangle 3"/>
          <p:cNvSpPr>
            <a:spLocks noGrp="1" noChangeArrowheads="1"/>
          </p:cNvSpPr>
          <p:nvPr>
            <p:ph idx="1"/>
          </p:nvPr>
        </p:nvSpPr>
        <p:spPr>
          <a:xfrm>
            <a:off x="2209800" y="1981200"/>
            <a:ext cx="7772400" cy="4267200"/>
          </a:xfrm>
        </p:spPr>
        <p:txBody>
          <a:bodyPr/>
          <a:lstStyle/>
          <a:p>
            <a:pPr eaLnBrk="1" hangingPunct="1"/>
            <a:r>
              <a:rPr lang="en-US" altLang="ko-KR" smtClean="0">
                <a:ea typeface="Gulim" pitchFamily="34" charset="-127"/>
              </a:rPr>
              <a:t>Problem of </a:t>
            </a:r>
            <a:r>
              <a:rPr lang="en-US" altLang="ko-KR" i="1" u="sng" smtClean="0">
                <a:ea typeface="Gulim" pitchFamily="34" charset="-127"/>
              </a:rPr>
              <a:t>searching</a:t>
            </a:r>
            <a:r>
              <a:rPr lang="en-US" altLang="ko-KR" i="1" smtClean="0">
                <a:ea typeface="Gulim" pitchFamily="34" charset="-127"/>
              </a:rPr>
              <a:t> an ordered list</a:t>
            </a:r>
            <a:r>
              <a:rPr lang="en-US" altLang="ko-KR" smtClean="0">
                <a:ea typeface="Gulim" pitchFamily="34" charset="-127"/>
              </a:rPr>
              <a:t>.</a:t>
            </a:r>
          </a:p>
          <a:p>
            <a:pPr lvl="1" eaLnBrk="1" hangingPunct="1"/>
            <a:r>
              <a:rPr lang="en-US" altLang="ko-KR" smtClean="0">
                <a:ea typeface="Gulim" pitchFamily="34" charset="-127"/>
              </a:rPr>
              <a:t>Given a list </a:t>
            </a:r>
            <a:r>
              <a:rPr lang="en-US" altLang="ko-KR" i="1" smtClean="0">
                <a:ea typeface="Gulim" pitchFamily="34" charset="-127"/>
              </a:rPr>
              <a:t>L </a:t>
            </a:r>
            <a:r>
              <a:rPr lang="en-US" altLang="ko-KR" smtClean="0">
                <a:ea typeface="Gulim" pitchFamily="34" charset="-127"/>
              </a:rPr>
              <a:t>of </a:t>
            </a:r>
            <a:r>
              <a:rPr lang="en-US" altLang="ko-KR" i="1" smtClean="0">
                <a:ea typeface="Gulim" pitchFamily="34" charset="-127"/>
              </a:rPr>
              <a:t>n</a:t>
            </a:r>
            <a:r>
              <a:rPr lang="en-US" altLang="ko-KR" smtClean="0">
                <a:ea typeface="Gulim" pitchFamily="34" charset="-127"/>
              </a:rPr>
              <a:t> elements that are sorted into a definite order (</a:t>
            </a:r>
            <a:r>
              <a:rPr lang="en-US" altLang="ko-KR" i="1" smtClean="0">
                <a:ea typeface="Gulim" pitchFamily="34" charset="-127"/>
              </a:rPr>
              <a:t>e.g.</a:t>
            </a:r>
            <a:r>
              <a:rPr lang="en-US" altLang="ko-KR" smtClean="0">
                <a:ea typeface="Gulim" pitchFamily="34" charset="-127"/>
              </a:rPr>
              <a:t>, numeric, alphabetical),</a:t>
            </a:r>
          </a:p>
          <a:p>
            <a:pPr lvl="1" eaLnBrk="1" hangingPunct="1"/>
            <a:r>
              <a:rPr lang="en-US" altLang="ko-KR" smtClean="0">
                <a:ea typeface="Gulim" pitchFamily="34" charset="-127"/>
              </a:rPr>
              <a:t>And given a particular element </a:t>
            </a:r>
            <a:r>
              <a:rPr lang="en-US" altLang="ko-KR" i="1" smtClean="0">
                <a:ea typeface="Gulim" pitchFamily="34" charset="-127"/>
              </a:rPr>
              <a:t>x</a:t>
            </a:r>
            <a:r>
              <a:rPr lang="en-US" altLang="ko-KR" smtClean="0">
                <a:ea typeface="Gulim" pitchFamily="34" charset="-127"/>
              </a:rPr>
              <a:t>,</a:t>
            </a:r>
          </a:p>
          <a:p>
            <a:pPr lvl="1" eaLnBrk="1" hangingPunct="1"/>
            <a:r>
              <a:rPr lang="en-US" altLang="ko-KR" smtClean="0">
                <a:solidFill>
                  <a:srgbClr val="FF0000"/>
                </a:solidFill>
                <a:ea typeface="Gulim" pitchFamily="34" charset="-127"/>
              </a:rPr>
              <a:t>Determine whether </a:t>
            </a:r>
            <a:r>
              <a:rPr lang="en-US" altLang="ko-KR" i="1" smtClean="0">
                <a:solidFill>
                  <a:srgbClr val="FF0000"/>
                </a:solidFill>
                <a:ea typeface="Gulim" pitchFamily="34" charset="-127"/>
              </a:rPr>
              <a:t>x</a:t>
            </a:r>
            <a:r>
              <a:rPr lang="en-US" altLang="ko-KR" smtClean="0">
                <a:solidFill>
                  <a:srgbClr val="FF0000"/>
                </a:solidFill>
                <a:ea typeface="Gulim" pitchFamily="34" charset="-127"/>
              </a:rPr>
              <a:t> appears in the list, and if so, return its index (position) in the list</a:t>
            </a:r>
            <a:r>
              <a:rPr lang="en-US" altLang="ko-KR" smtClean="0">
                <a:ea typeface="Gulim" pitchFamily="34" charset="-127"/>
              </a:rPr>
              <a:t>.</a:t>
            </a: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6</a:t>
            </a:fld>
            <a:endParaRPr lang="en-US" altLang="ko-KR"/>
          </a:p>
        </p:txBody>
      </p:sp>
    </p:spTree>
    <p:extLst>
      <p:ext uri="{BB962C8B-B14F-4D97-AF65-F5344CB8AC3E}">
        <p14:creationId xmlns:p14="http://schemas.microsoft.com/office/powerpoint/2010/main" val="38489767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smtClean="0">
                <a:solidFill>
                  <a:srgbClr val="FF0000"/>
                </a:solidFill>
              </a:rPr>
              <a:t>Adding/Deleting Nodes</a:t>
            </a:r>
          </a:p>
        </p:txBody>
      </p:sp>
      <p:sp>
        <p:nvSpPr>
          <p:cNvPr id="26627" name="Rectangle 3"/>
          <p:cNvSpPr>
            <a:spLocks noGrp="1" noChangeArrowheads="1"/>
          </p:cNvSpPr>
          <p:nvPr>
            <p:ph idx="1"/>
          </p:nvPr>
        </p:nvSpPr>
        <p:spPr>
          <a:xfrm>
            <a:off x="1091821" y="1252538"/>
            <a:ext cx="10336063" cy="4927600"/>
          </a:xfrm>
        </p:spPr>
        <p:txBody>
          <a:bodyPr/>
          <a:lstStyle/>
          <a:p>
            <a:pPr eaLnBrk="1" hangingPunct="1">
              <a:lnSpc>
                <a:spcPct val="120000"/>
              </a:lnSpc>
            </a:pPr>
            <a:r>
              <a:rPr lang="en-US" altLang="en-US" dirty="0" smtClean="0">
                <a:solidFill>
                  <a:schemeClr val="tx1"/>
                </a:solidFill>
              </a:rPr>
              <a:t>New nodes are always </a:t>
            </a:r>
            <a:r>
              <a:rPr lang="en-US" altLang="en-US" dirty="0" smtClean="0">
                <a:solidFill>
                  <a:srgbClr val="FF0000"/>
                </a:solidFill>
              </a:rPr>
              <a:t>inserted</a:t>
            </a:r>
            <a:r>
              <a:rPr lang="en-US" altLang="en-US" dirty="0" smtClean="0">
                <a:solidFill>
                  <a:schemeClr val="tx1"/>
                </a:solidFill>
              </a:rPr>
              <a:t> at the bottom level (left to right)</a:t>
            </a:r>
          </a:p>
          <a:p>
            <a:pPr eaLnBrk="1" hangingPunct="1">
              <a:lnSpc>
                <a:spcPct val="120000"/>
              </a:lnSpc>
            </a:pPr>
            <a:r>
              <a:rPr lang="en-US" altLang="en-US" dirty="0" smtClean="0">
                <a:solidFill>
                  <a:schemeClr val="tx1"/>
                </a:solidFill>
              </a:rPr>
              <a:t>Nodes are </a:t>
            </a:r>
            <a:r>
              <a:rPr lang="en-US" altLang="en-US" dirty="0" smtClean="0">
                <a:solidFill>
                  <a:srgbClr val="FF0000"/>
                </a:solidFill>
              </a:rPr>
              <a:t>removed</a:t>
            </a:r>
            <a:r>
              <a:rPr lang="en-US" altLang="en-US" dirty="0" smtClean="0">
                <a:solidFill>
                  <a:schemeClr val="tx1"/>
                </a:solidFill>
              </a:rPr>
              <a:t> from the root then replace the node with the bottom element (right to left) then maintain the heap.</a:t>
            </a:r>
          </a:p>
          <a:p>
            <a:pPr eaLnBrk="1" hangingPunct="1">
              <a:lnSpc>
                <a:spcPct val="120000"/>
              </a:lnSpc>
            </a:pPr>
            <a:r>
              <a:rPr lang="en-US" altLang="en-US" dirty="0" smtClean="0">
                <a:solidFill>
                  <a:schemeClr val="tx1"/>
                </a:solidFill>
              </a:rPr>
              <a:t>Deleting or inserting an element from a heap is done in O(</a:t>
            </a:r>
            <a:r>
              <a:rPr lang="en-US" altLang="en-US" dirty="0" err="1" smtClean="0">
                <a:solidFill>
                  <a:schemeClr val="tx1"/>
                </a:solidFill>
              </a:rPr>
              <a:t>logn</a:t>
            </a:r>
            <a:r>
              <a:rPr lang="en-US" altLang="en-US" dirty="0" smtClean="0">
                <a:solidFill>
                  <a:schemeClr val="tx1"/>
                </a:solidFill>
              </a:rPr>
              <a:t>) time</a:t>
            </a:r>
          </a:p>
        </p:txBody>
      </p:sp>
      <p:sp>
        <p:nvSpPr>
          <p:cNvPr id="2662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415A369D-983A-4F83-BC7B-5D334B7CFA25}" type="slidenum">
              <a:rPr lang="en-US" altLang="en-US">
                <a:solidFill>
                  <a:srgbClr val="000000"/>
                </a:solidFill>
              </a:rPr>
              <a:pPr eaLnBrk="1" fontAlgn="base" hangingPunct="1">
                <a:spcBef>
                  <a:spcPct val="0"/>
                </a:spcBef>
                <a:spcAft>
                  <a:spcPct val="0"/>
                </a:spcAft>
              </a:pPr>
              <a:t>60</a:t>
            </a:fld>
            <a:endParaRPr lang="en-US" altLang="en-US">
              <a:solidFill>
                <a:srgbClr val="000000"/>
              </a:solidFill>
            </a:endParaRPr>
          </a:p>
        </p:txBody>
      </p:sp>
      <p:pic>
        <p:nvPicPr>
          <p:cNvPr id="266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066" y="4217158"/>
            <a:ext cx="517553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23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solidFill>
                  <a:srgbClr val="FF0000"/>
                </a:solidFill>
              </a:rPr>
              <a:t>Operations on Heaps</a:t>
            </a:r>
          </a:p>
        </p:txBody>
      </p:sp>
      <p:sp>
        <p:nvSpPr>
          <p:cNvPr id="27651" name="Rectangle 3"/>
          <p:cNvSpPr>
            <a:spLocks noGrp="1" noChangeArrowheads="1"/>
          </p:cNvSpPr>
          <p:nvPr>
            <p:ph idx="1"/>
          </p:nvPr>
        </p:nvSpPr>
        <p:spPr>
          <a:xfrm>
            <a:off x="1405719" y="1252538"/>
            <a:ext cx="9389660" cy="4561408"/>
          </a:xfrm>
        </p:spPr>
        <p:txBody>
          <a:bodyPr/>
          <a:lstStyle/>
          <a:p>
            <a:pPr marL="514350" indent="-514350" eaLnBrk="1" hangingPunct="1">
              <a:lnSpc>
                <a:spcPct val="120000"/>
              </a:lnSpc>
              <a:buFontTx/>
              <a:buAutoNum type="arabicPeriod"/>
            </a:pPr>
            <a:r>
              <a:rPr lang="en-US" altLang="en-US" dirty="0" smtClean="0">
                <a:solidFill>
                  <a:schemeClr val="tx1"/>
                </a:solidFill>
              </a:rPr>
              <a:t>Maintain/Restore the max-heap property</a:t>
            </a:r>
          </a:p>
          <a:p>
            <a:pPr marL="914400" lvl="1" indent="-457200" eaLnBrk="1" hangingPunct="1">
              <a:lnSpc>
                <a:spcPct val="120000"/>
              </a:lnSpc>
              <a:buNone/>
            </a:pPr>
            <a:r>
              <a:rPr lang="en-US" altLang="en-US" dirty="0" smtClean="0">
                <a:solidFill>
                  <a:srgbClr val="336699"/>
                </a:solidFill>
              </a:rPr>
              <a:t>- MAX-HEAPIFY</a:t>
            </a:r>
          </a:p>
          <a:p>
            <a:pPr marL="514350" indent="-514350" eaLnBrk="1" hangingPunct="1">
              <a:lnSpc>
                <a:spcPct val="120000"/>
              </a:lnSpc>
              <a:buFontTx/>
              <a:buAutoNum type="arabicPeriod"/>
            </a:pPr>
            <a:r>
              <a:rPr lang="en-US" altLang="en-US" dirty="0" smtClean="0">
                <a:solidFill>
                  <a:schemeClr val="tx1"/>
                </a:solidFill>
              </a:rPr>
              <a:t>Create a max-heap from an unordered array</a:t>
            </a:r>
          </a:p>
          <a:p>
            <a:pPr marL="914400" lvl="1" indent="-457200" eaLnBrk="1" hangingPunct="1">
              <a:lnSpc>
                <a:spcPct val="120000"/>
              </a:lnSpc>
              <a:buNone/>
            </a:pPr>
            <a:r>
              <a:rPr lang="en-US" altLang="en-US" dirty="0" smtClean="0">
                <a:solidFill>
                  <a:srgbClr val="336699"/>
                </a:solidFill>
              </a:rPr>
              <a:t>- BUILD-MAX-HEAP</a:t>
            </a:r>
          </a:p>
          <a:p>
            <a:pPr marL="514350" indent="-514350" eaLnBrk="1" hangingPunct="1">
              <a:lnSpc>
                <a:spcPct val="120000"/>
              </a:lnSpc>
              <a:buFontTx/>
              <a:buAutoNum type="arabicPeriod"/>
            </a:pPr>
            <a:r>
              <a:rPr lang="en-US" altLang="en-US" dirty="0" smtClean="0">
                <a:solidFill>
                  <a:schemeClr val="tx1"/>
                </a:solidFill>
              </a:rPr>
              <a:t>Sort an array in place</a:t>
            </a:r>
          </a:p>
          <a:p>
            <a:pPr marL="914400" lvl="1" indent="-457200" eaLnBrk="1" hangingPunct="1">
              <a:lnSpc>
                <a:spcPct val="120000"/>
              </a:lnSpc>
              <a:buNone/>
            </a:pPr>
            <a:r>
              <a:rPr lang="en-US" altLang="en-US" dirty="0" smtClean="0">
                <a:solidFill>
                  <a:srgbClr val="336699"/>
                </a:solidFill>
              </a:rPr>
              <a:t>- HEAPSORT</a:t>
            </a:r>
          </a:p>
        </p:txBody>
      </p:sp>
      <p:sp>
        <p:nvSpPr>
          <p:cNvPr id="2765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55A2B2CD-6A80-4600-874A-70C08664EC6E}" type="slidenum">
              <a:rPr lang="en-US" altLang="en-US">
                <a:solidFill>
                  <a:srgbClr val="000000"/>
                </a:solidFill>
              </a:rPr>
              <a:pPr eaLnBrk="1" fontAlgn="base" hangingPunct="1">
                <a:spcBef>
                  <a:spcPct val="0"/>
                </a:spcBef>
                <a:spcAft>
                  <a:spcPct val="0"/>
                </a:spcAft>
              </a:pPr>
              <a:t>61</a:t>
            </a:fld>
            <a:endParaRPr lang="en-US" altLang="en-US">
              <a:solidFill>
                <a:srgbClr val="000000"/>
              </a:solidFill>
            </a:endParaRPr>
          </a:p>
        </p:txBody>
      </p:sp>
    </p:spTree>
    <p:extLst>
      <p:ext uri="{BB962C8B-B14F-4D97-AF65-F5344CB8AC3E}">
        <p14:creationId xmlns:p14="http://schemas.microsoft.com/office/powerpoint/2010/main" val="27721207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1. Maintaining the Heap Property (</a:t>
            </a:r>
            <a:r>
              <a:rPr lang="en-US" altLang="en-US" sz="3200">
                <a:solidFill>
                  <a:srgbClr val="336699"/>
                </a:solidFill>
              </a:rPr>
              <a:t>MAX-HEAPIFY</a:t>
            </a:r>
            <a:r>
              <a:rPr lang="en-US" altLang="en-US" smtClean="0">
                <a:solidFill>
                  <a:srgbClr val="336699"/>
                </a:solidFill>
              </a:rPr>
              <a:t>)</a:t>
            </a:r>
            <a:endParaRPr lang="en-US" altLang="en-US" smtClean="0"/>
          </a:p>
        </p:txBody>
      </p:sp>
      <p:sp>
        <p:nvSpPr>
          <p:cNvPr id="28675" name="Rectangle 3"/>
          <p:cNvSpPr>
            <a:spLocks noGrp="1" noChangeArrowheads="1"/>
          </p:cNvSpPr>
          <p:nvPr>
            <p:ph type="body" sz="half" idx="1"/>
          </p:nvPr>
        </p:nvSpPr>
        <p:spPr>
          <a:xfrm>
            <a:off x="1781175" y="1282700"/>
            <a:ext cx="5976938" cy="5114925"/>
          </a:xfrm>
        </p:spPr>
        <p:txBody>
          <a:bodyPr/>
          <a:lstStyle/>
          <a:p>
            <a:pPr marL="457200" indent="-457200" eaLnBrk="1" hangingPunct="1"/>
            <a:r>
              <a:rPr lang="en-US" altLang="en-US" sz="3200" dirty="0"/>
              <a:t>Suppose a node is smaller than a child</a:t>
            </a:r>
          </a:p>
          <a:p>
            <a:pPr marL="838200" lvl="1" indent="-381000" eaLnBrk="1" hangingPunct="1"/>
            <a:r>
              <a:rPr lang="en-US" altLang="en-US" sz="2800" dirty="0"/>
              <a:t>Left and Right sub trees of </a:t>
            </a:r>
            <a:r>
              <a:rPr lang="en-US" altLang="en-US" sz="2800" dirty="0">
                <a:latin typeface="Comic Sans MS" panose="030F0702030302020204" pitchFamily="66" charset="0"/>
              </a:rPr>
              <a:t>i</a:t>
            </a:r>
            <a:r>
              <a:rPr lang="en-US" altLang="en-US" sz="2800" dirty="0"/>
              <a:t> are max-heaps</a:t>
            </a:r>
          </a:p>
          <a:p>
            <a:pPr marL="457200" indent="-457200" eaLnBrk="1" hangingPunct="1"/>
            <a:r>
              <a:rPr lang="en-US" altLang="en-US" sz="3200" dirty="0"/>
              <a:t>To eliminate the violation:</a:t>
            </a:r>
          </a:p>
          <a:p>
            <a:pPr marL="838200" lvl="1" indent="-381000" eaLnBrk="1" hangingPunct="1"/>
            <a:r>
              <a:rPr lang="en-US" altLang="en-US" sz="2800" dirty="0"/>
              <a:t>Exchange with larger child</a:t>
            </a:r>
          </a:p>
          <a:p>
            <a:pPr marL="838200" lvl="1" indent="-381000" eaLnBrk="1" hangingPunct="1"/>
            <a:r>
              <a:rPr lang="en-US" altLang="en-US" sz="2800" dirty="0"/>
              <a:t>Move down the tree</a:t>
            </a:r>
          </a:p>
          <a:p>
            <a:pPr marL="838200" lvl="1" indent="-381000" eaLnBrk="1" hangingPunct="1"/>
            <a:r>
              <a:rPr lang="en-US" altLang="en-US" sz="2800" dirty="0"/>
              <a:t>Continue until node is not smaller than children</a:t>
            </a:r>
          </a:p>
        </p:txBody>
      </p:sp>
      <p:graphicFrame>
        <p:nvGraphicFramePr>
          <p:cNvPr id="28676" name="Object 4"/>
          <p:cNvGraphicFramePr>
            <a:graphicFrameLocks noGrp="1" noChangeAspect="1"/>
          </p:cNvGraphicFramePr>
          <p:nvPr>
            <p:ph sz="half" idx="2"/>
          </p:nvPr>
        </p:nvGraphicFramePr>
        <p:xfrm>
          <a:off x="7875588" y="2141539"/>
          <a:ext cx="2514600" cy="2154237"/>
        </p:xfrm>
        <a:graphic>
          <a:graphicData uri="http://schemas.openxmlformats.org/presentationml/2006/ole">
            <mc:AlternateContent xmlns:mc="http://schemas.openxmlformats.org/markup-compatibility/2006">
              <mc:Choice xmlns:v="urn:schemas-microsoft-com:vml" Requires="v">
                <p:oleObj spid="_x0000_s5205" name="Paint Shop Pro Image" r:id="rId4" imgW="2790244" imgH="2390244" progId="PaintShopPro">
                  <p:embed/>
                </p:oleObj>
              </mc:Choice>
              <mc:Fallback>
                <p:oleObj name="Paint Shop Pro Image" r:id="rId4" imgW="2790244" imgH="2390244" progId="PaintShopPro">
                  <p:embed/>
                  <p:pic>
                    <p:nvPicPr>
                      <p:cNvPr id="28676"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5588" y="2141539"/>
                        <a:ext cx="2514600"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8CF9AF5E-7EE7-48D0-89A4-DA4013C0A5D7}" type="slidenum">
              <a:rPr lang="en-US" altLang="en-US">
                <a:solidFill>
                  <a:srgbClr val="000000"/>
                </a:solidFill>
              </a:rPr>
              <a:pPr eaLnBrk="1" fontAlgn="base" hangingPunct="1">
                <a:spcBef>
                  <a:spcPct val="0"/>
                </a:spcBef>
                <a:spcAft>
                  <a:spcPct val="0"/>
                </a:spcAft>
              </a:pPr>
              <a:t>62</a:t>
            </a:fld>
            <a:endParaRPr lang="en-US" altLang="en-US">
              <a:solidFill>
                <a:srgbClr val="000000"/>
              </a:solidFill>
            </a:endParaRPr>
          </a:p>
        </p:txBody>
      </p:sp>
    </p:spTree>
    <p:extLst>
      <p:ext uri="{BB962C8B-B14F-4D97-AF65-F5344CB8AC3E}">
        <p14:creationId xmlns:p14="http://schemas.microsoft.com/office/powerpoint/2010/main" val="15433895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Example</a:t>
            </a:r>
          </a:p>
        </p:txBody>
      </p:sp>
      <p:sp>
        <p:nvSpPr>
          <p:cNvPr id="2969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0383C564-4FCB-4C44-8B9C-93A1589F0BF0}" type="slidenum">
              <a:rPr lang="en-US" altLang="en-US">
                <a:solidFill>
                  <a:srgbClr val="000000"/>
                </a:solidFill>
              </a:rPr>
              <a:pPr eaLnBrk="1" fontAlgn="base" hangingPunct="1">
                <a:spcBef>
                  <a:spcPct val="0"/>
                </a:spcBef>
                <a:spcAft>
                  <a:spcPct val="0"/>
                </a:spcAft>
              </a:pPr>
              <a:t>63</a:t>
            </a:fld>
            <a:endParaRPr lang="en-US" altLang="en-US">
              <a:solidFill>
                <a:srgbClr val="000000"/>
              </a:solidFill>
            </a:endParaRPr>
          </a:p>
        </p:txBody>
      </p:sp>
      <p:sp>
        <p:nvSpPr>
          <p:cNvPr id="29700" name="Text Box 3"/>
          <p:cNvSpPr txBox="1">
            <a:spLocks noChangeArrowheads="1"/>
          </p:cNvSpPr>
          <p:nvPr/>
        </p:nvSpPr>
        <p:spPr bwMode="auto">
          <a:xfrm>
            <a:off x="1905000" y="1196976"/>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u="sng">
                <a:solidFill>
                  <a:srgbClr val="000000"/>
                </a:solidFill>
              </a:rPr>
              <a:t>MAX-HEAPIFY(A, 2, 10)</a:t>
            </a:r>
          </a:p>
        </p:txBody>
      </p:sp>
      <p:grpSp>
        <p:nvGrpSpPr>
          <p:cNvPr id="29701" name="Group 4"/>
          <p:cNvGrpSpPr>
            <a:grpSpLocks/>
          </p:cNvGrpSpPr>
          <p:nvPr/>
        </p:nvGrpSpPr>
        <p:grpSpPr bwMode="auto">
          <a:xfrm>
            <a:off x="1981200" y="1495426"/>
            <a:ext cx="3282950" cy="2390775"/>
            <a:chOff x="288" y="942"/>
            <a:chExt cx="2068" cy="1506"/>
          </a:xfrm>
        </p:grpSpPr>
        <p:graphicFrame>
          <p:nvGraphicFramePr>
            <p:cNvPr id="29710" name="Object 5"/>
            <p:cNvGraphicFramePr>
              <a:graphicFrameLocks noChangeAspect="1"/>
            </p:cNvGraphicFramePr>
            <p:nvPr/>
          </p:nvGraphicFramePr>
          <p:xfrm>
            <a:off x="288" y="942"/>
            <a:ext cx="1950" cy="1227"/>
          </p:xfrm>
          <a:graphic>
            <a:graphicData uri="http://schemas.openxmlformats.org/presentationml/2006/ole">
              <mc:AlternateContent xmlns:mc="http://schemas.openxmlformats.org/markup-compatibility/2006">
                <mc:Choice xmlns:v="urn:schemas-microsoft-com:vml" Requires="v">
                  <p:oleObj spid="_x0000_s6392" name="Paint Shop Pro Image" r:id="rId4" imgW="5160976" imgH="3248780" progId="PaintShopPro">
                    <p:embed/>
                  </p:oleObj>
                </mc:Choice>
                <mc:Fallback>
                  <p:oleObj name="Paint Shop Pro Image" r:id="rId4" imgW="5160976" imgH="3248780" progId="PaintShopPro">
                    <p:embed/>
                    <p:pic>
                      <p:nvPicPr>
                        <p:cNvPr id="2971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942"/>
                          <a:ext cx="1950" cy="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1" name="Text Box 6"/>
            <p:cNvSpPr txBox="1">
              <a:spLocks noChangeArrowheads="1"/>
            </p:cNvSpPr>
            <p:nvPr/>
          </p:nvSpPr>
          <p:spPr bwMode="auto">
            <a:xfrm>
              <a:off x="288" y="2217"/>
              <a:ext cx="20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A[2] violates the heap property</a:t>
              </a:r>
            </a:p>
          </p:txBody>
        </p:sp>
      </p:grpSp>
      <p:sp>
        <p:nvSpPr>
          <p:cNvPr id="472071" name="Text Box 7"/>
          <p:cNvSpPr txBox="1">
            <a:spLocks noChangeArrowheads="1"/>
          </p:cNvSpPr>
          <p:nvPr/>
        </p:nvSpPr>
        <p:spPr bwMode="auto">
          <a:xfrm>
            <a:off x="5410201" y="2286001"/>
            <a:ext cx="1362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DD0111"/>
                </a:solidFill>
              </a:rPr>
              <a:t>A[2] </a:t>
            </a:r>
            <a:r>
              <a:rPr lang="en-US" altLang="en-US">
                <a:solidFill>
                  <a:srgbClr val="DD0111"/>
                </a:solidFill>
                <a:sym typeface="Symbol" panose="05050102010706020507" pitchFamily="18" charset="2"/>
              </a:rPr>
              <a:t> A[4]</a:t>
            </a:r>
          </a:p>
        </p:txBody>
      </p:sp>
      <p:grpSp>
        <p:nvGrpSpPr>
          <p:cNvPr id="3" name="Group 8"/>
          <p:cNvGrpSpPr>
            <a:grpSpLocks/>
          </p:cNvGrpSpPr>
          <p:nvPr/>
        </p:nvGrpSpPr>
        <p:grpSpPr bwMode="auto">
          <a:xfrm>
            <a:off x="6973888" y="1495426"/>
            <a:ext cx="3282950" cy="2390775"/>
            <a:chOff x="3433" y="942"/>
            <a:chExt cx="2068" cy="1506"/>
          </a:xfrm>
        </p:grpSpPr>
        <p:graphicFrame>
          <p:nvGraphicFramePr>
            <p:cNvPr id="29708" name="Object 9"/>
            <p:cNvGraphicFramePr>
              <a:graphicFrameLocks noChangeAspect="1"/>
            </p:cNvGraphicFramePr>
            <p:nvPr/>
          </p:nvGraphicFramePr>
          <p:xfrm>
            <a:off x="3433" y="942"/>
            <a:ext cx="1943" cy="1227"/>
          </p:xfrm>
          <a:graphic>
            <a:graphicData uri="http://schemas.openxmlformats.org/presentationml/2006/ole">
              <mc:AlternateContent xmlns:mc="http://schemas.openxmlformats.org/markup-compatibility/2006">
                <mc:Choice xmlns:v="urn:schemas-microsoft-com:vml" Requires="v">
                  <p:oleObj spid="_x0000_s6393" name="Paint Shop Pro Image" r:id="rId6" imgW="5141463" imgH="3248780" progId="PaintShopPro">
                    <p:embed/>
                  </p:oleObj>
                </mc:Choice>
                <mc:Fallback>
                  <p:oleObj name="Paint Shop Pro Image" r:id="rId6" imgW="5141463" imgH="3248780" progId="PaintShopPro">
                    <p:embed/>
                    <p:pic>
                      <p:nvPicPr>
                        <p:cNvPr id="2970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3" y="942"/>
                          <a:ext cx="1943" cy="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9" name="Text Box 10"/>
            <p:cNvSpPr txBox="1">
              <a:spLocks noChangeArrowheads="1"/>
            </p:cNvSpPr>
            <p:nvPr/>
          </p:nvSpPr>
          <p:spPr bwMode="auto">
            <a:xfrm>
              <a:off x="3433" y="2217"/>
              <a:ext cx="20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dirty="0">
                  <a:solidFill>
                    <a:srgbClr val="000000"/>
                  </a:solidFill>
                </a:rPr>
                <a:t>A[4] violates the heap property</a:t>
              </a:r>
            </a:p>
          </p:txBody>
        </p:sp>
      </p:grpSp>
      <p:sp>
        <p:nvSpPr>
          <p:cNvPr id="472075" name="Text Box 11"/>
          <p:cNvSpPr txBox="1">
            <a:spLocks noChangeArrowheads="1"/>
          </p:cNvSpPr>
          <p:nvPr/>
        </p:nvSpPr>
        <p:spPr bwMode="auto">
          <a:xfrm>
            <a:off x="2743201" y="4824413"/>
            <a:ext cx="1362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DD0111"/>
                </a:solidFill>
              </a:rPr>
              <a:t>A[4] </a:t>
            </a:r>
            <a:r>
              <a:rPr lang="en-US" altLang="en-US">
                <a:solidFill>
                  <a:srgbClr val="DD0111"/>
                </a:solidFill>
                <a:sym typeface="Symbol" panose="05050102010706020507" pitchFamily="18" charset="2"/>
              </a:rPr>
              <a:t> A[9]</a:t>
            </a:r>
          </a:p>
        </p:txBody>
      </p:sp>
      <p:grpSp>
        <p:nvGrpSpPr>
          <p:cNvPr id="4" name="Group 12"/>
          <p:cNvGrpSpPr>
            <a:grpSpLocks/>
          </p:cNvGrpSpPr>
          <p:nvPr/>
        </p:nvGrpSpPr>
        <p:grpSpPr bwMode="auto">
          <a:xfrm>
            <a:off x="4278314" y="4038601"/>
            <a:ext cx="3025775" cy="2271713"/>
            <a:chOff x="1735" y="2544"/>
            <a:chExt cx="1906" cy="1431"/>
          </a:xfrm>
        </p:grpSpPr>
        <p:graphicFrame>
          <p:nvGraphicFramePr>
            <p:cNvPr id="29706" name="Object 13"/>
            <p:cNvGraphicFramePr>
              <a:graphicFrameLocks noChangeAspect="1"/>
            </p:cNvGraphicFramePr>
            <p:nvPr/>
          </p:nvGraphicFramePr>
          <p:xfrm>
            <a:off x="1735" y="2544"/>
            <a:ext cx="1906" cy="1220"/>
          </p:xfrm>
          <a:graphic>
            <a:graphicData uri="http://schemas.openxmlformats.org/presentationml/2006/ole">
              <mc:AlternateContent xmlns:mc="http://schemas.openxmlformats.org/markup-compatibility/2006">
                <mc:Choice xmlns:v="urn:schemas-microsoft-com:vml" Requires="v">
                  <p:oleObj spid="_x0000_s6394" name="Paint Shop Pro Image" r:id="rId8" imgW="5043902" imgH="3229268" progId="PaintShopPro">
                    <p:embed/>
                  </p:oleObj>
                </mc:Choice>
                <mc:Fallback>
                  <p:oleObj name="Paint Shop Pro Image" r:id="rId8" imgW="5043902" imgH="3229268" progId="PaintShopPro">
                    <p:embed/>
                    <p:pic>
                      <p:nvPicPr>
                        <p:cNvPr id="29706"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5" y="2544"/>
                          <a:ext cx="1906" cy="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Text Box 14"/>
            <p:cNvSpPr txBox="1">
              <a:spLocks noChangeArrowheads="1"/>
            </p:cNvSpPr>
            <p:nvPr/>
          </p:nvSpPr>
          <p:spPr bwMode="auto">
            <a:xfrm>
              <a:off x="1890" y="3744"/>
              <a:ext cx="1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dirty="0">
                  <a:solidFill>
                    <a:srgbClr val="000000"/>
                  </a:solidFill>
                </a:rPr>
                <a:t>Heap property restored</a:t>
              </a:r>
            </a:p>
          </p:txBody>
        </p:sp>
      </p:grpSp>
    </p:spTree>
    <p:extLst>
      <p:ext uri="{BB962C8B-B14F-4D97-AF65-F5344CB8AC3E}">
        <p14:creationId xmlns:p14="http://schemas.microsoft.com/office/powerpoint/2010/main" val="3962295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20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20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71" grpId="0"/>
      <p:bldP spid="47207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Maintaining the Heap Property</a:t>
            </a:r>
          </a:p>
        </p:txBody>
      </p:sp>
      <p:sp>
        <p:nvSpPr>
          <p:cNvPr id="30723" name="Rectangle 3"/>
          <p:cNvSpPr>
            <a:spLocks noGrp="1" noChangeArrowheads="1"/>
          </p:cNvSpPr>
          <p:nvPr>
            <p:ph type="body" sz="half" idx="1"/>
          </p:nvPr>
        </p:nvSpPr>
        <p:spPr>
          <a:xfrm>
            <a:off x="1597026" y="1219202"/>
            <a:ext cx="3230563" cy="2847832"/>
          </a:xfrm>
        </p:spPr>
        <p:txBody>
          <a:bodyPr/>
          <a:lstStyle/>
          <a:p>
            <a:pPr marL="457200" indent="-457200" eaLnBrk="1" hangingPunct="1"/>
            <a:r>
              <a:rPr lang="en-US" altLang="en-US" dirty="0" smtClean="0">
                <a:solidFill>
                  <a:srgbClr val="336699"/>
                </a:solidFill>
              </a:rPr>
              <a:t>Assumptions:</a:t>
            </a:r>
          </a:p>
          <a:p>
            <a:pPr marL="838200" lvl="1" indent="-381000" eaLnBrk="1" hangingPunct="1"/>
            <a:r>
              <a:rPr lang="en-US" altLang="en-US" dirty="0" smtClean="0">
                <a:solidFill>
                  <a:srgbClr val="336699"/>
                </a:solidFill>
              </a:rPr>
              <a:t>Left and Right subtrees of </a:t>
            </a:r>
            <a:r>
              <a:rPr lang="en-US" altLang="en-US" dirty="0" smtClean="0">
                <a:solidFill>
                  <a:srgbClr val="336699"/>
                </a:solidFill>
                <a:latin typeface="Comic Sans MS" panose="030F0702030302020204" pitchFamily="66" charset="0"/>
              </a:rPr>
              <a:t>i</a:t>
            </a:r>
            <a:r>
              <a:rPr lang="en-US" altLang="en-US" dirty="0" smtClean="0">
                <a:solidFill>
                  <a:srgbClr val="336699"/>
                </a:solidFill>
              </a:rPr>
              <a:t> are max-heaps</a:t>
            </a:r>
          </a:p>
          <a:p>
            <a:pPr marL="838200" lvl="1" indent="-381000" eaLnBrk="1" hangingPunct="1"/>
            <a:r>
              <a:rPr lang="en-US" altLang="en-US" dirty="0" smtClean="0">
                <a:solidFill>
                  <a:srgbClr val="336699"/>
                </a:solidFill>
                <a:latin typeface="Comic Sans MS" panose="030F0702030302020204" pitchFamily="66" charset="0"/>
              </a:rPr>
              <a:t>A[</a:t>
            </a:r>
            <a:r>
              <a:rPr lang="en-US" altLang="en-US" dirty="0" err="1" smtClean="0">
                <a:solidFill>
                  <a:srgbClr val="336699"/>
                </a:solidFill>
                <a:latin typeface="Comic Sans MS" panose="030F0702030302020204" pitchFamily="66" charset="0"/>
              </a:rPr>
              <a:t>i</a:t>
            </a:r>
            <a:r>
              <a:rPr lang="en-US" altLang="en-US" dirty="0" smtClean="0">
                <a:solidFill>
                  <a:srgbClr val="336699"/>
                </a:solidFill>
                <a:latin typeface="Comic Sans MS" panose="030F0702030302020204" pitchFamily="66" charset="0"/>
              </a:rPr>
              <a:t>]</a:t>
            </a:r>
            <a:r>
              <a:rPr lang="en-US" altLang="en-US" dirty="0" smtClean="0">
                <a:solidFill>
                  <a:srgbClr val="336699"/>
                </a:solidFill>
              </a:rPr>
              <a:t> may be smaller than its children</a:t>
            </a:r>
          </a:p>
        </p:txBody>
      </p:sp>
      <p:graphicFrame>
        <p:nvGraphicFramePr>
          <p:cNvPr id="30724" name="Object 5"/>
          <p:cNvGraphicFramePr>
            <a:graphicFrameLocks noGrp="1" noChangeAspect="1"/>
          </p:cNvGraphicFramePr>
          <p:nvPr>
            <p:ph sz="half" idx="2"/>
          </p:nvPr>
        </p:nvGraphicFramePr>
        <p:xfrm>
          <a:off x="2065338" y="3962400"/>
          <a:ext cx="2514600" cy="2154238"/>
        </p:xfrm>
        <a:graphic>
          <a:graphicData uri="http://schemas.openxmlformats.org/presentationml/2006/ole">
            <mc:AlternateContent xmlns:mc="http://schemas.openxmlformats.org/markup-compatibility/2006">
              <mc:Choice xmlns:v="urn:schemas-microsoft-com:vml" Requires="v">
                <p:oleObj spid="_x0000_s7253" name="Paint Shop Pro Image" r:id="rId4" imgW="2790244" imgH="2390244" progId="PaintShopPro">
                  <p:embed/>
                </p:oleObj>
              </mc:Choice>
              <mc:Fallback>
                <p:oleObj name="Paint Shop Pro Image" r:id="rId4" imgW="2790244" imgH="2390244" progId="PaintShopPro">
                  <p:embed/>
                  <p:pic>
                    <p:nvPicPr>
                      <p:cNvPr id="30724"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338" y="3962400"/>
                        <a:ext cx="25146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908B49AB-F61C-408C-922E-4D7D0E118633}" type="slidenum">
              <a:rPr lang="en-US" altLang="en-US">
                <a:solidFill>
                  <a:srgbClr val="000000"/>
                </a:solidFill>
              </a:rPr>
              <a:pPr eaLnBrk="1" fontAlgn="base" hangingPunct="1">
                <a:spcBef>
                  <a:spcPct val="0"/>
                </a:spcBef>
                <a:spcAft>
                  <a:spcPct val="0"/>
                </a:spcAft>
              </a:pPr>
              <a:t>64</a:t>
            </a:fld>
            <a:endParaRPr lang="en-US" altLang="en-US">
              <a:solidFill>
                <a:srgbClr val="000000"/>
              </a:solidFill>
            </a:endParaRPr>
          </a:p>
        </p:txBody>
      </p:sp>
      <p:sp>
        <p:nvSpPr>
          <p:cNvPr id="30726" name="Rectangle 4"/>
          <p:cNvSpPr>
            <a:spLocks noChangeArrowheads="1"/>
          </p:cNvSpPr>
          <p:nvPr/>
        </p:nvSpPr>
        <p:spPr bwMode="auto">
          <a:xfrm>
            <a:off x="4916489" y="1006475"/>
            <a:ext cx="5741987"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lnSpc>
                <a:spcPct val="80000"/>
              </a:lnSpc>
              <a:spcBef>
                <a:spcPct val="20000"/>
              </a:spcBef>
              <a:spcAft>
                <a:spcPct val="0"/>
              </a:spcAft>
            </a:pPr>
            <a:endParaRPr lang="en-US" altLang="en-US" sz="2400" dirty="0">
              <a:solidFill>
                <a:srgbClr val="333399"/>
              </a:solidFill>
            </a:endParaRPr>
          </a:p>
          <a:p>
            <a:pPr eaLnBrk="1" fontAlgn="base" hangingPunct="1">
              <a:spcBef>
                <a:spcPct val="20000"/>
              </a:spcBef>
              <a:spcAft>
                <a:spcPct val="0"/>
              </a:spcAft>
            </a:pPr>
            <a:r>
              <a:rPr lang="en-US" altLang="en-US" sz="2400" dirty="0" err="1">
                <a:solidFill>
                  <a:srgbClr val="DD0111"/>
                </a:solidFill>
                <a:latin typeface="Monotype Corsiva" panose="03010101010201010101" pitchFamily="66" charset="0"/>
              </a:rPr>
              <a:t>Alg</a:t>
            </a:r>
            <a:r>
              <a:rPr lang="en-US" altLang="en-US" sz="2400" dirty="0">
                <a:solidFill>
                  <a:srgbClr val="DD0111"/>
                </a:solidFill>
                <a:latin typeface="Monotype Corsiva" panose="03010101010201010101" pitchFamily="66" charset="0"/>
              </a:rPr>
              <a:t>:</a:t>
            </a:r>
            <a:r>
              <a:rPr lang="en-US" altLang="en-US" sz="2400" dirty="0">
                <a:solidFill>
                  <a:srgbClr val="333399"/>
                </a:solidFill>
              </a:rPr>
              <a:t> </a:t>
            </a:r>
            <a:r>
              <a:rPr lang="en-US" altLang="en-US" sz="2400" u="sng" dirty="0">
                <a:solidFill>
                  <a:srgbClr val="333399"/>
                </a:solidFill>
              </a:rPr>
              <a:t>MAX-HEAPIFY(</a:t>
            </a:r>
            <a:r>
              <a:rPr lang="en-US" altLang="en-US" sz="2400" u="sng" dirty="0">
                <a:solidFill>
                  <a:srgbClr val="333399"/>
                </a:solidFill>
                <a:latin typeface="Comic Sans MS" panose="030F0702030302020204" pitchFamily="66" charset="0"/>
              </a:rPr>
              <a:t>A, i, n</a:t>
            </a:r>
            <a:r>
              <a:rPr lang="en-US" altLang="en-US" sz="2400" u="sng" dirty="0">
                <a:solidFill>
                  <a:srgbClr val="333399"/>
                </a:solidFill>
              </a:rPr>
              <a:t>)</a:t>
            </a:r>
          </a:p>
          <a:p>
            <a:pPr eaLnBrk="1" fontAlgn="base" hangingPunct="1">
              <a:spcBef>
                <a:spcPct val="20000"/>
              </a:spcBef>
              <a:spcAft>
                <a:spcPct val="0"/>
              </a:spcAft>
              <a:buFontTx/>
              <a:buAutoNum type="arabicPeriod"/>
            </a:pPr>
            <a:r>
              <a:rPr lang="en-US" altLang="en-US" sz="2400" dirty="0">
                <a:solidFill>
                  <a:srgbClr val="333399"/>
                </a:solidFill>
                <a:latin typeface="Comic Sans MS" panose="030F0702030302020204" pitchFamily="66" charset="0"/>
              </a:rPr>
              <a:t>l</a:t>
            </a:r>
            <a:r>
              <a:rPr lang="en-US" altLang="en-US" sz="2400" dirty="0">
                <a:solidFill>
                  <a:srgbClr val="333399"/>
                </a:solidFill>
              </a:rPr>
              <a:t> ← LEFT(</a:t>
            </a:r>
            <a:r>
              <a:rPr lang="en-US" altLang="en-US" sz="2400" dirty="0" err="1">
                <a:solidFill>
                  <a:srgbClr val="333399"/>
                </a:solidFill>
                <a:latin typeface="Comic Sans MS" panose="030F0702030302020204" pitchFamily="66" charset="0"/>
              </a:rPr>
              <a:t>i</a:t>
            </a:r>
            <a:r>
              <a:rPr lang="en-US" altLang="en-US" sz="2400" dirty="0">
                <a:solidFill>
                  <a:srgbClr val="333399"/>
                </a:solidFill>
              </a:rPr>
              <a:t>)</a:t>
            </a:r>
          </a:p>
          <a:p>
            <a:pPr eaLnBrk="1" fontAlgn="base" hangingPunct="1">
              <a:spcBef>
                <a:spcPct val="20000"/>
              </a:spcBef>
              <a:spcAft>
                <a:spcPct val="0"/>
              </a:spcAft>
              <a:buFontTx/>
              <a:buAutoNum type="arabicPeriod"/>
            </a:pPr>
            <a:r>
              <a:rPr lang="en-US" altLang="en-US" sz="2400" dirty="0">
                <a:solidFill>
                  <a:srgbClr val="333399"/>
                </a:solidFill>
                <a:latin typeface="Comic Sans MS" panose="030F0702030302020204" pitchFamily="66" charset="0"/>
              </a:rPr>
              <a:t>r</a:t>
            </a:r>
            <a:r>
              <a:rPr lang="en-US" altLang="en-US" sz="2400" dirty="0">
                <a:solidFill>
                  <a:srgbClr val="333399"/>
                </a:solidFill>
              </a:rPr>
              <a:t> ← RIGHT(</a:t>
            </a:r>
            <a:r>
              <a:rPr lang="en-US" altLang="en-US" sz="2400" dirty="0" err="1">
                <a:solidFill>
                  <a:srgbClr val="333399"/>
                </a:solidFill>
                <a:latin typeface="Comic Sans MS" panose="030F0702030302020204" pitchFamily="66" charset="0"/>
              </a:rPr>
              <a:t>i</a:t>
            </a:r>
            <a:r>
              <a:rPr lang="en-US" altLang="en-US" sz="2400" dirty="0">
                <a:solidFill>
                  <a:srgbClr val="333399"/>
                </a:solidFill>
              </a:rPr>
              <a:t>)</a:t>
            </a:r>
          </a:p>
          <a:p>
            <a:pPr eaLnBrk="1" fontAlgn="base" hangingPunct="1">
              <a:spcBef>
                <a:spcPct val="20000"/>
              </a:spcBef>
              <a:spcAft>
                <a:spcPct val="0"/>
              </a:spcAft>
              <a:buFontTx/>
              <a:buAutoNum type="arabicPeriod"/>
            </a:pPr>
            <a:r>
              <a:rPr lang="en-US" altLang="en-US" sz="2400" b="1" dirty="0">
                <a:solidFill>
                  <a:srgbClr val="333399"/>
                </a:solidFill>
              </a:rPr>
              <a:t>if</a:t>
            </a:r>
            <a:r>
              <a:rPr lang="en-US" altLang="en-US" sz="2400" dirty="0">
                <a:solidFill>
                  <a:srgbClr val="333399"/>
                </a:solidFill>
              </a:rPr>
              <a:t> </a:t>
            </a:r>
            <a:r>
              <a:rPr lang="en-US" altLang="en-US" sz="2400" dirty="0">
                <a:solidFill>
                  <a:srgbClr val="333399"/>
                </a:solidFill>
                <a:latin typeface="Comic Sans MS" panose="030F0702030302020204" pitchFamily="66" charset="0"/>
              </a:rPr>
              <a:t>l ≤ n</a:t>
            </a:r>
            <a:r>
              <a:rPr lang="en-US" altLang="en-US" sz="2400" dirty="0">
                <a:solidFill>
                  <a:srgbClr val="333399"/>
                </a:solidFill>
              </a:rPr>
              <a:t> and </a:t>
            </a:r>
            <a:r>
              <a:rPr lang="en-US" altLang="en-US" sz="2400" dirty="0">
                <a:solidFill>
                  <a:srgbClr val="333399"/>
                </a:solidFill>
                <a:latin typeface="Comic Sans MS" panose="030F0702030302020204" pitchFamily="66" charset="0"/>
              </a:rPr>
              <a:t>A[l] &gt; A[</a:t>
            </a:r>
            <a:r>
              <a:rPr lang="en-US" altLang="en-US" sz="2400" dirty="0" err="1">
                <a:solidFill>
                  <a:srgbClr val="333399"/>
                </a:solidFill>
                <a:latin typeface="Comic Sans MS" panose="030F0702030302020204" pitchFamily="66" charset="0"/>
              </a:rPr>
              <a:t>i</a:t>
            </a:r>
            <a:r>
              <a:rPr lang="en-US" altLang="en-US" sz="2400" dirty="0">
                <a:solidFill>
                  <a:srgbClr val="333399"/>
                </a:solidFill>
                <a:latin typeface="Comic Sans MS" panose="030F0702030302020204" pitchFamily="66" charset="0"/>
              </a:rPr>
              <a:t>]</a:t>
            </a:r>
          </a:p>
          <a:p>
            <a:pPr eaLnBrk="1" fontAlgn="base" hangingPunct="1">
              <a:spcBef>
                <a:spcPct val="20000"/>
              </a:spcBef>
              <a:spcAft>
                <a:spcPct val="0"/>
              </a:spcAft>
              <a:buFontTx/>
              <a:buAutoNum type="arabicPeriod"/>
            </a:pPr>
            <a:r>
              <a:rPr lang="en-US" altLang="en-US" sz="2400" dirty="0">
                <a:solidFill>
                  <a:srgbClr val="333399"/>
                </a:solidFill>
              </a:rPr>
              <a:t>   </a:t>
            </a:r>
            <a:r>
              <a:rPr lang="en-US" altLang="en-US" sz="2400" b="1" dirty="0">
                <a:solidFill>
                  <a:srgbClr val="333399"/>
                </a:solidFill>
              </a:rPr>
              <a:t>then</a:t>
            </a:r>
            <a:r>
              <a:rPr lang="en-US" altLang="en-US" sz="2400" dirty="0">
                <a:solidFill>
                  <a:srgbClr val="333399"/>
                </a:solidFill>
              </a:rPr>
              <a:t> </a:t>
            </a:r>
            <a:r>
              <a:rPr lang="en-US" altLang="en-US" sz="2400" dirty="0">
                <a:solidFill>
                  <a:srgbClr val="333399"/>
                </a:solidFill>
                <a:latin typeface="Comic Sans MS" panose="030F0702030302020204" pitchFamily="66" charset="0"/>
              </a:rPr>
              <a:t>largest ←l</a:t>
            </a:r>
          </a:p>
          <a:p>
            <a:pPr eaLnBrk="1" fontAlgn="base" hangingPunct="1">
              <a:spcBef>
                <a:spcPct val="20000"/>
              </a:spcBef>
              <a:spcAft>
                <a:spcPct val="0"/>
              </a:spcAft>
              <a:buFontTx/>
              <a:buAutoNum type="arabicPeriod"/>
            </a:pPr>
            <a:r>
              <a:rPr lang="en-US" altLang="en-US" sz="2400" dirty="0">
                <a:solidFill>
                  <a:srgbClr val="333399"/>
                </a:solidFill>
              </a:rPr>
              <a:t>   </a:t>
            </a:r>
            <a:r>
              <a:rPr lang="en-US" altLang="en-US" sz="2400" b="1" dirty="0">
                <a:solidFill>
                  <a:srgbClr val="333399"/>
                </a:solidFill>
              </a:rPr>
              <a:t>else</a:t>
            </a:r>
            <a:r>
              <a:rPr lang="en-US" altLang="en-US" sz="2400" dirty="0">
                <a:solidFill>
                  <a:srgbClr val="333399"/>
                </a:solidFill>
              </a:rPr>
              <a:t> </a:t>
            </a:r>
            <a:r>
              <a:rPr lang="en-US" altLang="en-US" sz="2400" dirty="0">
                <a:solidFill>
                  <a:srgbClr val="333399"/>
                </a:solidFill>
                <a:latin typeface="Comic Sans MS" panose="030F0702030302020204" pitchFamily="66" charset="0"/>
              </a:rPr>
              <a:t>largest ←i</a:t>
            </a:r>
          </a:p>
          <a:p>
            <a:pPr eaLnBrk="1" fontAlgn="base" hangingPunct="1">
              <a:spcBef>
                <a:spcPct val="20000"/>
              </a:spcBef>
              <a:spcAft>
                <a:spcPct val="0"/>
              </a:spcAft>
              <a:buFontTx/>
              <a:buAutoNum type="arabicPeriod"/>
            </a:pPr>
            <a:r>
              <a:rPr lang="en-US" altLang="en-US" sz="2400" b="1" dirty="0">
                <a:solidFill>
                  <a:srgbClr val="333399"/>
                </a:solidFill>
              </a:rPr>
              <a:t>if</a:t>
            </a:r>
            <a:r>
              <a:rPr lang="en-US" altLang="en-US" sz="2400" dirty="0">
                <a:solidFill>
                  <a:srgbClr val="333399"/>
                </a:solidFill>
              </a:rPr>
              <a:t> </a:t>
            </a:r>
            <a:r>
              <a:rPr lang="en-US" altLang="en-US" sz="2400" dirty="0">
                <a:solidFill>
                  <a:srgbClr val="333399"/>
                </a:solidFill>
                <a:latin typeface="Comic Sans MS" panose="030F0702030302020204" pitchFamily="66" charset="0"/>
              </a:rPr>
              <a:t>r ≤ n</a:t>
            </a:r>
            <a:r>
              <a:rPr lang="en-US" altLang="en-US" sz="2400" dirty="0">
                <a:solidFill>
                  <a:srgbClr val="333399"/>
                </a:solidFill>
              </a:rPr>
              <a:t> and </a:t>
            </a:r>
            <a:r>
              <a:rPr lang="en-US" altLang="en-US" sz="2400" dirty="0">
                <a:solidFill>
                  <a:srgbClr val="333399"/>
                </a:solidFill>
                <a:latin typeface="Comic Sans MS" panose="030F0702030302020204" pitchFamily="66" charset="0"/>
              </a:rPr>
              <a:t>A[r] &gt; A[largest]</a:t>
            </a:r>
          </a:p>
          <a:p>
            <a:pPr eaLnBrk="1" fontAlgn="base" hangingPunct="1">
              <a:spcBef>
                <a:spcPct val="20000"/>
              </a:spcBef>
              <a:spcAft>
                <a:spcPct val="0"/>
              </a:spcAft>
              <a:buFontTx/>
              <a:buAutoNum type="arabicPeriod"/>
            </a:pPr>
            <a:r>
              <a:rPr lang="en-US" altLang="en-US" sz="2400" dirty="0">
                <a:solidFill>
                  <a:srgbClr val="333399"/>
                </a:solidFill>
              </a:rPr>
              <a:t>   </a:t>
            </a:r>
            <a:r>
              <a:rPr lang="en-US" altLang="en-US" sz="2400" b="1" dirty="0">
                <a:solidFill>
                  <a:srgbClr val="333399"/>
                </a:solidFill>
              </a:rPr>
              <a:t>then</a:t>
            </a:r>
            <a:r>
              <a:rPr lang="en-US" altLang="en-US" sz="2400" dirty="0">
                <a:solidFill>
                  <a:srgbClr val="333399"/>
                </a:solidFill>
              </a:rPr>
              <a:t> </a:t>
            </a:r>
            <a:r>
              <a:rPr lang="en-US" altLang="en-US" sz="2400" dirty="0">
                <a:solidFill>
                  <a:srgbClr val="333399"/>
                </a:solidFill>
                <a:latin typeface="Comic Sans MS" panose="030F0702030302020204" pitchFamily="66" charset="0"/>
              </a:rPr>
              <a:t>largest ←r</a:t>
            </a:r>
          </a:p>
          <a:p>
            <a:pPr eaLnBrk="1" fontAlgn="base" hangingPunct="1">
              <a:spcBef>
                <a:spcPct val="20000"/>
              </a:spcBef>
              <a:spcAft>
                <a:spcPct val="0"/>
              </a:spcAft>
              <a:buFontTx/>
              <a:buAutoNum type="arabicPeriod"/>
            </a:pPr>
            <a:r>
              <a:rPr lang="en-US" altLang="en-US" sz="2400" b="1" dirty="0">
                <a:solidFill>
                  <a:srgbClr val="333399"/>
                </a:solidFill>
              </a:rPr>
              <a:t>if</a:t>
            </a:r>
            <a:r>
              <a:rPr lang="en-US" altLang="en-US" sz="2400" dirty="0">
                <a:solidFill>
                  <a:srgbClr val="333399"/>
                </a:solidFill>
              </a:rPr>
              <a:t> </a:t>
            </a:r>
            <a:r>
              <a:rPr lang="en-US" altLang="en-US" sz="2400" dirty="0">
                <a:solidFill>
                  <a:srgbClr val="333399"/>
                </a:solidFill>
                <a:latin typeface="Comic Sans MS" panose="030F0702030302020204" pitchFamily="66" charset="0"/>
              </a:rPr>
              <a:t>largest </a:t>
            </a:r>
            <a:r>
              <a:rPr lang="en-US" altLang="en-US" sz="2400" dirty="0">
                <a:solidFill>
                  <a:srgbClr val="333399"/>
                </a:solidFill>
                <a:latin typeface="Comic Sans MS" panose="030F0702030302020204" pitchFamily="66" charset="0"/>
                <a:sym typeface="Symbol" panose="05050102010706020507" pitchFamily="18" charset="2"/>
              </a:rPr>
              <a:t></a:t>
            </a:r>
            <a:r>
              <a:rPr lang="en-US" altLang="en-US" sz="2400" dirty="0">
                <a:solidFill>
                  <a:srgbClr val="333399"/>
                </a:solidFill>
                <a:latin typeface="Comic Sans MS" panose="030F0702030302020204" pitchFamily="66" charset="0"/>
              </a:rPr>
              <a:t> i</a:t>
            </a:r>
          </a:p>
          <a:p>
            <a:pPr eaLnBrk="1" fontAlgn="base" hangingPunct="1">
              <a:spcBef>
                <a:spcPct val="20000"/>
              </a:spcBef>
              <a:spcAft>
                <a:spcPct val="0"/>
              </a:spcAft>
              <a:buFontTx/>
              <a:buAutoNum type="arabicPeriod"/>
            </a:pPr>
            <a:r>
              <a:rPr lang="en-US" altLang="en-US" sz="2400" dirty="0">
                <a:solidFill>
                  <a:srgbClr val="333399"/>
                </a:solidFill>
              </a:rPr>
              <a:t>   </a:t>
            </a:r>
            <a:r>
              <a:rPr lang="en-US" altLang="en-US" sz="2400" b="1" dirty="0">
                <a:solidFill>
                  <a:srgbClr val="333399"/>
                </a:solidFill>
              </a:rPr>
              <a:t>then</a:t>
            </a:r>
            <a:r>
              <a:rPr lang="en-US" altLang="en-US" sz="2400" dirty="0">
                <a:solidFill>
                  <a:srgbClr val="333399"/>
                </a:solidFill>
              </a:rPr>
              <a:t> exchange </a:t>
            </a:r>
            <a:r>
              <a:rPr lang="en-US" altLang="en-US" sz="2400" dirty="0">
                <a:solidFill>
                  <a:srgbClr val="333399"/>
                </a:solidFill>
                <a:latin typeface="Comic Sans MS" panose="030F0702030302020204" pitchFamily="66" charset="0"/>
              </a:rPr>
              <a:t>A[</a:t>
            </a:r>
            <a:r>
              <a:rPr lang="en-US" altLang="en-US" sz="2400" dirty="0" err="1">
                <a:solidFill>
                  <a:srgbClr val="333399"/>
                </a:solidFill>
                <a:latin typeface="Comic Sans MS" panose="030F0702030302020204" pitchFamily="66" charset="0"/>
              </a:rPr>
              <a:t>i</a:t>
            </a:r>
            <a:r>
              <a:rPr lang="en-US" altLang="en-US" sz="2400" dirty="0">
                <a:solidFill>
                  <a:srgbClr val="333399"/>
                </a:solidFill>
                <a:latin typeface="Comic Sans MS" panose="030F0702030302020204" pitchFamily="66" charset="0"/>
              </a:rPr>
              <a:t>] ↔ A[largest]</a:t>
            </a:r>
          </a:p>
          <a:p>
            <a:pPr eaLnBrk="1" fontAlgn="base" hangingPunct="1">
              <a:spcBef>
                <a:spcPct val="20000"/>
              </a:spcBef>
              <a:spcAft>
                <a:spcPct val="0"/>
              </a:spcAft>
              <a:buFontTx/>
              <a:buAutoNum type="arabicPeriod"/>
            </a:pPr>
            <a:r>
              <a:rPr lang="en-US" altLang="en-US" sz="2400" dirty="0">
                <a:solidFill>
                  <a:srgbClr val="333399"/>
                </a:solidFill>
              </a:rPr>
              <a:t>            MAX-HEAPIFY(</a:t>
            </a:r>
            <a:r>
              <a:rPr lang="en-US" altLang="en-US" sz="2400" dirty="0">
                <a:solidFill>
                  <a:srgbClr val="333399"/>
                </a:solidFill>
                <a:latin typeface="Comic Sans MS" panose="030F0702030302020204" pitchFamily="66" charset="0"/>
              </a:rPr>
              <a:t>A, largest, n</a:t>
            </a:r>
            <a:r>
              <a:rPr lang="en-US" altLang="en-US" sz="2400" dirty="0">
                <a:solidFill>
                  <a:srgbClr val="333399"/>
                </a:solidFill>
              </a:rPr>
              <a:t>)</a:t>
            </a:r>
          </a:p>
        </p:txBody>
      </p:sp>
    </p:spTree>
    <p:extLst>
      <p:ext uri="{BB962C8B-B14F-4D97-AF65-F5344CB8AC3E}">
        <p14:creationId xmlns:p14="http://schemas.microsoft.com/office/powerpoint/2010/main" val="28602155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MAX-HEAPIFY Running Time</a:t>
            </a:r>
          </a:p>
        </p:txBody>
      </p:sp>
      <p:sp>
        <p:nvSpPr>
          <p:cNvPr id="31747" name="Rectangle 3"/>
          <p:cNvSpPr>
            <a:spLocks noGrp="1" noChangeArrowheads="1"/>
          </p:cNvSpPr>
          <p:nvPr>
            <p:ph idx="1"/>
          </p:nvPr>
        </p:nvSpPr>
        <p:spPr>
          <a:xfrm>
            <a:off x="1874838" y="1066801"/>
            <a:ext cx="8229600" cy="5224463"/>
          </a:xfrm>
        </p:spPr>
        <p:txBody>
          <a:bodyPr/>
          <a:lstStyle/>
          <a:p>
            <a:pPr eaLnBrk="1" hangingPunct="1">
              <a:lnSpc>
                <a:spcPct val="150000"/>
              </a:lnSpc>
            </a:pPr>
            <a:r>
              <a:rPr lang="en-US" altLang="en-US" dirty="0" smtClean="0"/>
              <a:t>Intuitively:</a:t>
            </a:r>
          </a:p>
          <a:p>
            <a:pPr eaLnBrk="1" hangingPunct="1">
              <a:lnSpc>
                <a:spcPct val="150000"/>
              </a:lnSpc>
            </a:pPr>
            <a:endParaRPr lang="en-US" altLang="en-US" dirty="0" smtClean="0">
              <a:sym typeface="Symbol" panose="05050102010706020507" pitchFamily="18" charset="2"/>
            </a:endParaRPr>
          </a:p>
          <a:p>
            <a:pPr eaLnBrk="1" hangingPunct="1">
              <a:lnSpc>
                <a:spcPct val="150000"/>
              </a:lnSpc>
            </a:pPr>
            <a:endParaRPr lang="en-US" altLang="en-US" dirty="0" smtClean="0">
              <a:sym typeface="Symbol" panose="05050102010706020507" pitchFamily="18" charset="2"/>
            </a:endParaRPr>
          </a:p>
          <a:p>
            <a:pPr eaLnBrk="1" hangingPunct="1">
              <a:lnSpc>
                <a:spcPct val="150000"/>
              </a:lnSpc>
            </a:pPr>
            <a:r>
              <a:rPr lang="en-US" altLang="en-US" dirty="0" smtClean="0">
                <a:sym typeface="Symbol" panose="05050102010706020507" pitchFamily="18" charset="2"/>
              </a:rPr>
              <a:t>Running time of MAX-HEAPIFY is </a:t>
            </a:r>
            <a:r>
              <a:rPr lang="en-US" altLang="en-US" dirty="0" smtClean="0">
                <a:latin typeface="Comic Sans MS" panose="030F0702030302020204" pitchFamily="66" charset="0"/>
                <a:sym typeface="Symbol" panose="05050102010706020507" pitchFamily="18" charset="2"/>
              </a:rPr>
              <a:t>O(</a:t>
            </a:r>
            <a:r>
              <a:rPr lang="en-US" altLang="en-US" dirty="0" err="1" smtClean="0">
                <a:latin typeface="Comic Sans MS" panose="030F0702030302020204" pitchFamily="66" charset="0"/>
                <a:sym typeface="Symbol" panose="05050102010706020507" pitchFamily="18" charset="2"/>
              </a:rPr>
              <a:t>logn</a:t>
            </a:r>
            <a:r>
              <a:rPr lang="en-US" altLang="en-US" dirty="0" smtClean="0">
                <a:latin typeface="Comic Sans MS" panose="030F0702030302020204" pitchFamily="66" charset="0"/>
                <a:sym typeface="Symbol" panose="05050102010706020507" pitchFamily="18" charset="2"/>
              </a:rPr>
              <a:t>)</a:t>
            </a:r>
            <a:r>
              <a:rPr lang="en-US" altLang="en-US" dirty="0" smtClean="0">
                <a:sym typeface="Symbol" panose="05050102010706020507" pitchFamily="18" charset="2"/>
              </a:rPr>
              <a:t> </a:t>
            </a:r>
          </a:p>
          <a:p>
            <a:pPr eaLnBrk="1" hangingPunct="1">
              <a:lnSpc>
                <a:spcPct val="150000"/>
              </a:lnSpc>
            </a:pPr>
            <a:r>
              <a:rPr lang="en-US" altLang="en-US" dirty="0" smtClean="0">
                <a:sym typeface="Symbol" panose="05050102010706020507" pitchFamily="18" charset="2"/>
              </a:rPr>
              <a:t>Can be written in terms of the height of the heap, as being </a:t>
            </a:r>
            <a:r>
              <a:rPr lang="en-US" altLang="en-US" dirty="0" smtClean="0">
                <a:latin typeface="Comic Sans MS" panose="030F0702030302020204" pitchFamily="66" charset="0"/>
                <a:sym typeface="Symbol" panose="05050102010706020507" pitchFamily="18" charset="2"/>
              </a:rPr>
              <a:t>O(h)</a:t>
            </a:r>
          </a:p>
          <a:p>
            <a:pPr lvl="1" eaLnBrk="1" hangingPunct="1">
              <a:lnSpc>
                <a:spcPct val="150000"/>
              </a:lnSpc>
            </a:pPr>
            <a:r>
              <a:rPr lang="en-US" altLang="en-US" dirty="0" smtClean="0">
                <a:sym typeface="Symbol" panose="05050102010706020507" pitchFamily="18" charset="2"/>
              </a:rPr>
              <a:t>Since the height of the heap is </a:t>
            </a:r>
            <a:r>
              <a:rPr lang="en-US" altLang="en-US" dirty="0" smtClean="0">
                <a:latin typeface="Comic Sans MS" panose="030F0702030302020204" pitchFamily="66" charset="0"/>
                <a:sym typeface="Symbol" panose="05050102010706020507" pitchFamily="18" charset="2"/>
              </a:rPr>
              <a:t></a:t>
            </a:r>
            <a:r>
              <a:rPr lang="en-US" altLang="en-US" dirty="0" err="1" smtClean="0">
                <a:latin typeface="Comic Sans MS" panose="030F0702030302020204" pitchFamily="66" charset="0"/>
                <a:sym typeface="Symbol" panose="05050102010706020507" pitchFamily="18" charset="2"/>
              </a:rPr>
              <a:t>logn</a:t>
            </a:r>
            <a:r>
              <a:rPr lang="en-US" altLang="en-US" dirty="0" smtClean="0">
                <a:latin typeface="Comic Sans MS" panose="030F0702030302020204" pitchFamily="66" charset="0"/>
                <a:sym typeface="Symbol" panose="05050102010706020507" pitchFamily="18" charset="2"/>
              </a:rPr>
              <a:t></a:t>
            </a:r>
          </a:p>
        </p:txBody>
      </p:sp>
      <p:sp>
        <p:nvSpPr>
          <p:cNvPr id="317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D2900B41-7703-432C-86BC-3DB7D0A58DA7}" type="slidenum">
              <a:rPr lang="en-US" altLang="en-US">
                <a:solidFill>
                  <a:srgbClr val="000000"/>
                </a:solidFill>
              </a:rPr>
              <a:pPr eaLnBrk="1" fontAlgn="base" hangingPunct="1">
                <a:spcBef>
                  <a:spcPct val="0"/>
                </a:spcBef>
                <a:spcAft>
                  <a:spcPct val="0"/>
                </a:spcAft>
              </a:pPr>
              <a:t>65</a:t>
            </a:fld>
            <a:endParaRPr lang="en-US" altLang="en-US">
              <a:solidFill>
                <a:srgbClr val="000000"/>
              </a:solidFill>
            </a:endParaRPr>
          </a:p>
        </p:txBody>
      </p:sp>
      <p:pic>
        <p:nvPicPr>
          <p:cNvPr id="31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738" y="1733267"/>
            <a:ext cx="7605712" cy="163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8"/>
          <p:cNvSpPr txBox="1">
            <a:spLocks noChangeArrowheads="1"/>
          </p:cNvSpPr>
          <p:nvPr/>
        </p:nvSpPr>
        <p:spPr bwMode="auto">
          <a:xfrm>
            <a:off x="2360613" y="179423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a:solidFill>
                  <a:srgbClr val="000000"/>
                </a:solidFill>
              </a:rPr>
              <a:t>-</a:t>
            </a:r>
          </a:p>
        </p:txBody>
      </p:sp>
      <p:sp>
        <p:nvSpPr>
          <p:cNvPr id="31751" name="Text Box 9"/>
          <p:cNvSpPr txBox="1">
            <a:spLocks noChangeArrowheads="1"/>
          </p:cNvSpPr>
          <p:nvPr/>
        </p:nvSpPr>
        <p:spPr bwMode="auto">
          <a:xfrm>
            <a:off x="2336801" y="211676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dirty="0">
                <a:solidFill>
                  <a:srgbClr val="000000"/>
                </a:solidFill>
              </a:rPr>
              <a:t>-</a:t>
            </a:r>
          </a:p>
        </p:txBody>
      </p:sp>
      <p:sp>
        <p:nvSpPr>
          <p:cNvPr id="31752" name="Text Box 10"/>
          <p:cNvSpPr txBox="1">
            <a:spLocks noChangeArrowheads="1"/>
          </p:cNvSpPr>
          <p:nvPr/>
        </p:nvSpPr>
        <p:spPr bwMode="auto">
          <a:xfrm>
            <a:off x="2330450" y="2490640"/>
            <a:ext cx="346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dirty="0">
                <a:solidFill>
                  <a:srgbClr val="000000"/>
                </a:solidFill>
              </a:rPr>
              <a:t>-</a:t>
            </a:r>
          </a:p>
        </p:txBody>
      </p:sp>
      <p:sp>
        <p:nvSpPr>
          <p:cNvPr id="31753" name="Text Box 11"/>
          <p:cNvSpPr txBox="1">
            <a:spLocks noChangeArrowheads="1"/>
          </p:cNvSpPr>
          <p:nvPr/>
        </p:nvSpPr>
        <p:spPr bwMode="auto">
          <a:xfrm>
            <a:off x="2360614" y="2721473"/>
            <a:ext cx="336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a:solidFill>
                  <a:srgbClr val="000000"/>
                </a:solidFill>
              </a:rPr>
              <a:t>-</a:t>
            </a:r>
          </a:p>
        </p:txBody>
      </p:sp>
    </p:spTree>
    <p:extLst>
      <p:ext uri="{BB962C8B-B14F-4D97-AF65-F5344CB8AC3E}">
        <p14:creationId xmlns:p14="http://schemas.microsoft.com/office/powerpoint/2010/main" val="2802788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87354" y="100014"/>
            <a:ext cx="9304433" cy="795337"/>
          </a:xfrm>
        </p:spPr>
        <p:txBody>
          <a:bodyPr/>
          <a:lstStyle/>
          <a:p>
            <a:pPr eaLnBrk="1" hangingPunct="1"/>
            <a:r>
              <a:rPr lang="en-US" altLang="en-US" dirty="0" smtClean="0"/>
              <a:t>2. Building a Heap-</a:t>
            </a:r>
            <a:r>
              <a:rPr lang="en-US" altLang="en-US" dirty="0" smtClean="0">
                <a:solidFill>
                  <a:srgbClr val="336699"/>
                </a:solidFill>
              </a:rPr>
              <a:t> </a:t>
            </a:r>
            <a:r>
              <a:rPr lang="en-US" altLang="en-US" sz="2800" dirty="0">
                <a:solidFill>
                  <a:srgbClr val="336699"/>
                </a:solidFill>
              </a:rPr>
              <a:t>B</a:t>
            </a:r>
            <a:r>
              <a:rPr lang="en-US" altLang="en-US" sz="2400" dirty="0">
                <a:solidFill>
                  <a:srgbClr val="336699"/>
                </a:solidFill>
              </a:rPr>
              <a:t>UILD-MAX-HEAP</a:t>
            </a:r>
            <a:endParaRPr lang="en-US" altLang="en-US" dirty="0" smtClean="0"/>
          </a:p>
        </p:txBody>
      </p:sp>
      <p:sp>
        <p:nvSpPr>
          <p:cNvPr id="32771" name="Rectangle 3"/>
          <p:cNvSpPr>
            <a:spLocks noGrp="1" noChangeArrowheads="1"/>
          </p:cNvSpPr>
          <p:nvPr>
            <p:ph sz="half" idx="1"/>
          </p:nvPr>
        </p:nvSpPr>
        <p:spPr>
          <a:xfrm>
            <a:off x="1828800" y="3141664"/>
            <a:ext cx="5443538" cy="2212975"/>
          </a:xfrm>
        </p:spPr>
        <p:txBody>
          <a:bodyPr/>
          <a:lstStyle/>
          <a:p>
            <a:pPr marL="533400" indent="-533400" eaLnBrk="1" hangingPunct="1">
              <a:lnSpc>
                <a:spcPct val="120000"/>
              </a:lnSpc>
              <a:buNone/>
            </a:pPr>
            <a:r>
              <a:rPr lang="en-US" altLang="en-US" sz="2400" dirty="0" err="1">
                <a:solidFill>
                  <a:srgbClr val="DD0111"/>
                </a:solidFill>
                <a:latin typeface="Monotype Corsiva" panose="03010101010201010101" pitchFamily="66" charset="0"/>
              </a:rPr>
              <a:t>Alg</a:t>
            </a:r>
            <a:r>
              <a:rPr lang="en-US" altLang="en-US" sz="2400" dirty="0">
                <a:solidFill>
                  <a:srgbClr val="DD0111"/>
                </a:solidFill>
                <a:latin typeface="Monotype Corsiva" panose="03010101010201010101" pitchFamily="66" charset="0"/>
              </a:rPr>
              <a:t>:</a:t>
            </a:r>
            <a:r>
              <a:rPr lang="en-US" altLang="en-US" sz="2400" dirty="0">
                <a:latin typeface="Monotype Corsiva" panose="03010101010201010101" pitchFamily="66" charset="0"/>
              </a:rPr>
              <a:t> </a:t>
            </a:r>
            <a:r>
              <a:rPr lang="en-US" altLang="en-US" sz="2400" u="sng" dirty="0"/>
              <a:t>BUILD-MAX-HEAP</a:t>
            </a:r>
            <a:r>
              <a:rPr lang="en-US" altLang="en-US" sz="2400" u="sng" dirty="0">
                <a:latin typeface="Comic Sans MS" panose="030F0702030302020204" pitchFamily="66" charset="0"/>
              </a:rPr>
              <a:t>(A)</a:t>
            </a:r>
          </a:p>
          <a:p>
            <a:pPr marL="533400" indent="-533400" eaLnBrk="1" hangingPunct="1">
              <a:lnSpc>
                <a:spcPct val="120000"/>
              </a:lnSpc>
              <a:buFontTx/>
              <a:buAutoNum type="arabicPeriod"/>
            </a:pPr>
            <a:r>
              <a:rPr lang="en-US" altLang="en-US" sz="2400" dirty="0">
                <a:latin typeface="Comic Sans MS" panose="030F0702030302020204" pitchFamily="66" charset="0"/>
              </a:rPr>
              <a:t>n</a:t>
            </a:r>
            <a:r>
              <a:rPr lang="en-US" altLang="en-US" sz="2400" dirty="0"/>
              <a:t> = length[A]</a:t>
            </a:r>
          </a:p>
          <a:p>
            <a:pPr marL="533400" indent="-533400" eaLnBrk="1" hangingPunct="1">
              <a:lnSpc>
                <a:spcPct val="120000"/>
              </a:lnSpc>
              <a:buFontTx/>
              <a:buAutoNum type="arabicPeriod"/>
            </a:pPr>
            <a:r>
              <a:rPr lang="en-US" altLang="en-US" sz="2400" dirty="0"/>
              <a:t> </a:t>
            </a:r>
            <a:r>
              <a:rPr lang="en-US" altLang="en-US" sz="2400" b="1" dirty="0"/>
              <a:t>for</a:t>
            </a:r>
            <a:r>
              <a:rPr lang="en-US" altLang="en-US" sz="2400" dirty="0"/>
              <a:t> </a:t>
            </a:r>
            <a:r>
              <a:rPr lang="en-US" altLang="en-US" sz="2400" dirty="0">
                <a:latin typeface="Comic Sans MS" panose="030F0702030302020204" pitchFamily="66" charset="0"/>
              </a:rPr>
              <a:t>i ← </a:t>
            </a:r>
            <a:r>
              <a:rPr lang="en-US" altLang="en-US" sz="2400" dirty="0">
                <a:latin typeface="Comic Sans MS" panose="030F0702030302020204" pitchFamily="66" charset="0"/>
                <a:sym typeface="Symbol" panose="05050102010706020507" pitchFamily="18" charset="2"/>
              </a:rPr>
              <a:t></a:t>
            </a:r>
            <a:r>
              <a:rPr lang="en-US" altLang="en-US" sz="2400" dirty="0">
                <a:latin typeface="Comic Sans MS" panose="030F0702030302020204" pitchFamily="66" charset="0"/>
              </a:rPr>
              <a:t>n/2</a:t>
            </a:r>
            <a:r>
              <a:rPr lang="en-US" altLang="en-US" sz="2400" dirty="0">
                <a:latin typeface="Comic Sans MS" panose="030F0702030302020204" pitchFamily="66" charset="0"/>
                <a:sym typeface="Symbol" panose="05050102010706020507" pitchFamily="18" charset="2"/>
              </a:rPr>
              <a:t></a:t>
            </a:r>
            <a:r>
              <a:rPr lang="en-US" altLang="en-US" sz="2400" dirty="0">
                <a:latin typeface="Monotype Corsiva" panose="03010101010201010101" pitchFamily="66" charset="0"/>
              </a:rPr>
              <a:t> </a:t>
            </a:r>
            <a:r>
              <a:rPr lang="en-US" altLang="en-US" sz="2400" b="1" dirty="0" err="1"/>
              <a:t>downto</a:t>
            </a:r>
            <a:r>
              <a:rPr lang="en-US" altLang="en-US" sz="2400" dirty="0"/>
              <a:t> </a:t>
            </a:r>
            <a:r>
              <a:rPr lang="en-US" altLang="en-US" sz="2400" dirty="0">
                <a:latin typeface="Comic Sans MS" panose="030F0702030302020204" pitchFamily="66" charset="0"/>
              </a:rPr>
              <a:t>1</a:t>
            </a:r>
          </a:p>
          <a:p>
            <a:pPr marL="533400" indent="-533400" eaLnBrk="1" hangingPunct="1">
              <a:lnSpc>
                <a:spcPct val="120000"/>
              </a:lnSpc>
              <a:buFontTx/>
              <a:buAutoNum type="arabicPeriod"/>
            </a:pPr>
            <a:r>
              <a:rPr lang="en-US" altLang="en-US" sz="2400" dirty="0"/>
              <a:t>       </a:t>
            </a:r>
            <a:r>
              <a:rPr lang="en-US" altLang="en-US" sz="2400" b="1" dirty="0"/>
              <a:t>do</a:t>
            </a:r>
            <a:r>
              <a:rPr lang="en-US" altLang="en-US" sz="2400" dirty="0"/>
              <a:t> MAX-HEAPIFY</a:t>
            </a:r>
            <a:r>
              <a:rPr lang="en-US" altLang="en-US" sz="2400" dirty="0">
                <a:latin typeface="Comic Sans MS" panose="030F0702030302020204" pitchFamily="66" charset="0"/>
              </a:rPr>
              <a:t>(A, i, n)</a:t>
            </a:r>
          </a:p>
        </p:txBody>
      </p:sp>
      <p:sp>
        <p:nvSpPr>
          <p:cNvPr id="32772" name="Rectangle 4"/>
          <p:cNvSpPr>
            <a:spLocks noGrp="1" noChangeArrowheads="1"/>
          </p:cNvSpPr>
          <p:nvPr>
            <p:ph sz="half" idx="2"/>
          </p:nvPr>
        </p:nvSpPr>
        <p:spPr>
          <a:xfrm>
            <a:off x="1828800" y="1219200"/>
            <a:ext cx="8458200" cy="1885952"/>
          </a:xfrm>
        </p:spPr>
        <p:txBody>
          <a:bodyPr/>
          <a:lstStyle/>
          <a:p>
            <a:pPr eaLnBrk="1" hangingPunct="1">
              <a:lnSpc>
                <a:spcPct val="120000"/>
              </a:lnSpc>
            </a:pPr>
            <a:r>
              <a:rPr lang="en-US" altLang="en-US" sz="2400" dirty="0"/>
              <a:t>Convert an array </a:t>
            </a:r>
            <a:r>
              <a:rPr lang="en-US" altLang="en-US" sz="2400" dirty="0">
                <a:latin typeface="Comic Sans MS" panose="030F0702030302020204" pitchFamily="66" charset="0"/>
              </a:rPr>
              <a:t>A[1 … n]</a:t>
            </a:r>
            <a:r>
              <a:rPr lang="en-US" altLang="en-US" sz="2400" dirty="0"/>
              <a:t> into a max-heap (</a:t>
            </a:r>
            <a:r>
              <a:rPr lang="en-US" altLang="en-US" sz="2400" dirty="0">
                <a:latin typeface="Comic Sans MS" panose="030F0702030302020204" pitchFamily="66" charset="0"/>
              </a:rPr>
              <a:t>n = length[A]</a:t>
            </a:r>
            <a:r>
              <a:rPr lang="en-US" altLang="en-US" sz="2400" dirty="0"/>
              <a:t>)</a:t>
            </a:r>
          </a:p>
          <a:p>
            <a:pPr eaLnBrk="1" hangingPunct="1">
              <a:lnSpc>
                <a:spcPct val="120000"/>
              </a:lnSpc>
            </a:pPr>
            <a:r>
              <a:rPr lang="en-US" altLang="en-US" sz="2400" dirty="0"/>
              <a:t>The elements in the subarray </a:t>
            </a:r>
            <a:r>
              <a:rPr lang="en-US" altLang="en-US" sz="2400" dirty="0">
                <a:latin typeface="Comic Sans MS" panose="030F0702030302020204" pitchFamily="66" charset="0"/>
              </a:rPr>
              <a:t>A[(</a:t>
            </a:r>
            <a:r>
              <a:rPr lang="en-US" altLang="en-US" sz="2400" dirty="0">
                <a:latin typeface="Comic Sans MS" panose="030F0702030302020204" pitchFamily="66" charset="0"/>
                <a:sym typeface="Symbol" panose="05050102010706020507" pitchFamily="18" charset="2"/>
              </a:rPr>
              <a:t>n/2+1</a:t>
            </a:r>
            <a:r>
              <a:rPr lang="en-US" altLang="en-US" sz="2400" dirty="0">
                <a:latin typeface="Comic Sans MS" panose="030F0702030302020204" pitchFamily="66" charset="0"/>
              </a:rPr>
              <a:t>) .. n]</a:t>
            </a:r>
            <a:r>
              <a:rPr lang="en-US" altLang="en-US" sz="2400" dirty="0"/>
              <a:t> are leaves</a:t>
            </a:r>
          </a:p>
          <a:p>
            <a:pPr eaLnBrk="1" hangingPunct="1">
              <a:lnSpc>
                <a:spcPct val="120000"/>
              </a:lnSpc>
            </a:pPr>
            <a:r>
              <a:rPr lang="en-US" altLang="en-US" sz="2400" dirty="0"/>
              <a:t>Apply MAX-HEAPIFY on elements between </a:t>
            </a:r>
            <a:r>
              <a:rPr lang="en-US" altLang="en-US" sz="2400" dirty="0">
                <a:latin typeface="Comic Sans MS" panose="030F0702030302020204" pitchFamily="66" charset="0"/>
              </a:rPr>
              <a:t>1</a:t>
            </a:r>
            <a:r>
              <a:rPr lang="en-US" altLang="en-US" sz="2400" dirty="0"/>
              <a:t> and </a:t>
            </a:r>
            <a:r>
              <a:rPr lang="en-US" altLang="en-US" sz="2400" dirty="0">
                <a:latin typeface="Comic Sans MS" panose="030F0702030302020204" pitchFamily="66" charset="0"/>
                <a:sym typeface="Symbol" panose="05050102010706020507" pitchFamily="18" charset="2"/>
              </a:rPr>
              <a:t>n/2</a:t>
            </a:r>
            <a:endParaRPr lang="en-US" altLang="en-US" sz="2400" dirty="0">
              <a:latin typeface="Comic Sans MS" panose="030F0702030302020204" pitchFamily="66" charset="0"/>
            </a:endParaRPr>
          </a:p>
        </p:txBody>
      </p:sp>
      <p:sp>
        <p:nvSpPr>
          <p:cNvPr id="3277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FC12E982-B4EE-47BF-82E3-9BD2684CD04C}" type="slidenum">
              <a:rPr lang="en-US" altLang="en-US">
                <a:solidFill>
                  <a:srgbClr val="000000"/>
                </a:solidFill>
              </a:rPr>
              <a:pPr eaLnBrk="1" fontAlgn="base" hangingPunct="1">
                <a:spcBef>
                  <a:spcPct val="0"/>
                </a:spcBef>
                <a:spcAft>
                  <a:spcPct val="0"/>
                </a:spcAft>
              </a:pPr>
              <a:t>66</a:t>
            </a:fld>
            <a:endParaRPr lang="en-US" altLang="en-US">
              <a:solidFill>
                <a:srgbClr val="000000"/>
              </a:solidFill>
            </a:endParaRPr>
          </a:p>
        </p:txBody>
      </p:sp>
      <p:grpSp>
        <p:nvGrpSpPr>
          <p:cNvPr id="32774" name="Group 5"/>
          <p:cNvGrpSpPr>
            <a:grpSpLocks/>
          </p:cNvGrpSpPr>
          <p:nvPr/>
        </p:nvGrpSpPr>
        <p:grpSpPr bwMode="auto">
          <a:xfrm>
            <a:off x="7326314" y="3441700"/>
            <a:ext cx="2943225" cy="2044700"/>
            <a:chOff x="137" y="715"/>
            <a:chExt cx="1854" cy="1288"/>
          </a:xfrm>
        </p:grpSpPr>
        <p:sp>
          <p:nvSpPr>
            <p:cNvPr id="32801" name="Line 6"/>
            <p:cNvSpPr>
              <a:spLocks noChangeAspect="1" noChangeShapeType="1"/>
            </p:cNvSpPr>
            <p:nvPr/>
          </p:nvSpPr>
          <p:spPr bwMode="auto">
            <a:xfrm flipV="1">
              <a:off x="851" y="1653"/>
              <a:ext cx="259"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2802" name="Line 7"/>
            <p:cNvSpPr>
              <a:spLocks noChangeAspect="1" noChangeShapeType="1"/>
            </p:cNvSpPr>
            <p:nvPr/>
          </p:nvSpPr>
          <p:spPr bwMode="auto">
            <a:xfrm flipV="1">
              <a:off x="1318" y="1366"/>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2803" name="Line 8"/>
            <p:cNvSpPr>
              <a:spLocks noChangeAspect="1" noChangeShapeType="1"/>
            </p:cNvSpPr>
            <p:nvPr/>
          </p:nvSpPr>
          <p:spPr bwMode="auto">
            <a:xfrm rot="16200000" flipV="1">
              <a:off x="417" y="161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2804" name="Line 9"/>
            <p:cNvSpPr>
              <a:spLocks noChangeAspect="1" noChangeShapeType="1"/>
            </p:cNvSpPr>
            <p:nvPr/>
          </p:nvSpPr>
          <p:spPr bwMode="auto">
            <a:xfrm rot="16200000" flipV="1">
              <a:off x="758" y="136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2805" name="Line 10"/>
            <p:cNvSpPr>
              <a:spLocks noChangeAspect="1" noChangeShapeType="1"/>
            </p:cNvSpPr>
            <p:nvPr/>
          </p:nvSpPr>
          <p:spPr bwMode="auto">
            <a:xfrm rot="16200000" flipV="1">
              <a:off x="1154" y="909"/>
              <a:ext cx="80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2806" name="Line 11"/>
            <p:cNvSpPr>
              <a:spLocks noChangeShapeType="1"/>
            </p:cNvSpPr>
            <p:nvPr/>
          </p:nvSpPr>
          <p:spPr bwMode="auto">
            <a:xfrm flipV="1">
              <a:off x="243" y="937"/>
              <a:ext cx="100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2807" name="Oval 12"/>
            <p:cNvSpPr>
              <a:spLocks noChangeArrowheads="1"/>
            </p:cNvSpPr>
            <p:nvPr/>
          </p:nvSpPr>
          <p:spPr bwMode="auto">
            <a:xfrm>
              <a:off x="387"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dirty="0">
                  <a:solidFill>
                    <a:srgbClr val="000000"/>
                  </a:solidFill>
                </a:rPr>
                <a:t>2</a:t>
              </a:r>
            </a:p>
          </p:txBody>
        </p:sp>
        <p:sp>
          <p:nvSpPr>
            <p:cNvPr id="32808" name="Oval 13"/>
            <p:cNvSpPr>
              <a:spLocks noChangeArrowheads="1"/>
            </p:cNvSpPr>
            <p:nvPr/>
          </p:nvSpPr>
          <p:spPr bwMode="auto">
            <a:xfrm>
              <a:off x="137"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14</a:t>
              </a:r>
            </a:p>
          </p:txBody>
        </p:sp>
        <p:sp>
          <p:nvSpPr>
            <p:cNvPr id="32809" name="Oval 14"/>
            <p:cNvSpPr>
              <a:spLocks noChangeArrowheads="1"/>
            </p:cNvSpPr>
            <p:nvPr/>
          </p:nvSpPr>
          <p:spPr bwMode="auto">
            <a:xfrm>
              <a:off x="579"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8</a:t>
              </a:r>
            </a:p>
          </p:txBody>
        </p:sp>
        <p:sp>
          <p:nvSpPr>
            <p:cNvPr id="32810" name="Oval 15"/>
            <p:cNvSpPr>
              <a:spLocks noChangeArrowheads="1"/>
            </p:cNvSpPr>
            <p:nvPr/>
          </p:nvSpPr>
          <p:spPr bwMode="auto">
            <a:xfrm>
              <a:off x="675"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a:t>
              </a:r>
            </a:p>
          </p:txBody>
        </p:sp>
        <p:sp>
          <p:nvSpPr>
            <p:cNvPr id="32811" name="Oval 16"/>
            <p:cNvSpPr>
              <a:spLocks noChangeArrowheads="1"/>
            </p:cNvSpPr>
            <p:nvPr/>
          </p:nvSpPr>
          <p:spPr bwMode="auto">
            <a:xfrm>
              <a:off x="963" y="1551"/>
              <a:ext cx="202" cy="202"/>
            </a:xfrm>
            <a:prstGeom prst="ellipse">
              <a:avLst/>
            </a:prstGeom>
            <a:solidFill>
              <a:schemeClr val="bg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16</a:t>
              </a:r>
            </a:p>
          </p:txBody>
        </p:sp>
        <p:sp>
          <p:nvSpPr>
            <p:cNvPr id="32812" name="Oval 17"/>
            <p:cNvSpPr>
              <a:spLocks noChangeArrowheads="1"/>
            </p:cNvSpPr>
            <p:nvPr/>
          </p:nvSpPr>
          <p:spPr bwMode="auto">
            <a:xfrm>
              <a:off x="819"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7</a:t>
              </a:r>
            </a:p>
          </p:txBody>
        </p:sp>
        <p:sp>
          <p:nvSpPr>
            <p:cNvPr id="32813" name="Oval 18"/>
            <p:cNvSpPr>
              <a:spLocks noChangeArrowheads="1"/>
            </p:cNvSpPr>
            <p:nvPr/>
          </p:nvSpPr>
          <p:spPr bwMode="auto">
            <a:xfrm>
              <a:off x="1131" y="84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4</a:t>
              </a:r>
            </a:p>
          </p:txBody>
        </p:sp>
        <p:sp>
          <p:nvSpPr>
            <p:cNvPr id="32814" name="Oval 19"/>
            <p:cNvSpPr>
              <a:spLocks noChangeArrowheads="1"/>
            </p:cNvSpPr>
            <p:nvPr/>
          </p:nvSpPr>
          <p:spPr bwMode="auto">
            <a:xfrm>
              <a:off x="1537"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3</a:t>
              </a:r>
            </a:p>
          </p:txBody>
        </p:sp>
        <p:sp>
          <p:nvSpPr>
            <p:cNvPr id="32815" name="Oval 20"/>
            <p:cNvSpPr>
              <a:spLocks noChangeArrowheads="1"/>
            </p:cNvSpPr>
            <p:nvPr/>
          </p:nvSpPr>
          <p:spPr bwMode="auto">
            <a:xfrm>
              <a:off x="1213"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9</a:t>
              </a:r>
            </a:p>
          </p:txBody>
        </p:sp>
        <p:sp>
          <p:nvSpPr>
            <p:cNvPr id="32816" name="Oval 21"/>
            <p:cNvSpPr>
              <a:spLocks noChangeArrowheads="1"/>
            </p:cNvSpPr>
            <p:nvPr/>
          </p:nvSpPr>
          <p:spPr bwMode="auto">
            <a:xfrm>
              <a:off x="1789"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10</a:t>
              </a:r>
            </a:p>
          </p:txBody>
        </p:sp>
        <p:sp>
          <p:nvSpPr>
            <p:cNvPr id="32817" name="Text Box 22"/>
            <p:cNvSpPr txBox="1">
              <a:spLocks noChangeArrowheads="1"/>
            </p:cNvSpPr>
            <p:nvPr/>
          </p:nvSpPr>
          <p:spPr bwMode="auto">
            <a:xfrm>
              <a:off x="1152" y="715"/>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a:t>
              </a:r>
            </a:p>
          </p:txBody>
        </p:sp>
        <p:sp>
          <p:nvSpPr>
            <p:cNvPr id="32818" name="Text Box 23"/>
            <p:cNvSpPr txBox="1">
              <a:spLocks noChangeArrowheads="1"/>
            </p:cNvSpPr>
            <p:nvPr/>
          </p:nvSpPr>
          <p:spPr bwMode="auto">
            <a:xfrm>
              <a:off x="699"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2</a:t>
              </a:r>
            </a:p>
          </p:txBody>
        </p:sp>
        <p:sp>
          <p:nvSpPr>
            <p:cNvPr id="32819" name="Text Box 24"/>
            <p:cNvSpPr txBox="1">
              <a:spLocks noChangeArrowheads="1"/>
            </p:cNvSpPr>
            <p:nvPr/>
          </p:nvSpPr>
          <p:spPr bwMode="auto">
            <a:xfrm>
              <a:off x="1552"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3</a:t>
              </a:r>
            </a:p>
          </p:txBody>
        </p:sp>
        <p:sp>
          <p:nvSpPr>
            <p:cNvPr id="32820" name="Text Box 25"/>
            <p:cNvSpPr txBox="1">
              <a:spLocks noChangeArrowheads="1"/>
            </p:cNvSpPr>
            <p:nvPr/>
          </p:nvSpPr>
          <p:spPr bwMode="auto">
            <a:xfrm>
              <a:off x="406"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4</a:t>
              </a:r>
            </a:p>
          </p:txBody>
        </p:sp>
        <p:sp>
          <p:nvSpPr>
            <p:cNvPr id="32821" name="Text Box 26"/>
            <p:cNvSpPr txBox="1">
              <a:spLocks noChangeArrowheads="1"/>
            </p:cNvSpPr>
            <p:nvPr/>
          </p:nvSpPr>
          <p:spPr bwMode="auto">
            <a:xfrm>
              <a:off x="992"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5</a:t>
              </a:r>
            </a:p>
          </p:txBody>
        </p:sp>
        <p:sp>
          <p:nvSpPr>
            <p:cNvPr id="32822" name="Text Box 27"/>
            <p:cNvSpPr txBox="1">
              <a:spLocks noChangeArrowheads="1"/>
            </p:cNvSpPr>
            <p:nvPr/>
          </p:nvSpPr>
          <p:spPr bwMode="auto">
            <a:xfrm>
              <a:off x="1237"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6</a:t>
              </a:r>
            </a:p>
          </p:txBody>
        </p:sp>
        <p:sp>
          <p:nvSpPr>
            <p:cNvPr id="32823" name="Text Box 28"/>
            <p:cNvSpPr txBox="1">
              <a:spLocks noChangeArrowheads="1"/>
            </p:cNvSpPr>
            <p:nvPr/>
          </p:nvSpPr>
          <p:spPr bwMode="auto">
            <a:xfrm>
              <a:off x="1824"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7</a:t>
              </a:r>
            </a:p>
          </p:txBody>
        </p:sp>
        <p:sp>
          <p:nvSpPr>
            <p:cNvPr id="32824" name="Text Box 29"/>
            <p:cNvSpPr txBox="1">
              <a:spLocks noChangeArrowheads="1"/>
            </p:cNvSpPr>
            <p:nvPr/>
          </p:nvSpPr>
          <p:spPr bwMode="auto">
            <a:xfrm>
              <a:off x="150"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8</a:t>
              </a:r>
            </a:p>
          </p:txBody>
        </p:sp>
        <p:sp>
          <p:nvSpPr>
            <p:cNvPr id="32825" name="Text Box 30"/>
            <p:cNvSpPr txBox="1">
              <a:spLocks noChangeArrowheads="1"/>
            </p:cNvSpPr>
            <p:nvPr/>
          </p:nvSpPr>
          <p:spPr bwMode="auto">
            <a:xfrm>
              <a:off x="603"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9</a:t>
              </a:r>
            </a:p>
          </p:txBody>
        </p:sp>
        <p:sp>
          <p:nvSpPr>
            <p:cNvPr id="32826" name="Text Box 31"/>
            <p:cNvSpPr txBox="1">
              <a:spLocks noChangeArrowheads="1"/>
            </p:cNvSpPr>
            <p:nvPr/>
          </p:nvSpPr>
          <p:spPr bwMode="auto">
            <a:xfrm>
              <a:off x="808" y="1664"/>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10</a:t>
              </a:r>
            </a:p>
          </p:txBody>
        </p:sp>
      </p:grpSp>
      <p:graphicFrame>
        <p:nvGraphicFramePr>
          <p:cNvPr id="412704" name="Group 32"/>
          <p:cNvGraphicFramePr>
            <a:graphicFrameLocks noGrp="1"/>
          </p:cNvGraphicFramePr>
          <p:nvPr/>
        </p:nvGraphicFramePr>
        <p:xfrm>
          <a:off x="6350000" y="5791200"/>
          <a:ext cx="4141788" cy="335028"/>
        </p:xfrm>
        <a:graphic>
          <a:graphicData uri="http://schemas.openxmlformats.org/drawingml/2006/table">
            <a:tbl>
              <a:tblPr/>
              <a:tblGrid>
                <a:gridCol w="414338">
                  <a:extLst>
                    <a:ext uri="{9D8B030D-6E8A-4147-A177-3AD203B41FA5}">
                      <a16:colId xmlns="" xmlns:a16="http://schemas.microsoft.com/office/drawing/2014/main" val="20000"/>
                    </a:ext>
                  </a:extLst>
                </a:gridCol>
                <a:gridCol w="415925">
                  <a:extLst>
                    <a:ext uri="{9D8B030D-6E8A-4147-A177-3AD203B41FA5}">
                      <a16:colId xmlns="" xmlns:a16="http://schemas.microsoft.com/office/drawing/2014/main" val="20001"/>
                    </a:ext>
                  </a:extLst>
                </a:gridCol>
                <a:gridCol w="412750">
                  <a:extLst>
                    <a:ext uri="{9D8B030D-6E8A-4147-A177-3AD203B41FA5}">
                      <a16:colId xmlns="" xmlns:a16="http://schemas.microsoft.com/office/drawing/2014/main" val="20002"/>
                    </a:ext>
                  </a:extLst>
                </a:gridCol>
                <a:gridCol w="414337">
                  <a:extLst>
                    <a:ext uri="{9D8B030D-6E8A-4147-A177-3AD203B41FA5}">
                      <a16:colId xmlns="" xmlns:a16="http://schemas.microsoft.com/office/drawing/2014/main" val="20003"/>
                    </a:ext>
                  </a:extLst>
                </a:gridCol>
                <a:gridCol w="414338">
                  <a:extLst>
                    <a:ext uri="{9D8B030D-6E8A-4147-A177-3AD203B41FA5}">
                      <a16:colId xmlns="" xmlns:a16="http://schemas.microsoft.com/office/drawing/2014/main" val="20004"/>
                    </a:ext>
                  </a:extLst>
                </a:gridCol>
                <a:gridCol w="412750">
                  <a:extLst>
                    <a:ext uri="{9D8B030D-6E8A-4147-A177-3AD203B41FA5}">
                      <a16:colId xmlns="" xmlns:a16="http://schemas.microsoft.com/office/drawing/2014/main" val="20005"/>
                    </a:ext>
                  </a:extLst>
                </a:gridCol>
                <a:gridCol w="414337">
                  <a:extLst>
                    <a:ext uri="{9D8B030D-6E8A-4147-A177-3AD203B41FA5}">
                      <a16:colId xmlns="" xmlns:a16="http://schemas.microsoft.com/office/drawing/2014/main" val="20006"/>
                    </a:ext>
                  </a:extLst>
                </a:gridCol>
                <a:gridCol w="412750">
                  <a:extLst>
                    <a:ext uri="{9D8B030D-6E8A-4147-A177-3AD203B41FA5}">
                      <a16:colId xmlns="" xmlns:a16="http://schemas.microsoft.com/office/drawing/2014/main" val="20007"/>
                    </a:ext>
                  </a:extLst>
                </a:gridCol>
                <a:gridCol w="415925">
                  <a:extLst>
                    <a:ext uri="{9D8B030D-6E8A-4147-A177-3AD203B41FA5}">
                      <a16:colId xmlns="" xmlns:a16="http://schemas.microsoft.com/office/drawing/2014/main" val="20008"/>
                    </a:ext>
                  </a:extLst>
                </a:gridCol>
                <a:gridCol w="414338">
                  <a:extLst>
                    <a:ext uri="{9D8B030D-6E8A-4147-A177-3AD203B41FA5}">
                      <a16:colId xmlns="" xmlns:a16="http://schemas.microsoft.com/office/drawing/2014/main" val="20009"/>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Arial" charset="0"/>
                        </a:rPr>
                        <a:t>4</a:t>
                      </a:r>
                    </a:p>
                  </a:txBody>
                  <a:tcPr marT="45594" marB="455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1</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3</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2</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16</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9</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10</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14</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8</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Arial" charset="0"/>
                        </a:rPr>
                        <a:t>7</a:t>
                      </a:r>
                    </a:p>
                  </a:txBody>
                  <a:tcPr marT="45594" marB="455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32799" name="Text Box 56"/>
          <p:cNvSpPr txBox="1">
            <a:spLocks noChangeArrowheads="1"/>
          </p:cNvSpPr>
          <p:nvPr/>
        </p:nvSpPr>
        <p:spPr bwMode="auto">
          <a:xfrm>
            <a:off x="5788025" y="5741988"/>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A:</a:t>
            </a:r>
          </a:p>
        </p:txBody>
      </p:sp>
      <p:sp>
        <p:nvSpPr>
          <p:cNvPr id="32800" name="Freeform 57"/>
          <p:cNvSpPr>
            <a:spLocks/>
          </p:cNvSpPr>
          <p:nvPr/>
        </p:nvSpPr>
        <p:spPr bwMode="auto">
          <a:xfrm>
            <a:off x="7448550" y="3371850"/>
            <a:ext cx="2636838" cy="1811338"/>
          </a:xfrm>
          <a:custGeom>
            <a:avLst/>
            <a:gdLst>
              <a:gd name="T0" fmla="*/ 2147483647 w 1661"/>
              <a:gd name="T1" fmla="*/ 2147483647 h 1141"/>
              <a:gd name="T2" fmla="*/ 2147483647 w 1661"/>
              <a:gd name="T3" fmla="*/ 2147483647 h 1141"/>
              <a:gd name="T4" fmla="*/ 2147483647 w 1661"/>
              <a:gd name="T5" fmla="*/ 2147483647 h 1141"/>
              <a:gd name="T6" fmla="*/ 2147483647 w 1661"/>
              <a:gd name="T7" fmla="*/ 2147483647 h 1141"/>
              <a:gd name="T8" fmla="*/ 2147483647 w 1661"/>
              <a:gd name="T9" fmla="*/ 2147483647 h 1141"/>
              <a:gd name="T10" fmla="*/ 2147483647 w 1661"/>
              <a:gd name="T11" fmla="*/ 2147483647 h 1141"/>
              <a:gd name="T12" fmla="*/ 0 w 1661"/>
              <a:gd name="T13" fmla="*/ 2147483647 h 1141"/>
              <a:gd name="T14" fmla="*/ 2147483647 w 1661"/>
              <a:gd name="T15" fmla="*/ 2147483647 h 1141"/>
              <a:gd name="T16" fmla="*/ 2147483647 w 1661"/>
              <a:gd name="T17" fmla="*/ 2147483647 h 1141"/>
              <a:gd name="T18" fmla="*/ 2147483647 w 1661"/>
              <a:gd name="T19" fmla="*/ 2147483647 h 1141"/>
              <a:gd name="T20" fmla="*/ 2147483647 w 1661"/>
              <a:gd name="T21" fmla="*/ 2147483647 h 1141"/>
              <a:gd name="T22" fmla="*/ 2147483647 w 1661"/>
              <a:gd name="T23" fmla="*/ 2147483647 h 1141"/>
              <a:gd name="T24" fmla="*/ 2147483647 w 1661"/>
              <a:gd name="T25" fmla="*/ 2147483647 h 1141"/>
              <a:gd name="T26" fmla="*/ 2147483647 w 1661"/>
              <a:gd name="T27" fmla="*/ 2147483647 h 1141"/>
              <a:gd name="T28" fmla="*/ 2147483647 w 1661"/>
              <a:gd name="T29" fmla="*/ 2147483647 h 1141"/>
              <a:gd name="T30" fmla="*/ 2147483647 w 1661"/>
              <a:gd name="T31" fmla="*/ 2147483647 h 1141"/>
              <a:gd name="T32" fmla="*/ 2147483647 w 1661"/>
              <a:gd name="T33" fmla="*/ 2147483647 h 1141"/>
              <a:gd name="T34" fmla="*/ 2147483647 w 1661"/>
              <a:gd name="T35" fmla="*/ 2147483647 h 1141"/>
              <a:gd name="T36" fmla="*/ 2147483647 w 1661"/>
              <a:gd name="T37" fmla="*/ 2147483647 h 1141"/>
              <a:gd name="T38" fmla="*/ 2147483647 w 1661"/>
              <a:gd name="T39" fmla="*/ 2147483647 h 1141"/>
              <a:gd name="T40" fmla="*/ 2147483647 w 1661"/>
              <a:gd name="T41" fmla="*/ 2147483647 h 1141"/>
              <a:gd name="T42" fmla="*/ 2147483647 w 1661"/>
              <a:gd name="T43" fmla="*/ 2147483647 h 1141"/>
              <a:gd name="T44" fmla="*/ 2147483647 w 1661"/>
              <a:gd name="T45" fmla="*/ 2147483647 h 1141"/>
              <a:gd name="T46" fmla="*/ 2147483647 w 1661"/>
              <a:gd name="T47" fmla="*/ 2147483647 h 1141"/>
              <a:gd name="T48" fmla="*/ 2147483647 w 1661"/>
              <a:gd name="T49" fmla="*/ 2147483647 h 1141"/>
              <a:gd name="T50" fmla="*/ 2147483647 w 1661"/>
              <a:gd name="T51" fmla="*/ 2147483647 h 1141"/>
              <a:gd name="T52" fmla="*/ 2147483647 w 1661"/>
              <a:gd name="T53" fmla="*/ 2147483647 h 1141"/>
              <a:gd name="T54" fmla="*/ 2147483647 w 1661"/>
              <a:gd name="T55" fmla="*/ 2147483647 h 1141"/>
              <a:gd name="T56" fmla="*/ 2147483647 w 1661"/>
              <a:gd name="T57" fmla="*/ 2147483647 h 1141"/>
              <a:gd name="T58" fmla="*/ 2147483647 w 1661"/>
              <a:gd name="T59" fmla="*/ 2147483647 h 1141"/>
              <a:gd name="T60" fmla="*/ 2147483647 w 1661"/>
              <a:gd name="T61" fmla="*/ 2147483647 h 1141"/>
              <a:gd name="T62" fmla="*/ 2147483647 w 1661"/>
              <a:gd name="T63" fmla="*/ 2147483647 h 1141"/>
              <a:gd name="T64" fmla="*/ 2147483647 w 1661"/>
              <a:gd name="T65" fmla="*/ 2147483647 h 1141"/>
              <a:gd name="T66" fmla="*/ 2147483647 w 1661"/>
              <a:gd name="T67" fmla="*/ 2147483647 h 1141"/>
              <a:gd name="T68" fmla="*/ 2147483647 w 1661"/>
              <a:gd name="T69" fmla="*/ 2147483647 h 1141"/>
              <a:gd name="T70" fmla="*/ 2147483647 w 1661"/>
              <a:gd name="T71" fmla="*/ 2147483647 h 1141"/>
              <a:gd name="T72" fmla="*/ 2147483647 w 1661"/>
              <a:gd name="T73" fmla="*/ 2147483647 h 1141"/>
              <a:gd name="T74" fmla="*/ 2147483647 w 1661"/>
              <a:gd name="T75" fmla="*/ 2147483647 h 1141"/>
              <a:gd name="T76" fmla="*/ 2147483647 w 1661"/>
              <a:gd name="T77" fmla="*/ 2147483647 h 1141"/>
              <a:gd name="T78" fmla="*/ 2147483647 w 1661"/>
              <a:gd name="T79" fmla="*/ 2147483647 h 1141"/>
              <a:gd name="T80" fmla="*/ 2147483647 w 1661"/>
              <a:gd name="T81" fmla="*/ 2147483647 h 1141"/>
              <a:gd name="T82" fmla="*/ 2147483647 w 1661"/>
              <a:gd name="T83" fmla="*/ 2147483647 h 1141"/>
              <a:gd name="T84" fmla="*/ 2147483647 w 1661"/>
              <a:gd name="T85" fmla="*/ 2147483647 h 1141"/>
              <a:gd name="T86" fmla="*/ 2147483647 w 1661"/>
              <a:gd name="T87" fmla="*/ 0 h 1141"/>
              <a:gd name="T88" fmla="*/ 2147483647 w 1661"/>
              <a:gd name="T89" fmla="*/ 2147483647 h 1141"/>
              <a:gd name="T90" fmla="*/ 2147483647 w 1661"/>
              <a:gd name="T91" fmla="*/ 2147483647 h 1141"/>
              <a:gd name="T92" fmla="*/ 2147483647 w 1661"/>
              <a:gd name="T93" fmla="*/ 2147483647 h 1141"/>
              <a:gd name="T94" fmla="*/ 2147483647 w 1661"/>
              <a:gd name="T95" fmla="*/ 2147483647 h 1141"/>
              <a:gd name="T96" fmla="*/ 2147483647 w 1661"/>
              <a:gd name="T97" fmla="*/ 2147483647 h 1141"/>
              <a:gd name="T98" fmla="*/ 2147483647 w 1661"/>
              <a:gd name="T99" fmla="*/ 2147483647 h 1141"/>
              <a:gd name="T100" fmla="*/ 2147483647 w 1661"/>
              <a:gd name="T101" fmla="*/ 2147483647 h 1141"/>
              <a:gd name="T102" fmla="*/ 2147483647 w 1661"/>
              <a:gd name="T103" fmla="*/ 2147483647 h 1141"/>
              <a:gd name="T104" fmla="*/ 2147483647 w 1661"/>
              <a:gd name="T105" fmla="*/ 2147483647 h 1141"/>
              <a:gd name="T106" fmla="*/ 2147483647 w 1661"/>
              <a:gd name="T107" fmla="*/ 2147483647 h 1141"/>
              <a:gd name="T108" fmla="*/ 2147483647 w 1661"/>
              <a:gd name="T109" fmla="*/ 2147483647 h 1141"/>
              <a:gd name="T110" fmla="*/ 2147483647 w 1661"/>
              <a:gd name="T111" fmla="*/ 2147483647 h 1141"/>
              <a:gd name="T112" fmla="*/ 2147483647 w 1661"/>
              <a:gd name="T113" fmla="*/ 2147483647 h 1141"/>
              <a:gd name="T114" fmla="*/ 2147483647 w 1661"/>
              <a:gd name="T115" fmla="*/ 2147483647 h 1141"/>
              <a:gd name="T116" fmla="*/ 2147483647 w 1661"/>
              <a:gd name="T117" fmla="*/ 2147483647 h 1141"/>
              <a:gd name="T118" fmla="*/ 2147483647 w 1661"/>
              <a:gd name="T119" fmla="*/ 2147483647 h 1141"/>
              <a:gd name="T120" fmla="*/ 2147483647 w 1661"/>
              <a:gd name="T121" fmla="*/ 2147483647 h 1141"/>
              <a:gd name="T122" fmla="*/ 2147483647 w 1661"/>
              <a:gd name="T123" fmla="*/ 2147483647 h 1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61"/>
              <a:gd name="T187" fmla="*/ 0 h 1141"/>
              <a:gd name="T188" fmla="*/ 1661 w 1661"/>
              <a:gd name="T189" fmla="*/ 1141 h 11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61" h="1141">
                <a:moveTo>
                  <a:pt x="300" y="593"/>
                </a:moveTo>
                <a:cubicBezTo>
                  <a:pt x="286" y="607"/>
                  <a:pt x="276" y="625"/>
                  <a:pt x="260" y="638"/>
                </a:cubicBezTo>
                <a:cubicBezTo>
                  <a:pt x="241" y="654"/>
                  <a:pt x="183" y="662"/>
                  <a:pt x="158" y="666"/>
                </a:cubicBezTo>
                <a:cubicBezTo>
                  <a:pt x="130" y="676"/>
                  <a:pt x="113" y="689"/>
                  <a:pt x="85" y="694"/>
                </a:cubicBezTo>
                <a:cubicBezTo>
                  <a:pt x="57" y="725"/>
                  <a:pt x="94" y="689"/>
                  <a:pt x="57" y="711"/>
                </a:cubicBezTo>
                <a:cubicBezTo>
                  <a:pt x="39" y="722"/>
                  <a:pt x="22" y="753"/>
                  <a:pt x="12" y="768"/>
                </a:cubicBezTo>
                <a:cubicBezTo>
                  <a:pt x="5" y="778"/>
                  <a:pt x="0" y="802"/>
                  <a:pt x="0" y="802"/>
                </a:cubicBezTo>
                <a:cubicBezTo>
                  <a:pt x="5" y="868"/>
                  <a:pt x="11" y="910"/>
                  <a:pt x="40" y="966"/>
                </a:cubicBezTo>
                <a:cubicBezTo>
                  <a:pt x="49" y="983"/>
                  <a:pt x="48" y="996"/>
                  <a:pt x="62" y="1011"/>
                </a:cubicBezTo>
                <a:cubicBezTo>
                  <a:pt x="68" y="1029"/>
                  <a:pt x="75" y="1045"/>
                  <a:pt x="91" y="1056"/>
                </a:cubicBezTo>
                <a:cubicBezTo>
                  <a:pt x="102" y="1064"/>
                  <a:pt x="125" y="1078"/>
                  <a:pt x="125" y="1078"/>
                </a:cubicBezTo>
                <a:cubicBezTo>
                  <a:pt x="119" y="1080"/>
                  <a:pt x="103" y="1080"/>
                  <a:pt x="108" y="1084"/>
                </a:cubicBezTo>
                <a:cubicBezTo>
                  <a:pt x="119" y="1092"/>
                  <a:pt x="134" y="1091"/>
                  <a:pt x="147" y="1095"/>
                </a:cubicBezTo>
                <a:cubicBezTo>
                  <a:pt x="191" y="1108"/>
                  <a:pt x="231" y="1122"/>
                  <a:pt x="277" y="1129"/>
                </a:cubicBezTo>
                <a:cubicBezTo>
                  <a:pt x="292" y="1127"/>
                  <a:pt x="307" y="1122"/>
                  <a:pt x="322" y="1124"/>
                </a:cubicBezTo>
                <a:cubicBezTo>
                  <a:pt x="327" y="1125"/>
                  <a:pt x="329" y="1135"/>
                  <a:pt x="334" y="1135"/>
                </a:cubicBezTo>
                <a:cubicBezTo>
                  <a:pt x="340" y="1135"/>
                  <a:pt x="344" y="1127"/>
                  <a:pt x="350" y="1124"/>
                </a:cubicBezTo>
                <a:cubicBezTo>
                  <a:pt x="371" y="1114"/>
                  <a:pt x="396" y="1109"/>
                  <a:pt x="418" y="1101"/>
                </a:cubicBezTo>
                <a:cubicBezTo>
                  <a:pt x="434" y="1086"/>
                  <a:pt x="454" y="1084"/>
                  <a:pt x="475" y="1078"/>
                </a:cubicBezTo>
                <a:cubicBezTo>
                  <a:pt x="488" y="1074"/>
                  <a:pt x="514" y="1067"/>
                  <a:pt x="514" y="1067"/>
                </a:cubicBezTo>
                <a:cubicBezTo>
                  <a:pt x="676" y="1072"/>
                  <a:pt x="684" y="1063"/>
                  <a:pt x="791" y="1095"/>
                </a:cubicBezTo>
                <a:cubicBezTo>
                  <a:pt x="816" y="1122"/>
                  <a:pt x="874" y="1132"/>
                  <a:pt x="910" y="1141"/>
                </a:cubicBezTo>
                <a:cubicBezTo>
                  <a:pt x="953" y="1129"/>
                  <a:pt x="942" y="1129"/>
                  <a:pt x="972" y="1101"/>
                </a:cubicBezTo>
                <a:cubicBezTo>
                  <a:pt x="974" y="1041"/>
                  <a:pt x="972" y="980"/>
                  <a:pt x="977" y="920"/>
                </a:cubicBezTo>
                <a:cubicBezTo>
                  <a:pt x="977" y="915"/>
                  <a:pt x="986" y="914"/>
                  <a:pt x="989" y="909"/>
                </a:cubicBezTo>
                <a:cubicBezTo>
                  <a:pt x="1031" y="839"/>
                  <a:pt x="1068" y="836"/>
                  <a:pt x="1147" y="824"/>
                </a:cubicBezTo>
                <a:cubicBezTo>
                  <a:pt x="1224" y="829"/>
                  <a:pt x="1297" y="836"/>
                  <a:pt x="1373" y="847"/>
                </a:cubicBezTo>
                <a:cubicBezTo>
                  <a:pt x="1473" y="843"/>
                  <a:pt x="1507" y="843"/>
                  <a:pt x="1587" y="819"/>
                </a:cubicBezTo>
                <a:cubicBezTo>
                  <a:pt x="1594" y="811"/>
                  <a:pt x="1604" y="805"/>
                  <a:pt x="1610" y="796"/>
                </a:cubicBezTo>
                <a:cubicBezTo>
                  <a:pt x="1625" y="772"/>
                  <a:pt x="1609" y="770"/>
                  <a:pt x="1638" y="751"/>
                </a:cubicBezTo>
                <a:cubicBezTo>
                  <a:pt x="1640" y="745"/>
                  <a:pt x="1642" y="740"/>
                  <a:pt x="1644" y="734"/>
                </a:cubicBezTo>
                <a:cubicBezTo>
                  <a:pt x="1646" y="728"/>
                  <a:pt x="1647" y="723"/>
                  <a:pt x="1649" y="717"/>
                </a:cubicBezTo>
                <a:cubicBezTo>
                  <a:pt x="1653" y="706"/>
                  <a:pt x="1661" y="683"/>
                  <a:pt x="1661" y="683"/>
                </a:cubicBezTo>
                <a:cubicBezTo>
                  <a:pt x="1655" y="640"/>
                  <a:pt x="1644" y="611"/>
                  <a:pt x="1632" y="570"/>
                </a:cubicBezTo>
                <a:cubicBezTo>
                  <a:pt x="1627" y="553"/>
                  <a:pt x="1615" y="519"/>
                  <a:pt x="1615" y="519"/>
                </a:cubicBezTo>
                <a:cubicBezTo>
                  <a:pt x="1613" y="502"/>
                  <a:pt x="1613" y="485"/>
                  <a:pt x="1610" y="469"/>
                </a:cubicBezTo>
                <a:cubicBezTo>
                  <a:pt x="1607" y="453"/>
                  <a:pt x="1598" y="423"/>
                  <a:pt x="1598" y="423"/>
                </a:cubicBezTo>
                <a:cubicBezTo>
                  <a:pt x="1595" y="403"/>
                  <a:pt x="1596" y="385"/>
                  <a:pt x="1587" y="367"/>
                </a:cubicBezTo>
                <a:cubicBezTo>
                  <a:pt x="1576" y="345"/>
                  <a:pt x="1559" y="323"/>
                  <a:pt x="1553" y="299"/>
                </a:cubicBezTo>
                <a:cubicBezTo>
                  <a:pt x="1545" y="267"/>
                  <a:pt x="1547" y="244"/>
                  <a:pt x="1519" y="226"/>
                </a:cubicBezTo>
                <a:cubicBezTo>
                  <a:pt x="1513" y="206"/>
                  <a:pt x="1505" y="201"/>
                  <a:pt x="1491" y="186"/>
                </a:cubicBezTo>
                <a:cubicBezTo>
                  <a:pt x="1479" y="146"/>
                  <a:pt x="1417" y="114"/>
                  <a:pt x="1378" y="102"/>
                </a:cubicBezTo>
                <a:cubicBezTo>
                  <a:pt x="1359" y="81"/>
                  <a:pt x="1294" y="60"/>
                  <a:pt x="1265" y="51"/>
                </a:cubicBezTo>
                <a:cubicBezTo>
                  <a:pt x="1236" y="19"/>
                  <a:pt x="1170" y="14"/>
                  <a:pt x="1130" y="0"/>
                </a:cubicBezTo>
                <a:cubicBezTo>
                  <a:pt x="1058" y="4"/>
                  <a:pt x="1040" y="2"/>
                  <a:pt x="983" y="11"/>
                </a:cubicBezTo>
                <a:cubicBezTo>
                  <a:pt x="977" y="12"/>
                  <a:pt x="936" y="19"/>
                  <a:pt x="926" y="22"/>
                </a:cubicBezTo>
                <a:cubicBezTo>
                  <a:pt x="915" y="25"/>
                  <a:pt x="893" y="34"/>
                  <a:pt x="893" y="34"/>
                </a:cubicBezTo>
                <a:cubicBezTo>
                  <a:pt x="872" y="53"/>
                  <a:pt x="842" y="64"/>
                  <a:pt x="814" y="73"/>
                </a:cubicBezTo>
                <a:cubicBezTo>
                  <a:pt x="794" y="93"/>
                  <a:pt x="760" y="100"/>
                  <a:pt x="734" y="113"/>
                </a:cubicBezTo>
                <a:cubicBezTo>
                  <a:pt x="708" y="126"/>
                  <a:pt x="684" y="147"/>
                  <a:pt x="661" y="164"/>
                </a:cubicBezTo>
                <a:cubicBezTo>
                  <a:pt x="657" y="167"/>
                  <a:pt x="626" y="190"/>
                  <a:pt x="616" y="198"/>
                </a:cubicBezTo>
                <a:cubicBezTo>
                  <a:pt x="605" y="206"/>
                  <a:pt x="582" y="220"/>
                  <a:pt x="582" y="220"/>
                </a:cubicBezTo>
                <a:cubicBezTo>
                  <a:pt x="578" y="226"/>
                  <a:pt x="576" y="233"/>
                  <a:pt x="571" y="237"/>
                </a:cubicBezTo>
                <a:cubicBezTo>
                  <a:pt x="566" y="241"/>
                  <a:pt x="558" y="239"/>
                  <a:pt x="554" y="243"/>
                </a:cubicBezTo>
                <a:cubicBezTo>
                  <a:pt x="525" y="272"/>
                  <a:pt x="574" y="252"/>
                  <a:pt x="531" y="265"/>
                </a:cubicBezTo>
                <a:cubicBezTo>
                  <a:pt x="517" y="280"/>
                  <a:pt x="505" y="287"/>
                  <a:pt x="486" y="294"/>
                </a:cubicBezTo>
                <a:cubicBezTo>
                  <a:pt x="476" y="309"/>
                  <a:pt x="435" y="339"/>
                  <a:pt x="418" y="350"/>
                </a:cubicBezTo>
                <a:cubicBezTo>
                  <a:pt x="411" y="373"/>
                  <a:pt x="401" y="369"/>
                  <a:pt x="384" y="384"/>
                </a:cubicBezTo>
                <a:cubicBezTo>
                  <a:pt x="379" y="401"/>
                  <a:pt x="363" y="428"/>
                  <a:pt x="350" y="440"/>
                </a:cubicBezTo>
                <a:cubicBezTo>
                  <a:pt x="344" y="459"/>
                  <a:pt x="341" y="471"/>
                  <a:pt x="328" y="486"/>
                </a:cubicBezTo>
                <a:cubicBezTo>
                  <a:pt x="319" y="516"/>
                  <a:pt x="310" y="546"/>
                  <a:pt x="300" y="576"/>
                </a:cubicBezTo>
                <a:cubicBezTo>
                  <a:pt x="294" y="595"/>
                  <a:pt x="288" y="593"/>
                  <a:pt x="300" y="593"/>
                </a:cubicBezTo>
                <a:close/>
              </a:path>
            </a:pathLst>
          </a:custGeom>
          <a:noFill/>
          <a:ln w="25400"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extLst>
      <p:ext uri="{BB962C8B-B14F-4D97-AF65-F5344CB8AC3E}">
        <p14:creationId xmlns:p14="http://schemas.microsoft.com/office/powerpoint/2010/main" val="9842360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eaLnBrk="1" hangingPunct="1"/>
            <a:r>
              <a:rPr lang="en-US" altLang="en-US" smtClean="0"/>
              <a:t>Example:         A</a:t>
            </a:r>
          </a:p>
        </p:txBody>
      </p:sp>
      <p:graphicFrame>
        <p:nvGraphicFramePr>
          <p:cNvPr id="429059" name="Group 3"/>
          <p:cNvGraphicFramePr>
            <a:graphicFrameLocks noGrp="1"/>
          </p:cNvGraphicFramePr>
          <p:nvPr>
            <p:ph type="tbl" idx="1"/>
          </p:nvPr>
        </p:nvGraphicFramePr>
        <p:xfrm>
          <a:off x="5872164" y="381000"/>
          <a:ext cx="4141787" cy="335028"/>
        </p:xfrm>
        <a:graphic>
          <a:graphicData uri="http://schemas.openxmlformats.org/drawingml/2006/table">
            <a:tbl>
              <a:tblPr/>
              <a:tblGrid>
                <a:gridCol w="414337">
                  <a:extLst>
                    <a:ext uri="{9D8B030D-6E8A-4147-A177-3AD203B41FA5}">
                      <a16:colId xmlns="" xmlns:a16="http://schemas.microsoft.com/office/drawing/2014/main" val="20000"/>
                    </a:ext>
                  </a:extLst>
                </a:gridCol>
                <a:gridCol w="415925">
                  <a:extLst>
                    <a:ext uri="{9D8B030D-6E8A-4147-A177-3AD203B41FA5}">
                      <a16:colId xmlns="" xmlns:a16="http://schemas.microsoft.com/office/drawing/2014/main" val="20001"/>
                    </a:ext>
                  </a:extLst>
                </a:gridCol>
                <a:gridCol w="412750">
                  <a:extLst>
                    <a:ext uri="{9D8B030D-6E8A-4147-A177-3AD203B41FA5}">
                      <a16:colId xmlns="" xmlns:a16="http://schemas.microsoft.com/office/drawing/2014/main" val="20002"/>
                    </a:ext>
                  </a:extLst>
                </a:gridCol>
                <a:gridCol w="414338">
                  <a:extLst>
                    <a:ext uri="{9D8B030D-6E8A-4147-A177-3AD203B41FA5}">
                      <a16:colId xmlns="" xmlns:a16="http://schemas.microsoft.com/office/drawing/2014/main" val="20003"/>
                    </a:ext>
                  </a:extLst>
                </a:gridCol>
                <a:gridCol w="414337">
                  <a:extLst>
                    <a:ext uri="{9D8B030D-6E8A-4147-A177-3AD203B41FA5}">
                      <a16:colId xmlns="" xmlns:a16="http://schemas.microsoft.com/office/drawing/2014/main" val="20004"/>
                    </a:ext>
                  </a:extLst>
                </a:gridCol>
                <a:gridCol w="412750">
                  <a:extLst>
                    <a:ext uri="{9D8B030D-6E8A-4147-A177-3AD203B41FA5}">
                      <a16:colId xmlns="" xmlns:a16="http://schemas.microsoft.com/office/drawing/2014/main" val="20005"/>
                    </a:ext>
                  </a:extLst>
                </a:gridCol>
                <a:gridCol w="414338">
                  <a:extLst>
                    <a:ext uri="{9D8B030D-6E8A-4147-A177-3AD203B41FA5}">
                      <a16:colId xmlns="" xmlns:a16="http://schemas.microsoft.com/office/drawing/2014/main" val="20006"/>
                    </a:ext>
                  </a:extLst>
                </a:gridCol>
                <a:gridCol w="412750">
                  <a:extLst>
                    <a:ext uri="{9D8B030D-6E8A-4147-A177-3AD203B41FA5}">
                      <a16:colId xmlns="" xmlns:a16="http://schemas.microsoft.com/office/drawing/2014/main" val="20007"/>
                    </a:ext>
                  </a:extLst>
                </a:gridCol>
                <a:gridCol w="415925">
                  <a:extLst>
                    <a:ext uri="{9D8B030D-6E8A-4147-A177-3AD203B41FA5}">
                      <a16:colId xmlns="" xmlns:a16="http://schemas.microsoft.com/office/drawing/2014/main" val="20008"/>
                    </a:ext>
                  </a:extLst>
                </a:gridCol>
                <a:gridCol w="414337">
                  <a:extLst>
                    <a:ext uri="{9D8B030D-6E8A-4147-A177-3AD203B41FA5}">
                      <a16:colId xmlns="" xmlns:a16="http://schemas.microsoft.com/office/drawing/2014/main" val="20009"/>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4</a:t>
                      </a:r>
                    </a:p>
                  </a:txBody>
                  <a:tcPr marT="45594" marB="455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1</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3</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2</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Arial" charset="0"/>
                        </a:rPr>
                        <a:t>16</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9</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10</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14</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8</a:t>
                      </a:r>
                    </a:p>
                  </a:txBody>
                  <a:tcPr marT="45594" marB="455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Arial" charset="0"/>
                        </a:rPr>
                        <a:t>7</a:t>
                      </a:r>
                    </a:p>
                  </a:txBody>
                  <a:tcPr marT="45594" marB="455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33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F1CDE8D9-9DDF-49AC-BDF6-BED4BB6725AA}" type="slidenum">
              <a:rPr lang="en-US" altLang="en-US">
                <a:solidFill>
                  <a:srgbClr val="000000"/>
                </a:solidFill>
              </a:rPr>
              <a:pPr eaLnBrk="1" fontAlgn="base" hangingPunct="1">
                <a:spcBef>
                  <a:spcPct val="0"/>
                </a:spcBef>
                <a:spcAft>
                  <a:spcPct val="0"/>
                </a:spcAft>
              </a:pPr>
              <a:t>67</a:t>
            </a:fld>
            <a:endParaRPr lang="en-US" altLang="en-US">
              <a:solidFill>
                <a:srgbClr val="000000"/>
              </a:solidFill>
            </a:endParaRPr>
          </a:p>
        </p:txBody>
      </p:sp>
      <p:grpSp>
        <p:nvGrpSpPr>
          <p:cNvPr id="2" name="Group 27"/>
          <p:cNvGrpSpPr>
            <a:grpSpLocks/>
          </p:cNvGrpSpPr>
          <p:nvPr/>
        </p:nvGrpSpPr>
        <p:grpSpPr bwMode="auto">
          <a:xfrm>
            <a:off x="1749426" y="1524000"/>
            <a:ext cx="2943225" cy="2044700"/>
            <a:chOff x="137" y="715"/>
            <a:chExt cx="1854" cy="1288"/>
          </a:xfrm>
        </p:grpSpPr>
        <p:sp>
          <p:nvSpPr>
            <p:cNvPr id="33961" name="Line 28"/>
            <p:cNvSpPr>
              <a:spLocks noChangeAspect="1" noChangeShapeType="1"/>
            </p:cNvSpPr>
            <p:nvPr/>
          </p:nvSpPr>
          <p:spPr bwMode="auto">
            <a:xfrm flipV="1">
              <a:off x="851" y="1653"/>
              <a:ext cx="259"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62" name="Line 29"/>
            <p:cNvSpPr>
              <a:spLocks noChangeAspect="1" noChangeShapeType="1"/>
            </p:cNvSpPr>
            <p:nvPr/>
          </p:nvSpPr>
          <p:spPr bwMode="auto">
            <a:xfrm flipV="1">
              <a:off x="1318" y="1366"/>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63" name="Line 30"/>
            <p:cNvSpPr>
              <a:spLocks noChangeAspect="1" noChangeShapeType="1"/>
            </p:cNvSpPr>
            <p:nvPr/>
          </p:nvSpPr>
          <p:spPr bwMode="auto">
            <a:xfrm rot="16200000" flipV="1">
              <a:off x="417" y="161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64" name="Line 31"/>
            <p:cNvSpPr>
              <a:spLocks noChangeAspect="1" noChangeShapeType="1"/>
            </p:cNvSpPr>
            <p:nvPr/>
          </p:nvSpPr>
          <p:spPr bwMode="auto">
            <a:xfrm rot="16200000" flipV="1">
              <a:off x="758" y="136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65" name="Line 32"/>
            <p:cNvSpPr>
              <a:spLocks noChangeAspect="1" noChangeShapeType="1"/>
            </p:cNvSpPr>
            <p:nvPr/>
          </p:nvSpPr>
          <p:spPr bwMode="auto">
            <a:xfrm rot="16200000" flipV="1">
              <a:off x="1154" y="909"/>
              <a:ext cx="80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66" name="Line 33"/>
            <p:cNvSpPr>
              <a:spLocks noChangeShapeType="1"/>
            </p:cNvSpPr>
            <p:nvPr/>
          </p:nvSpPr>
          <p:spPr bwMode="auto">
            <a:xfrm flipV="1">
              <a:off x="243" y="937"/>
              <a:ext cx="100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67" name="Oval 34"/>
            <p:cNvSpPr>
              <a:spLocks noChangeArrowheads="1"/>
            </p:cNvSpPr>
            <p:nvPr/>
          </p:nvSpPr>
          <p:spPr bwMode="auto">
            <a:xfrm>
              <a:off x="387"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2</a:t>
              </a:r>
            </a:p>
          </p:txBody>
        </p:sp>
        <p:sp>
          <p:nvSpPr>
            <p:cNvPr id="33968" name="Oval 35"/>
            <p:cNvSpPr>
              <a:spLocks noChangeArrowheads="1"/>
            </p:cNvSpPr>
            <p:nvPr/>
          </p:nvSpPr>
          <p:spPr bwMode="auto">
            <a:xfrm>
              <a:off x="137"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14</a:t>
              </a:r>
            </a:p>
          </p:txBody>
        </p:sp>
        <p:sp>
          <p:nvSpPr>
            <p:cNvPr id="33969" name="Oval 36"/>
            <p:cNvSpPr>
              <a:spLocks noChangeArrowheads="1"/>
            </p:cNvSpPr>
            <p:nvPr/>
          </p:nvSpPr>
          <p:spPr bwMode="auto">
            <a:xfrm>
              <a:off x="579"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8</a:t>
              </a:r>
            </a:p>
          </p:txBody>
        </p:sp>
        <p:sp>
          <p:nvSpPr>
            <p:cNvPr id="33970" name="Oval 37"/>
            <p:cNvSpPr>
              <a:spLocks noChangeArrowheads="1"/>
            </p:cNvSpPr>
            <p:nvPr/>
          </p:nvSpPr>
          <p:spPr bwMode="auto">
            <a:xfrm>
              <a:off x="675"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a:t>
              </a:r>
            </a:p>
          </p:txBody>
        </p:sp>
        <p:sp>
          <p:nvSpPr>
            <p:cNvPr id="33971" name="Oval 38"/>
            <p:cNvSpPr>
              <a:spLocks noChangeArrowheads="1"/>
            </p:cNvSpPr>
            <p:nvPr/>
          </p:nvSpPr>
          <p:spPr bwMode="auto">
            <a:xfrm>
              <a:off x="963" y="1551"/>
              <a:ext cx="202" cy="202"/>
            </a:xfrm>
            <a:prstGeom prst="ellipse">
              <a:avLst/>
            </a:prstGeom>
            <a:solidFill>
              <a:schemeClr val="bg1"/>
            </a:solidFill>
            <a:ln w="38100">
              <a:solidFill>
                <a:srgbClr val="DD011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dirty="0">
                  <a:solidFill>
                    <a:srgbClr val="000000"/>
                  </a:solidFill>
                </a:rPr>
                <a:t>16</a:t>
              </a:r>
            </a:p>
          </p:txBody>
        </p:sp>
        <p:sp>
          <p:nvSpPr>
            <p:cNvPr id="33972" name="Oval 39"/>
            <p:cNvSpPr>
              <a:spLocks noChangeArrowheads="1"/>
            </p:cNvSpPr>
            <p:nvPr/>
          </p:nvSpPr>
          <p:spPr bwMode="auto">
            <a:xfrm>
              <a:off x="819"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7</a:t>
              </a:r>
            </a:p>
          </p:txBody>
        </p:sp>
        <p:sp>
          <p:nvSpPr>
            <p:cNvPr id="33973" name="Oval 40"/>
            <p:cNvSpPr>
              <a:spLocks noChangeArrowheads="1"/>
            </p:cNvSpPr>
            <p:nvPr/>
          </p:nvSpPr>
          <p:spPr bwMode="auto">
            <a:xfrm>
              <a:off x="1131" y="84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4</a:t>
              </a:r>
            </a:p>
          </p:txBody>
        </p:sp>
        <p:sp>
          <p:nvSpPr>
            <p:cNvPr id="33974" name="Oval 41"/>
            <p:cNvSpPr>
              <a:spLocks noChangeArrowheads="1"/>
            </p:cNvSpPr>
            <p:nvPr/>
          </p:nvSpPr>
          <p:spPr bwMode="auto">
            <a:xfrm>
              <a:off x="1537"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3</a:t>
              </a:r>
            </a:p>
          </p:txBody>
        </p:sp>
        <p:sp>
          <p:nvSpPr>
            <p:cNvPr id="33975" name="Oval 42"/>
            <p:cNvSpPr>
              <a:spLocks noChangeArrowheads="1"/>
            </p:cNvSpPr>
            <p:nvPr/>
          </p:nvSpPr>
          <p:spPr bwMode="auto">
            <a:xfrm>
              <a:off x="1213"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9</a:t>
              </a:r>
            </a:p>
          </p:txBody>
        </p:sp>
        <p:sp>
          <p:nvSpPr>
            <p:cNvPr id="33976" name="Oval 43"/>
            <p:cNvSpPr>
              <a:spLocks noChangeArrowheads="1"/>
            </p:cNvSpPr>
            <p:nvPr/>
          </p:nvSpPr>
          <p:spPr bwMode="auto">
            <a:xfrm>
              <a:off x="1789"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10</a:t>
              </a:r>
            </a:p>
          </p:txBody>
        </p:sp>
        <p:sp>
          <p:nvSpPr>
            <p:cNvPr id="33977" name="Text Box 44"/>
            <p:cNvSpPr txBox="1">
              <a:spLocks noChangeArrowheads="1"/>
            </p:cNvSpPr>
            <p:nvPr/>
          </p:nvSpPr>
          <p:spPr bwMode="auto">
            <a:xfrm>
              <a:off x="1152" y="715"/>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a:t>
              </a:r>
            </a:p>
          </p:txBody>
        </p:sp>
        <p:sp>
          <p:nvSpPr>
            <p:cNvPr id="33978" name="Text Box 45"/>
            <p:cNvSpPr txBox="1">
              <a:spLocks noChangeArrowheads="1"/>
            </p:cNvSpPr>
            <p:nvPr/>
          </p:nvSpPr>
          <p:spPr bwMode="auto">
            <a:xfrm>
              <a:off x="699"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2</a:t>
              </a:r>
            </a:p>
          </p:txBody>
        </p:sp>
        <p:sp>
          <p:nvSpPr>
            <p:cNvPr id="33979" name="Text Box 46"/>
            <p:cNvSpPr txBox="1">
              <a:spLocks noChangeArrowheads="1"/>
            </p:cNvSpPr>
            <p:nvPr/>
          </p:nvSpPr>
          <p:spPr bwMode="auto">
            <a:xfrm>
              <a:off x="1552"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3</a:t>
              </a:r>
            </a:p>
          </p:txBody>
        </p:sp>
        <p:sp>
          <p:nvSpPr>
            <p:cNvPr id="33980" name="Text Box 47"/>
            <p:cNvSpPr txBox="1">
              <a:spLocks noChangeArrowheads="1"/>
            </p:cNvSpPr>
            <p:nvPr/>
          </p:nvSpPr>
          <p:spPr bwMode="auto">
            <a:xfrm>
              <a:off x="406"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4</a:t>
              </a:r>
            </a:p>
          </p:txBody>
        </p:sp>
        <p:sp>
          <p:nvSpPr>
            <p:cNvPr id="33981" name="Text Box 48"/>
            <p:cNvSpPr txBox="1">
              <a:spLocks noChangeArrowheads="1"/>
            </p:cNvSpPr>
            <p:nvPr/>
          </p:nvSpPr>
          <p:spPr bwMode="auto">
            <a:xfrm>
              <a:off x="992"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5</a:t>
              </a:r>
            </a:p>
          </p:txBody>
        </p:sp>
        <p:sp>
          <p:nvSpPr>
            <p:cNvPr id="33982" name="Text Box 49"/>
            <p:cNvSpPr txBox="1">
              <a:spLocks noChangeArrowheads="1"/>
            </p:cNvSpPr>
            <p:nvPr/>
          </p:nvSpPr>
          <p:spPr bwMode="auto">
            <a:xfrm>
              <a:off x="1237"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6</a:t>
              </a:r>
            </a:p>
          </p:txBody>
        </p:sp>
        <p:sp>
          <p:nvSpPr>
            <p:cNvPr id="33983" name="Text Box 50"/>
            <p:cNvSpPr txBox="1">
              <a:spLocks noChangeArrowheads="1"/>
            </p:cNvSpPr>
            <p:nvPr/>
          </p:nvSpPr>
          <p:spPr bwMode="auto">
            <a:xfrm>
              <a:off x="1824"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7</a:t>
              </a:r>
            </a:p>
          </p:txBody>
        </p:sp>
        <p:sp>
          <p:nvSpPr>
            <p:cNvPr id="33984" name="Text Box 51"/>
            <p:cNvSpPr txBox="1">
              <a:spLocks noChangeArrowheads="1"/>
            </p:cNvSpPr>
            <p:nvPr/>
          </p:nvSpPr>
          <p:spPr bwMode="auto">
            <a:xfrm>
              <a:off x="150"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8</a:t>
              </a:r>
            </a:p>
          </p:txBody>
        </p:sp>
        <p:sp>
          <p:nvSpPr>
            <p:cNvPr id="33985" name="Text Box 52"/>
            <p:cNvSpPr txBox="1">
              <a:spLocks noChangeArrowheads="1"/>
            </p:cNvSpPr>
            <p:nvPr/>
          </p:nvSpPr>
          <p:spPr bwMode="auto">
            <a:xfrm>
              <a:off x="603"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9</a:t>
              </a:r>
            </a:p>
          </p:txBody>
        </p:sp>
        <p:sp>
          <p:nvSpPr>
            <p:cNvPr id="33986" name="Text Box 53"/>
            <p:cNvSpPr txBox="1">
              <a:spLocks noChangeArrowheads="1"/>
            </p:cNvSpPr>
            <p:nvPr/>
          </p:nvSpPr>
          <p:spPr bwMode="auto">
            <a:xfrm>
              <a:off x="808" y="1664"/>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10</a:t>
              </a:r>
            </a:p>
          </p:txBody>
        </p:sp>
      </p:grpSp>
      <p:grpSp>
        <p:nvGrpSpPr>
          <p:cNvPr id="3" name="Group 54"/>
          <p:cNvGrpSpPr>
            <a:grpSpLocks/>
          </p:cNvGrpSpPr>
          <p:nvPr/>
        </p:nvGrpSpPr>
        <p:grpSpPr bwMode="auto">
          <a:xfrm>
            <a:off x="1741489" y="4279900"/>
            <a:ext cx="2860675" cy="2044700"/>
            <a:chOff x="137" y="2528"/>
            <a:chExt cx="1854" cy="1288"/>
          </a:xfrm>
        </p:grpSpPr>
        <p:sp>
          <p:nvSpPr>
            <p:cNvPr id="33935" name="Line 55"/>
            <p:cNvSpPr>
              <a:spLocks noChangeAspect="1" noChangeShapeType="1"/>
            </p:cNvSpPr>
            <p:nvPr/>
          </p:nvSpPr>
          <p:spPr bwMode="auto">
            <a:xfrm flipV="1">
              <a:off x="851" y="3466"/>
              <a:ext cx="259"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36" name="Line 56"/>
            <p:cNvSpPr>
              <a:spLocks noChangeAspect="1" noChangeShapeType="1"/>
            </p:cNvSpPr>
            <p:nvPr/>
          </p:nvSpPr>
          <p:spPr bwMode="auto">
            <a:xfrm flipV="1">
              <a:off x="1318" y="3179"/>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37" name="Line 57"/>
            <p:cNvSpPr>
              <a:spLocks noChangeAspect="1" noChangeShapeType="1"/>
            </p:cNvSpPr>
            <p:nvPr/>
          </p:nvSpPr>
          <p:spPr bwMode="auto">
            <a:xfrm rot="16200000" flipV="1">
              <a:off x="417" y="3424"/>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38" name="Line 58"/>
            <p:cNvSpPr>
              <a:spLocks noChangeAspect="1" noChangeShapeType="1"/>
            </p:cNvSpPr>
            <p:nvPr/>
          </p:nvSpPr>
          <p:spPr bwMode="auto">
            <a:xfrm rot="16200000" flipV="1">
              <a:off x="758" y="3174"/>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39" name="Line 59"/>
            <p:cNvSpPr>
              <a:spLocks noChangeAspect="1" noChangeShapeType="1"/>
            </p:cNvSpPr>
            <p:nvPr/>
          </p:nvSpPr>
          <p:spPr bwMode="auto">
            <a:xfrm rot="16200000" flipV="1">
              <a:off x="1154" y="2722"/>
              <a:ext cx="80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40" name="Line 60"/>
            <p:cNvSpPr>
              <a:spLocks noChangeShapeType="1"/>
            </p:cNvSpPr>
            <p:nvPr/>
          </p:nvSpPr>
          <p:spPr bwMode="auto">
            <a:xfrm flipV="1">
              <a:off x="243" y="2750"/>
              <a:ext cx="100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41" name="Oval 61"/>
            <p:cNvSpPr>
              <a:spLocks noChangeArrowheads="1"/>
            </p:cNvSpPr>
            <p:nvPr/>
          </p:nvSpPr>
          <p:spPr bwMode="auto">
            <a:xfrm>
              <a:off x="387"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14</a:t>
              </a:r>
            </a:p>
          </p:txBody>
        </p:sp>
        <p:sp>
          <p:nvSpPr>
            <p:cNvPr id="33942" name="Oval 62"/>
            <p:cNvSpPr>
              <a:spLocks noChangeArrowheads="1"/>
            </p:cNvSpPr>
            <p:nvPr/>
          </p:nvSpPr>
          <p:spPr bwMode="auto">
            <a:xfrm>
              <a:off x="137" y="361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2</a:t>
              </a:r>
            </a:p>
          </p:txBody>
        </p:sp>
        <p:sp>
          <p:nvSpPr>
            <p:cNvPr id="33943" name="Oval 63"/>
            <p:cNvSpPr>
              <a:spLocks noChangeArrowheads="1"/>
            </p:cNvSpPr>
            <p:nvPr/>
          </p:nvSpPr>
          <p:spPr bwMode="auto">
            <a:xfrm>
              <a:off x="579" y="361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8</a:t>
              </a:r>
            </a:p>
          </p:txBody>
        </p:sp>
        <p:sp>
          <p:nvSpPr>
            <p:cNvPr id="33944" name="Oval 64"/>
            <p:cNvSpPr>
              <a:spLocks noChangeArrowheads="1"/>
            </p:cNvSpPr>
            <p:nvPr/>
          </p:nvSpPr>
          <p:spPr bwMode="auto">
            <a:xfrm>
              <a:off x="675" y="3086"/>
              <a:ext cx="202" cy="202"/>
            </a:xfrm>
            <a:prstGeom prst="ellipse">
              <a:avLst/>
            </a:prstGeom>
            <a:solidFill>
              <a:schemeClr val="bg1"/>
            </a:solidFill>
            <a:ln w="38100">
              <a:solidFill>
                <a:srgbClr val="DD011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dirty="0">
                  <a:solidFill>
                    <a:srgbClr val="000000"/>
                  </a:solidFill>
                </a:rPr>
                <a:t>1</a:t>
              </a:r>
            </a:p>
          </p:txBody>
        </p:sp>
        <p:sp>
          <p:nvSpPr>
            <p:cNvPr id="33945" name="Oval 65"/>
            <p:cNvSpPr>
              <a:spLocks noChangeArrowheads="1"/>
            </p:cNvSpPr>
            <p:nvPr/>
          </p:nvSpPr>
          <p:spPr bwMode="auto">
            <a:xfrm>
              <a:off x="963"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16</a:t>
              </a:r>
            </a:p>
          </p:txBody>
        </p:sp>
        <p:sp>
          <p:nvSpPr>
            <p:cNvPr id="33946" name="Oval 66"/>
            <p:cNvSpPr>
              <a:spLocks noChangeArrowheads="1"/>
            </p:cNvSpPr>
            <p:nvPr/>
          </p:nvSpPr>
          <p:spPr bwMode="auto">
            <a:xfrm>
              <a:off x="819" y="361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7</a:t>
              </a:r>
            </a:p>
          </p:txBody>
        </p:sp>
        <p:sp>
          <p:nvSpPr>
            <p:cNvPr id="33947" name="Oval 67"/>
            <p:cNvSpPr>
              <a:spLocks noChangeArrowheads="1"/>
            </p:cNvSpPr>
            <p:nvPr/>
          </p:nvSpPr>
          <p:spPr bwMode="auto">
            <a:xfrm>
              <a:off x="1131" y="265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4</a:t>
              </a:r>
            </a:p>
          </p:txBody>
        </p:sp>
        <p:sp>
          <p:nvSpPr>
            <p:cNvPr id="33948" name="Oval 68"/>
            <p:cNvSpPr>
              <a:spLocks noChangeArrowheads="1"/>
            </p:cNvSpPr>
            <p:nvPr/>
          </p:nvSpPr>
          <p:spPr bwMode="auto">
            <a:xfrm>
              <a:off x="1537" y="3086"/>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10</a:t>
              </a:r>
            </a:p>
          </p:txBody>
        </p:sp>
        <p:sp>
          <p:nvSpPr>
            <p:cNvPr id="33949" name="Oval 69"/>
            <p:cNvSpPr>
              <a:spLocks noChangeArrowheads="1"/>
            </p:cNvSpPr>
            <p:nvPr/>
          </p:nvSpPr>
          <p:spPr bwMode="auto">
            <a:xfrm>
              <a:off x="1213"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9</a:t>
              </a:r>
            </a:p>
          </p:txBody>
        </p:sp>
        <p:sp>
          <p:nvSpPr>
            <p:cNvPr id="33950" name="Oval 70"/>
            <p:cNvSpPr>
              <a:spLocks noChangeArrowheads="1"/>
            </p:cNvSpPr>
            <p:nvPr/>
          </p:nvSpPr>
          <p:spPr bwMode="auto">
            <a:xfrm>
              <a:off x="1789"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3</a:t>
              </a:r>
            </a:p>
          </p:txBody>
        </p:sp>
        <p:sp>
          <p:nvSpPr>
            <p:cNvPr id="33951" name="Text Box 71"/>
            <p:cNvSpPr txBox="1">
              <a:spLocks noChangeArrowheads="1"/>
            </p:cNvSpPr>
            <p:nvPr/>
          </p:nvSpPr>
          <p:spPr bwMode="auto">
            <a:xfrm>
              <a:off x="1152" y="252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a:t>
              </a:r>
            </a:p>
          </p:txBody>
        </p:sp>
        <p:sp>
          <p:nvSpPr>
            <p:cNvPr id="33952" name="Text Box 72"/>
            <p:cNvSpPr txBox="1">
              <a:spLocks noChangeArrowheads="1"/>
            </p:cNvSpPr>
            <p:nvPr/>
          </p:nvSpPr>
          <p:spPr bwMode="auto">
            <a:xfrm>
              <a:off x="699" y="2961"/>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2</a:t>
              </a:r>
            </a:p>
          </p:txBody>
        </p:sp>
        <p:sp>
          <p:nvSpPr>
            <p:cNvPr id="33953" name="Text Box 73"/>
            <p:cNvSpPr txBox="1">
              <a:spLocks noChangeArrowheads="1"/>
            </p:cNvSpPr>
            <p:nvPr/>
          </p:nvSpPr>
          <p:spPr bwMode="auto">
            <a:xfrm>
              <a:off x="1552" y="2961"/>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3</a:t>
              </a:r>
            </a:p>
          </p:txBody>
        </p:sp>
        <p:sp>
          <p:nvSpPr>
            <p:cNvPr id="33954" name="Text Box 74"/>
            <p:cNvSpPr txBox="1">
              <a:spLocks noChangeArrowheads="1"/>
            </p:cNvSpPr>
            <p:nvPr/>
          </p:nvSpPr>
          <p:spPr bwMode="auto">
            <a:xfrm>
              <a:off x="406"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4</a:t>
              </a:r>
            </a:p>
          </p:txBody>
        </p:sp>
        <p:sp>
          <p:nvSpPr>
            <p:cNvPr id="33955" name="Text Box 75"/>
            <p:cNvSpPr txBox="1">
              <a:spLocks noChangeArrowheads="1"/>
            </p:cNvSpPr>
            <p:nvPr/>
          </p:nvSpPr>
          <p:spPr bwMode="auto">
            <a:xfrm>
              <a:off x="992"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5</a:t>
              </a:r>
            </a:p>
          </p:txBody>
        </p:sp>
        <p:sp>
          <p:nvSpPr>
            <p:cNvPr id="33956" name="Text Box 76"/>
            <p:cNvSpPr txBox="1">
              <a:spLocks noChangeArrowheads="1"/>
            </p:cNvSpPr>
            <p:nvPr/>
          </p:nvSpPr>
          <p:spPr bwMode="auto">
            <a:xfrm>
              <a:off x="1237"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6</a:t>
              </a:r>
            </a:p>
          </p:txBody>
        </p:sp>
        <p:sp>
          <p:nvSpPr>
            <p:cNvPr id="33957" name="Text Box 77"/>
            <p:cNvSpPr txBox="1">
              <a:spLocks noChangeArrowheads="1"/>
            </p:cNvSpPr>
            <p:nvPr/>
          </p:nvSpPr>
          <p:spPr bwMode="auto">
            <a:xfrm>
              <a:off x="1824"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7</a:t>
              </a:r>
            </a:p>
          </p:txBody>
        </p:sp>
        <p:sp>
          <p:nvSpPr>
            <p:cNvPr id="33958" name="Text Box 78"/>
            <p:cNvSpPr txBox="1">
              <a:spLocks noChangeArrowheads="1"/>
            </p:cNvSpPr>
            <p:nvPr/>
          </p:nvSpPr>
          <p:spPr bwMode="auto">
            <a:xfrm>
              <a:off x="150" y="3477"/>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8</a:t>
              </a:r>
            </a:p>
          </p:txBody>
        </p:sp>
        <p:sp>
          <p:nvSpPr>
            <p:cNvPr id="33959" name="Text Box 79"/>
            <p:cNvSpPr txBox="1">
              <a:spLocks noChangeArrowheads="1"/>
            </p:cNvSpPr>
            <p:nvPr/>
          </p:nvSpPr>
          <p:spPr bwMode="auto">
            <a:xfrm>
              <a:off x="603" y="3477"/>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9</a:t>
              </a:r>
            </a:p>
          </p:txBody>
        </p:sp>
        <p:sp>
          <p:nvSpPr>
            <p:cNvPr id="33960" name="Text Box 80"/>
            <p:cNvSpPr txBox="1">
              <a:spLocks noChangeArrowheads="1"/>
            </p:cNvSpPr>
            <p:nvPr/>
          </p:nvSpPr>
          <p:spPr bwMode="auto">
            <a:xfrm>
              <a:off x="808" y="3477"/>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10</a:t>
              </a:r>
            </a:p>
          </p:txBody>
        </p:sp>
      </p:grpSp>
      <p:grpSp>
        <p:nvGrpSpPr>
          <p:cNvPr id="4" name="Group 81"/>
          <p:cNvGrpSpPr>
            <a:grpSpLocks/>
          </p:cNvGrpSpPr>
          <p:nvPr/>
        </p:nvGrpSpPr>
        <p:grpSpPr bwMode="auto">
          <a:xfrm>
            <a:off x="4611689" y="1524000"/>
            <a:ext cx="2943225" cy="2044700"/>
            <a:chOff x="1940" y="715"/>
            <a:chExt cx="1854" cy="1288"/>
          </a:xfrm>
        </p:grpSpPr>
        <p:sp>
          <p:nvSpPr>
            <p:cNvPr id="33909" name="Line 82"/>
            <p:cNvSpPr>
              <a:spLocks noChangeAspect="1" noChangeShapeType="1"/>
            </p:cNvSpPr>
            <p:nvPr/>
          </p:nvSpPr>
          <p:spPr bwMode="auto">
            <a:xfrm flipV="1">
              <a:off x="2654" y="1653"/>
              <a:ext cx="259"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10" name="Line 83"/>
            <p:cNvSpPr>
              <a:spLocks noChangeAspect="1" noChangeShapeType="1"/>
            </p:cNvSpPr>
            <p:nvPr/>
          </p:nvSpPr>
          <p:spPr bwMode="auto">
            <a:xfrm flipV="1">
              <a:off x="3121" y="1366"/>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11" name="Line 84"/>
            <p:cNvSpPr>
              <a:spLocks noChangeAspect="1" noChangeShapeType="1"/>
            </p:cNvSpPr>
            <p:nvPr/>
          </p:nvSpPr>
          <p:spPr bwMode="auto">
            <a:xfrm rot="16200000" flipV="1">
              <a:off x="2220" y="161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12" name="Line 85"/>
            <p:cNvSpPr>
              <a:spLocks noChangeAspect="1" noChangeShapeType="1"/>
            </p:cNvSpPr>
            <p:nvPr/>
          </p:nvSpPr>
          <p:spPr bwMode="auto">
            <a:xfrm rot="16200000" flipV="1">
              <a:off x="2561" y="136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13" name="Line 86"/>
            <p:cNvSpPr>
              <a:spLocks noChangeAspect="1" noChangeShapeType="1"/>
            </p:cNvSpPr>
            <p:nvPr/>
          </p:nvSpPr>
          <p:spPr bwMode="auto">
            <a:xfrm rot="16200000" flipV="1">
              <a:off x="2957" y="909"/>
              <a:ext cx="80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14" name="Line 87"/>
            <p:cNvSpPr>
              <a:spLocks noChangeShapeType="1"/>
            </p:cNvSpPr>
            <p:nvPr/>
          </p:nvSpPr>
          <p:spPr bwMode="auto">
            <a:xfrm flipV="1">
              <a:off x="2046" y="937"/>
              <a:ext cx="100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915" name="Oval 88"/>
            <p:cNvSpPr>
              <a:spLocks noChangeArrowheads="1"/>
            </p:cNvSpPr>
            <p:nvPr/>
          </p:nvSpPr>
          <p:spPr bwMode="auto">
            <a:xfrm>
              <a:off x="2190" y="1551"/>
              <a:ext cx="202" cy="202"/>
            </a:xfrm>
            <a:prstGeom prst="ellipse">
              <a:avLst/>
            </a:prstGeom>
            <a:solidFill>
              <a:schemeClr val="bg1"/>
            </a:solidFill>
            <a:ln w="38100">
              <a:solidFill>
                <a:srgbClr val="DD011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dirty="0">
                  <a:solidFill>
                    <a:srgbClr val="000000"/>
                  </a:solidFill>
                </a:rPr>
                <a:t>2</a:t>
              </a:r>
            </a:p>
          </p:txBody>
        </p:sp>
        <p:sp>
          <p:nvSpPr>
            <p:cNvPr id="33916" name="Oval 89"/>
            <p:cNvSpPr>
              <a:spLocks noChangeArrowheads="1"/>
            </p:cNvSpPr>
            <p:nvPr/>
          </p:nvSpPr>
          <p:spPr bwMode="auto">
            <a:xfrm>
              <a:off x="1940"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14</a:t>
              </a:r>
            </a:p>
          </p:txBody>
        </p:sp>
        <p:sp>
          <p:nvSpPr>
            <p:cNvPr id="33917" name="Oval 90"/>
            <p:cNvSpPr>
              <a:spLocks noChangeArrowheads="1"/>
            </p:cNvSpPr>
            <p:nvPr/>
          </p:nvSpPr>
          <p:spPr bwMode="auto">
            <a:xfrm>
              <a:off x="2382"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8</a:t>
              </a:r>
            </a:p>
          </p:txBody>
        </p:sp>
        <p:sp>
          <p:nvSpPr>
            <p:cNvPr id="33918" name="Oval 91"/>
            <p:cNvSpPr>
              <a:spLocks noChangeArrowheads="1"/>
            </p:cNvSpPr>
            <p:nvPr/>
          </p:nvSpPr>
          <p:spPr bwMode="auto">
            <a:xfrm>
              <a:off x="2478"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a:t>
              </a:r>
            </a:p>
          </p:txBody>
        </p:sp>
        <p:sp>
          <p:nvSpPr>
            <p:cNvPr id="33919" name="Oval 92"/>
            <p:cNvSpPr>
              <a:spLocks noChangeArrowheads="1"/>
            </p:cNvSpPr>
            <p:nvPr/>
          </p:nvSpPr>
          <p:spPr bwMode="auto">
            <a:xfrm>
              <a:off x="2766"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dirty="0">
                  <a:solidFill>
                    <a:srgbClr val="000000"/>
                  </a:solidFill>
                </a:rPr>
                <a:t>16</a:t>
              </a:r>
            </a:p>
          </p:txBody>
        </p:sp>
        <p:sp>
          <p:nvSpPr>
            <p:cNvPr id="33920" name="Oval 93"/>
            <p:cNvSpPr>
              <a:spLocks noChangeArrowheads="1"/>
            </p:cNvSpPr>
            <p:nvPr/>
          </p:nvSpPr>
          <p:spPr bwMode="auto">
            <a:xfrm>
              <a:off x="2622"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7</a:t>
              </a:r>
            </a:p>
          </p:txBody>
        </p:sp>
        <p:sp>
          <p:nvSpPr>
            <p:cNvPr id="33921" name="Oval 94"/>
            <p:cNvSpPr>
              <a:spLocks noChangeArrowheads="1"/>
            </p:cNvSpPr>
            <p:nvPr/>
          </p:nvSpPr>
          <p:spPr bwMode="auto">
            <a:xfrm>
              <a:off x="2934" y="84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4</a:t>
              </a:r>
            </a:p>
          </p:txBody>
        </p:sp>
        <p:sp>
          <p:nvSpPr>
            <p:cNvPr id="33922" name="Oval 95"/>
            <p:cNvSpPr>
              <a:spLocks noChangeArrowheads="1"/>
            </p:cNvSpPr>
            <p:nvPr/>
          </p:nvSpPr>
          <p:spPr bwMode="auto">
            <a:xfrm>
              <a:off x="3340"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3</a:t>
              </a:r>
            </a:p>
          </p:txBody>
        </p:sp>
        <p:sp>
          <p:nvSpPr>
            <p:cNvPr id="33923" name="Oval 96"/>
            <p:cNvSpPr>
              <a:spLocks noChangeArrowheads="1"/>
            </p:cNvSpPr>
            <p:nvPr/>
          </p:nvSpPr>
          <p:spPr bwMode="auto">
            <a:xfrm>
              <a:off x="3016"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9</a:t>
              </a:r>
            </a:p>
          </p:txBody>
        </p:sp>
        <p:sp>
          <p:nvSpPr>
            <p:cNvPr id="33924" name="Oval 97"/>
            <p:cNvSpPr>
              <a:spLocks noChangeArrowheads="1"/>
            </p:cNvSpPr>
            <p:nvPr/>
          </p:nvSpPr>
          <p:spPr bwMode="auto">
            <a:xfrm>
              <a:off x="3592"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10</a:t>
              </a:r>
            </a:p>
          </p:txBody>
        </p:sp>
        <p:sp>
          <p:nvSpPr>
            <p:cNvPr id="33925" name="Text Box 98"/>
            <p:cNvSpPr txBox="1">
              <a:spLocks noChangeArrowheads="1"/>
            </p:cNvSpPr>
            <p:nvPr/>
          </p:nvSpPr>
          <p:spPr bwMode="auto">
            <a:xfrm>
              <a:off x="2955" y="715"/>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a:t>
              </a:r>
            </a:p>
          </p:txBody>
        </p:sp>
        <p:sp>
          <p:nvSpPr>
            <p:cNvPr id="33926" name="Text Box 99"/>
            <p:cNvSpPr txBox="1">
              <a:spLocks noChangeArrowheads="1"/>
            </p:cNvSpPr>
            <p:nvPr/>
          </p:nvSpPr>
          <p:spPr bwMode="auto">
            <a:xfrm>
              <a:off x="2502"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2</a:t>
              </a:r>
            </a:p>
          </p:txBody>
        </p:sp>
        <p:sp>
          <p:nvSpPr>
            <p:cNvPr id="33927" name="Text Box 100"/>
            <p:cNvSpPr txBox="1">
              <a:spLocks noChangeArrowheads="1"/>
            </p:cNvSpPr>
            <p:nvPr/>
          </p:nvSpPr>
          <p:spPr bwMode="auto">
            <a:xfrm>
              <a:off x="3355"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3</a:t>
              </a:r>
            </a:p>
          </p:txBody>
        </p:sp>
        <p:sp>
          <p:nvSpPr>
            <p:cNvPr id="33928" name="Text Box 101"/>
            <p:cNvSpPr txBox="1">
              <a:spLocks noChangeArrowheads="1"/>
            </p:cNvSpPr>
            <p:nvPr/>
          </p:nvSpPr>
          <p:spPr bwMode="auto">
            <a:xfrm>
              <a:off x="2209"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4</a:t>
              </a:r>
            </a:p>
          </p:txBody>
        </p:sp>
        <p:sp>
          <p:nvSpPr>
            <p:cNvPr id="33929" name="Text Box 102"/>
            <p:cNvSpPr txBox="1">
              <a:spLocks noChangeArrowheads="1"/>
            </p:cNvSpPr>
            <p:nvPr/>
          </p:nvSpPr>
          <p:spPr bwMode="auto">
            <a:xfrm>
              <a:off x="2795"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5</a:t>
              </a:r>
            </a:p>
          </p:txBody>
        </p:sp>
        <p:sp>
          <p:nvSpPr>
            <p:cNvPr id="33930" name="Text Box 103"/>
            <p:cNvSpPr txBox="1">
              <a:spLocks noChangeArrowheads="1"/>
            </p:cNvSpPr>
            <p:nvPr/>
          </p:nvSpPr>
          <p:spPr bwMode="auto">
            <a:xfrm>
              <a:off x="3040"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6</a:t>
              </a:r>
            </a:p>
          </p:txBody>
        </p:sp>
        <p:sp>
          <p:nvSpPr>
            <p:cNvPr id="33931" name="Text Box 104"/>
            <p:cNvSpPr txBox="1">
              <a:spLocks noChangeArrowheads="1"/>
            </p:cNvSpPr>
            <p:nvPr/>
          </p:nvSpPr>
          <p:spPr bwMode="auto">
            <a:xfrm>
              <a:off x="3627"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7</a:t>
              </a:r>
            </a:p>
          </p:txBody>
        </p:sp>
        <p:sp>
          <p:nvSpPr>
            <p:cNvPr id="33932" name="Text Box 105"/>
            <p:cNvSpPr txBox="1">
              <a:spLocks noChangeArrowheads="1"/>
            </p:cNvSpPr>
            <p:nvPr/>
          </p:nvSpPr>
          <p:spPr bwMode="auto">
            <a:xfrm>
              <a:off x="1953"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8</a:t>
              </a:r>
            </a:p>
          </p:txBody>
        </p:sp>
        <p:sp>
          <p:nvSpPr>
            <p:cNvPr id="33933" name="Text Box 106"/>
            <p:cNvSpPr txBox="1">
              <a:spLocks noChangeArrowheads="1"/>
            </p:cNvSpPr>
            <p:nvPr/>
          </p:nvSpPr>
          <p:spPr bwMode="auto">
            <a:xfrm>
              <a:off x="2406"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9</a:t>
              </a:r>
            </a:p>
          </p:txBody>
        </p:sp>
        <p:sp>
          <p:nvSpPr>
            <p:cNvPr id="33934" name="Text Box 107"/>
            <p:cNvSpPr txBox="1">
              <a:spLocks noChangeArrowheads="1"/>
            </p:cNvSpPr>
            <p:nvPr/>
          </p:nvSpPr>
          <p:spPr bwMode="auto">
            <a:xfrm>
              <a:off x="2611" y="1664"/>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10</a:t>
              </a:r>
            </a:p>
          </p:txBody>
        </p:sp>
      </p:grpSp>
      <p:grpSp>
        <p:nvGrpSpPr>
          <p:cNvPr id="5" name="Group 108"/>
          <p:cNvGrpSpPr>
            <a:grpSpLocks/>
          </p:cNvGrpSpPr>
          <p:nvPr/>
        </p:nvGrpSpPr>
        <p:grpSpPr bwMode="auto">
          <a:xfrm>
            <a:off x="7473951" y="1524000"/>
            <a:ext cx="2943225" cy="2044700"/>
            <a:chOff x="3743" y="715"/>
            <a:chExt cx="1854" cy="1288"/>
          </a:xfrm>
        </p:grpSpPr>
        <p:sp>
          <p:nvSpPr>
            <p:cNvPr id="33883" name="Line 109"/>
            <p:cNvSpPr>
              <a:spLocks noChangeAspect="1" noChangeShapeType="1"/>
            </p:cNvSpPr>
            <p:nvPr/>
          </p:nvSpPr>
          <p:spPr bwMode="auto">
            <a:xfrm flipV="1">
              <a:off x="4457" y="1653"/>
              <a:ext cx="259"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84" name="Line 110"/>
            <p:cNvSpPr>
              <a:spLocks noChangeAspect="1" noChangeShapeType="1"/>
            </p:cNvSpPr>
            <p:nvPr/>
          </p:nvSpPr>
          <p:spPr bwMode="auto">
            <a:xfrm flipV="1">
              <a:off x="4924" y="1366"/>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85" name="Line 111"/>
            <p:cNvSpPr>
              <a:spLocks noChangeAspect="1" noChangeShapeType="1"/>
            </p:cNvSpPr>
            <p:nvPr/>
          </p:nvSpPr>
          <p:spPr bwMode="auto">
            <a:xfrm rot="16200000" flipV="1">
              <a:off x="4023" y="161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86" name="Line 112"/>
            <p:cNvSpPr>
              <a:spLocks noChangeAspect="1" noChangeShapeType="1"/>
            </p:cNvSpPr>
            <p:nvPr/>
          </p:nvSpPr>
          <p:spPr bwMode="auto">
            <a:xfrm rot="16200000" flipV="1">
              <a:off x="4364" y="136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87" name="Line 113"/>
            <p:cNvSpPr>
              <a:spLocks noChangeAspect="1" noChangeShapeType="1"/>
            </p:cNvSpPr>
            <p:nvPr/>
          </p:nvSpPr>
          <p:spPr bwMode="auto">
            <a:xfrm rot="16200000" flipV="1">
              <a:off x="4760" y="909"/>
              <a:ext cx="80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88" name="Line 114"/>
            <p:cNvSpPr>
              <a:spLocks noChangeShapeType="1"/>
            </p:cNvSpPr>
            <p:nvPr/>
          </p:nvSpPr>
          <p:spPr bwMode="auto">
            <a:xfrm flipV="1">
              <a:off x="3849" y="937"/>
              <a:ext cx="100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89" name="Oval 115"/>
            <p:cNvSpPr>
              <a:spLocks noChangeArrowheads="1"/>
            </p:cNvSpPr>
            <p:nvPr/>
          </p:nvSpPr>
          <p:spPr bwMode="auto">
            <a:xfrm>
              <a:off x="3993"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14</a:t>
              </a:r>
            </a:p>
          </p:txBody>
        </p:sp>
        <p:sp>
          <p:nvSpPr>
            <p:cNvPr id="33890" name="Oval 116"/>
            <p:cNvSpPr>
              <a:spLocks noChangeArrowheads="1"/>
            </p:cNvSpPr>
            <p:nvPr/>
          </p:nvSpPr>
          <p:spPr bwMode="auto">
            <a:xfrm>
              <a:off x="3743"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2</a:t>
              </a:r>
            </a:p>
          </p:txBody>
        </p:sp>
        <p:sp>
          <p:nvSpPr>
            <p:cNvPr id="33891" name="Oval 117"/>
            <p:cNvSpPr>
              <a:spLocks noChangeArrowheads="1"/>
            </p:cNvSpPr>
            <p:nvPr/>
          </p:nvSpPr>
          <p:spPr bwMode="auto">
            <a:xfrm>
              <a:off x="4185"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8</a:t>
              </a:r>
            </a:p>
          </p:txBody>
        </p:sp>
        <p:sp>
          <p:nvSpPr>
            <p:cNvPr id="33892" name="Oval 118"/>
            <p:cNvSpPr>
              <a:spLocks noChangeArrowheads="1"/>
            </p:cNvSpPr>
            <p:nvPr/>
          </p:nvSpPr>
          <p:spPr bwMode="auto">
            <a:xfrm>
              <a:off x="4281"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a:t>
              </a:r>
            </a:p>
          </p:txBody>
        </p:sp>
        <p:sp>
          <p:nvSpPr>
            <p:cNvPr id="33893" name="Oval 119"/>
            <p:cNvSpPr>
              <a:spLocks noChangeArrowheads="1"/>
            </p:cNvSpPr>
            <p:nvPr/>
          </p:nvSpPr>
          <p:spPr bwMode="auto">
            <a:xfrm>
              <a:off x="4569"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16</a:t>
              </a:r>
            </a:p>
          </p:txBody>
        </p:sp>
        <p:sp>
          <p:nvSpPr>
            <p:cNvPr id="33894" name="Oval 120"/>
            <p:cNvSpPr>
              <a:spLocks noChangeArrowheads="1"/>
            </p:cNvSpPr>
            <p:nvPr/>
          </p:nvSpPr>
          <p:spPr bwMode="auto">
            <a:xfrm>
              <a:off x="4425"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7</a:t>
              </a:r>
            </a:p>
          </p:txBody>
        </p:sp>
        <p:sp>
          <p:nvSpPr>
            <p:cNvPr id="33895" name="Oval 121"/>
            <p:cNvSpPr>
              <a:spLocks noChangeArrowheads="1"/>
            </p:cNvSpPr>
            <p:nvPr/>
          </p:nvSpPr>
          <p:spPr bwMode="auto">
            <a:xfrm>
              <a:off x="4737" y="84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4</a:t>
              </a:r>
            </a:p>
          </p:txBody>
        </p:sp>
        <p:sp>
          <p:nvSpPr>
            <p:cNvPr id="33896" name="Oval 122"/>
            <p:cNvSpPr>
              <a:spLocks noChangeArrowheads="1"/>
            </p:cNvSpPr>
            <p:nvPr/>
          </p:nvSpPr>
          <p:spPr bwMode="auto">
            <a:xfrm>
              <a:off x="5143" y="1273"/>
              <a:ext cx="202" cy="202"/>
            </a:xfrm>
            <a:prstGeom prst="ellipse">
              <a:avLst/>
            </a:prstGeom>
            <a:solidFill>
              <a:schemeClr val="bg1"/>
            </a:solidFill>
            <a:ln w="38100">
              <a:solidFill>
                <a:srgbClr val="DD011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3</a:t>
              </a:r>
            </a:p>
          </p:txBody>
        </p:sp>
        <p:sp>
          <p:nvSpPr>
            <p:cNvPr id="33897" name="Oval 123"/>
            <p:cNvSpPr>
              <a:spLocks noChangeArrowheads="1"/>
            </p:cNvSpPr>
            <p:nvPr/>
          </p:nvSpPr>
          <p:spPr bwMode="auto">
            <a:xfrm>
              <a:off x="4819"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9</a:t>
              </a:r>
            </a:p>
          </p:txBody>
        </p:sp>
        <p:sp>
          <p:nvSpPr>
            <p:cNvPr id="33898" name="Oval 124"/>
            <p:cNvSpPr>
              <a:spLocks noChangeArrowheads="1"/>
            </p:cNvSpPr>
            <p:nvPr/>
          </p:nvSpPr>
          <p:spPr bwMode="auto">
            <a:xfrm>
              <a:off x="5395"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10</a:t>
              </a:r>
            </a:p>
          </p:txBody>
        </p:sp>
        <p:sp>
          <p:nvSpPr>
            <p:cNvPr id="33899" name="Text Box 125"/>
            <p:cNvSpPr txBox="1">
              <a:spLocks noChangeArrowheads="1"/>
            </p:cNvSpPr>
            <p:nvPr/>
          </p:nvSpPr>
          <p:spPr bwMode="auto">
            <a:xfrm>
              <a:off x="4758" y="715"/>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a:t>
              </a:r>
            </a:p>
          </p:txBody>
        </p:sp>
        <p:sp>
          <p:nvSpPr>
            <p:cNvPr id="33900" name="Text Box 126"/>
            <p:cNvSpPr txBox="1">
              <a:spLocks noChangeArrowheads="1"/>
            </p:cNvSpPr>
            <p:nvPr/>
          </p:nvSpPr>
          <p:spPr bwMode="auto">
            <a:xfrm>
              <a:off x="4305"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2</a:t>
              </a:r>
            </a:p>
          </p:txBody>
        </p:sp>
        <p:sp>
          <p:nvSpPr>
            <p:cNvPr id="33901" name="Text Box 127"/>
            <p:cNvSpPr txBox="1">
              <a:spLocks noChangeArrowheads="1"/>
            </p:cNvSpPr>
            <p:nvPr/>
          </p:nvSpPr>
          <p:spPr bwMode="auto">
            <a:xfrm>
              <a:off x="5158"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3</a:t>
              </a:r>
            </a:p>
          </p:txBody>
        </p:sp>
        <p:sp>
          <p:nvSpPr>
            <p:cNvPr id="33902" name="Text Box 128"/>
            <p:cNvSpPr txBox="1">
              <a:spLocks noChangeArrowheads="1"/>
            </p:cNvSpPr>
            <p:nvPr/>
          </p:nvSpPr>
          <p:spPr bwMode="auto">
            <a:xfrm>
              <a:off x="4012"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4</a:t>
              </a:r>
            </a:p>
          </p:txBody>
        </p:sp>
        <p:sp>
          <p:nvSpPr>
            <p:cNvPr id="33903" name="Text Box 129"/>
            <p:cNvSpPr txBox="1">
              <a:spLocks noChangeArrowheads="1"/>
            </p:cNvSpPr>
            <p:nvPr/>
          </p:nvSpPr>
          <p:spPr bwMode="auto">
            <a:xfrm>
              <a:off x="4598"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5</a:t>
              </a:r>
            </a:p>
          </p:txBody>
        </p:sp>
        <p:sp>
          <p:nvSpPr>
            <p:cNvPr id="33904" name="Text Box 130"/>
            <p:cNvSpPr txBox="1">
              <a:spLocks noChangeArrowheads="1"/>
            </p:cNvSpPr>
            <p:nvPr/>
          </p:nvSpPr>
          <p:spPr bwMode="auto">
            <a:xfrm>
              <a:off x="4843"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6</a:t>
              </a:r>
            </a:p>
          </p:txBody>
        </p:sp>
        <p:sp>
          <p:nvSpPr>
            <p:cNvPr id="33905" name="Text Box 131"/>
            <p:cNvSpPr txBox="1">
              <a:spLocks noChangeArrowheads="1"/>
            </p:cNvSpPr>
            <p:nvPr/>
          </p:nvSpPr>
          <p:spPr bwMode="auto">
            <a:xfrm>
              <a:off x="5430"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7</a:t>
              </a:r>
            </a:p>
          </p:txBody>
        </p:sp>
        <p:sp>
          <p:nvSpPr>
            <p:cNvPr id="33906" name="Text Box 132"/>
            <p:cNvSpPr txBox="1">
              <a:spLocks noChangeArrowheads="1"/>
            </p:cNvSpPr>
            <p:nvPr/>
          </p:nvSpPr>
          <p:spPr bwMode="auto">
            <a:xfrm>
              <a:off x="3756"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8</a:t>
              </a:r>
            </a:p>
          </p:txBody>
        </p:sp>
        <p:sp>
          <p:nvSpPr>
            <p:cNvPr id="33907" name="Text Box 133"/>
            <p:cNvSpPr txBox="1">
              <a:spLocks noChangeArrowheads="1"/>
            </p:cNvSpPr>
            <p:nvPr/>
          </p:nvSpPr>
          <p:spPr bwMode="auto">
            <a:xfrm>
              <a:off x="4209"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9</a:t>
              </a:r>
            </a:p>
          </p:txBody>
        </p:sp>
        <p:sp>
          <p:nvSpPr>
            <p:cNvPr id="33908" name="Text Box 134"/>
            <p:cNvSpPr txBox="1">
              <a:spLocks noChangeArrowheads="1"/>
            </p:cNvSpPr>
            <p:nvPr/>
          </p:nvSpPr>
          <p:spPr bwMode="auto">
            <a:xfrm>
              <a:off x="4414" y="1664"/>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10</a:t>
              </a:r>
            </a:p>
          </p:txBody>
        </p:sp>
      </p:grpSp>
      <p:grpSp>
        <p:nvGrpSpPr>
          <p:cNvPr id="6" name="Group 135"/>
          <p:cNvGrpSpPr>
            <a:grpSpLocks/>
          </p:cNvGrpSpPr>
          <p:nvPr/>
        </p:nvGrpSpPr>
        <p:grpSpPr bwMode="auto">
          <a:xfrm>
            <a:off x="4603751" y="4279900"/>
            <a:ext cx="2943225" cy="2044700"/>
            <a:chOff x="1940" y="2528"/>
            <a:chExt cx="1854" cy="1288"/>
          </a:xfrm>
        </p:grpSpPr>
        <p:sp>
          <p:nvSpPr>
            <p:cNvPr id="33857" name="Line 136"/>
            <p:cNvSpPr>
              <a:spLocks noChangeAspect="1" noChangeShapeType="1"/>
            </p:cNvSpPr>
            <p:nvPr/>
          </p:nvSpPr>
          <p:spPr bwMode="auto">
            <a:xfrm flipV="1">
              <a:off x="2654" y="3466"/>
              <a:ext cx="259"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58" name="Line 137"/>
            <p:cNvSpPr>
              <a:spLocks noChangeAspect="1" noChangeShapeType="1"/>
            </p:cNvSpPr>
            <p:nvPr/>
          </p:nvSpPr>
          <p:spPr bwMode="auto">
            <a:xfrm flipV="1">
              <a:off x="3121" y="3179"/>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59" name="Line 138"/>
            <p:cNvSpPr>
              <a:spLocks noChangeAspect="1" noChangeShapeType="1"/>
            </p:cNvSpPr>
            <p:nvPr/>
          </p:nvSpPr>
          <p:spPr bwMode="auto">
            <a:xfrm rot="16200000" flipV="1">
              <a:off x="2220" y="3424"/>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60" name="Line 139"/>
            <p:cNvSpPr>
              <a:spLocks noChangeAspect="1" noChangeShapeType="1"/>
            </p:cNvSpPr>
            <p:nvPr/>
          </p:nvSpPr>
          <p:spPr bwMode="auto">
            <a:xfrm rot="16200000" flipV="1">
              <a:off x="2561" y="3174"/>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61" name="Line 140"/>
            <p:cNvSpPr>
              <a:spLocks noChangeAspect="1" noChangeShapeType="1"/>
            </p:cNvSpPr>
            <p:nvPr/>
          </p:nvSpPr>
          <p:spPr bwMode="auto">
            <a:xfrm rot="16200000" flipV="1">
              <a:off x="2957" y="2722"/>
              <a:ext cx="80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62" name="Line 141"/>
            <p:cNvSpPr>
              <a:spLocks noChangeShapeType="1"/>
            </p:cNvSpPr>
            <p:nvPr/>
          </p:nvSpPr>
          <p:spPr bwMode="auto">
            <a:xfrm flipV="1">
              <a:off x="2046" y="2750"/>
              <a:ext cx="100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63" name="Oval 142"/>
            <p:cNvSpPr>
              <a:spLocks noChangeArrowheads="1"/>
            </p:cNvSpPr>
            <p:nvPr/>
          </p:nvSpPr>
          <p:spPr bwMode="auto">
            <a:xfrm>
              <a:off x="2190"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14</a:t>
              </a:r>
            </a:p>
          </p:txBody>
        </p:sp>
        <p:sp>
          <p:nvSpPr>
            <p:cNvPr id="33864" name="Oval 143"/>
            <p:cNvSpPr>
              <a:spLocks noChangeArrowheads="1"/>
            </p:cNvSpPr>
            <p:nvPr/>
          </p:nvSpPr>
          <p:spPr bwMode="auto">
            <a:xfrm>
              <a:off x="1940" y="361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2</a:t>
              </a:r>
            </a:p>
          </p:txBody>
        </p:sp>
        <p:sp>
          <p:nvSpPr>
            <p:cNvPr id="33865" name="Oval 144"/>
            <p:cNvSpPr>
              <a:spLocks noChangeArrowheads="1"/>
            </p:cNvSpPr>
            <p:nvPr/>
          </p:nvSpPr>
          <p:spPr bwMode="auto">
            <a:xfrm>
              <a:off x="2382" y="361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8</a:t>
              </a:r>
            </a:p>
          </p:txBody>
        </p:sp>
        <p:sp>
          <p:nvSpPr>
            <p:cNvPr id="33866" name="Oval 145"/>
            <p:cNvSpPr>
              <a:spLocks noChangeArrowheads="1"/>
            </p:cNvSpPr>
            <p:nvPr/>
          </p:nvSpPr>
          <p:spPr bwMode="auto">
            <a:xfrm>
              <a:off x="2478" y="3086"/>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dirty="0">
                  <a:solidFill>
                    <a:srgbClr val="000000"/>
                  </a:solidFill>
                </a:rPr>
                <a:t>16</a:t>
              </a:r>
            </a:p>
          </p:txBody>
        </p:sp>
        <p:sp>
          <p:nvSpPr>
            <p:cNvPr id="33867" name="Oval 146"/>
            <p:cNvSpPr>
              <a:spLocks noChangeArrowheads="1"/>
            </p:cNvSpPr>
            <p:nvPr/>
          </p:nvSpPr>
          <p:spPr bwMode="auto">
            <a:xfrm>
              <a:off x="2766"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7</a:t>
              </a:r>
            </a:p>
          </p:txBody>
        </p:sp>
        <p:sp>
          <p:nvSpPr>
            <p:cNvPr id="33868" name="Oval 147"/>
            <p:cNvSpPr>
              <a:spLocks noChangeArrowheads="1"/>
            </p:cNvSpPr>
            <p:nvPr/>
          </p:nvSpPr>
          <p:spPr bwMode="auto">
            <a:xfrm>
              <a:off x="2622" y="361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a:t>
              </a:r>
            </a:p>
          </p:txBody>
        </p:sp>
        <p:sp>
          <p:nvSpPr>
            <p:cNvPr id="33869" name="Oval 148"/>
            <p:cNvSpPr>
              <a:spLocks noChangeArrowheads="1"/>
            </p:cNvSpPr>
            <p:nvPr/>
          </p:nvSpPr>
          <p:spPr bwMode="auto">
            <a:xfrm>
              <a:off x="2934" y="2654"/>
              <a:ext cx="202" cy="202"/>
            </a:xfrm>
            <a:prstGeom prst="ellipse">
              <a:avLst/>
            </a:prstGeom>
            <a:solidFill>
              <a:schemeClr val="bg1"/>
            </a:solidFill>
            <a:ln w="38100">
              <a:solidFill>
                <a:srgbClr val="DD011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4</a:t>
              </a:r>
            </a:p>
          </p:txBody>
        </p:sp>
        <p:sp>
          <p:nvSpPr>
            <p:cNvPr id="33870" name="Oval 149"/>
            <p:cNvSpPr>
              <a:spLocks noChangeArrowheads="1"/>
            </p:cNvSpPr>
            <p:nvPr/>
          </p:nvSpPr>
          <p:spPr bwMode="auto">
            <a:xfrm>
              <a:off x="3340" y="3086"/>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10</a:t>
              </a:r>
            </a:p>
          </p:txBody>
        </p:sp>
        <p:sp>
          <p:nvSpPr>
            <p:cNvPr id="33871" name="Oval 150"/>
            <p:cNvSpPr>
              <a:spLocks noChangeArrowheads="1"/>
            </p:cNvSpPr>
            <p:nvPr/>
          </p:nvSpPr>
          <p:spPr bwMode="auto">
            <a:xfrm>
              <a:off x="3016"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9</a:t>
              </a:r>
            </a:p>
          </p:txBody>
        </p:sp>
        <p:sp>
          <p:nvSpPr>
            <p:cNvPr id="33872" name="Oval 151"/>
            <p:cNvSpPr>
              <a:spLocks noChangeArrowheads="1"/>
            </p:cNvSpPr>
            <p:nvPr/>
          </p:nvSpPr>
          <p:spPr bwMode="auto">
            <a:xfrm>
              <a:off x="3592" y="3364"/>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3</a:t>
              </a:r>
            </a:p>
          </p:txBody>
        </p:sp>
        <p:sp>
          <p:nvSpPr>
            <p:cNvPr id="33873" name="Text Box 152"/>
            <p:cNvSpPr txBox="1">
              <a:spLocks noChangeArrowheads="1"/>
            </p:cNvSpPr>
            <p:nvPr/>
          </p:nvSpPr>
          <p:spPr bwMode="auto">
            <a:xfrm>
              <a:off x="2955" y="252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a:t>
              </a:r>
            </a:p>
          </p:txBody>
        </p:sp>
        <p:sp>
          <p:nvSpPr>
            <p:cNvPr id="33874" name="Text Box 153"/>
            <p:cNvSpPr txBox="1">
              <a:spLocks noChangeArrowheads="1"/>
            </p:cNvSpPr>
            <p:nvPr/>
          </p:nvSpPr>
          <p:spPr bwMode="auto">
            <a:xfrm>
              <a:off x="2502" y="2961"/>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2</a:t>
              </a:r>
            </a:p>
          </p:txBody>
        </p:sp>
        <p:sp>
          <p:nvSpPr>
            <p:cNvPr id="33875" name="Text Box 154"/>
            <p:cNvSpPr txBox="1">
              <a:spLocks noChangeArrowheads="1"/>
            </p:cNvSpPr>
            <p:nvPr/>
          </p:nvSpPr>
          <p:spPr bwMode="auto">
            <a:xfrm>
              <a:off x="3355" y="2961"/>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3</a:t>
              </a:r>
            </a:p>
          </p:txBody>
        </p:sp>
        <p:sp>
          <p:nvSpPr>
            <p:cNvPr id="33876" name="Text Box 155"/>
            <p:cNvSpPr txBox="1">
              <a:spLocks noChangeArrowheads="1"/>
            </p:cNvSpPr>
            <p:nvPr/>
          </p:nvSpPr>
          <p:spPr bwMode="auto">
            <a:xfrm>
              <a:off x="2209"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4</a:t>
              </a:r>
            </a:p>
          </p:txBody>
        </p:sp>
        <p:sp>
          <p:nvSpPr>
            <p:cNvPr id="33877" name="Text Box 156"/>
            <p:cNvSpPr txBox="1">
              <a:spLocks noChangeArrowheads="1"/>
            </p:cNvSpPr>
            <p:nvPr/>
          </p:nvSpPr>
          <p:spPr bwMode="auto">
            <a:xfrm>
              <a:off x="2795"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5</a:t>
              </a:r>
            </a:p>
          </p:txBody>
        </p:sp>
        <p:sp>
          <p:nvSpPr>
            <p:cNvPr id="33878" name="Text Box 157"/>
            <p:cNvSpPr txBox="1">
              <a:spLocks noChangeArrowheads="1"/>
            </p:cNvSpPr>
            <p:nvPr/>
          </p:nvSpPr>
          <p:spPr bwMode="auto">
            <a:xfrm>
              <a:off x="3040"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6</a:t>
              </a:r>
            </a:p>
          </p:txBody>
        </p:sp>
        <p:sp>
          <p:nvSpPr>
            <p:cNvPr id="33879" name="Text Box 158"/>
            <p:cNvSpPr txBox="1">
              <a:spLocks noChangeArrowheads="1"/>
            </p:cNvSpPr>
            <p:nvPr/>
          </p:nvSpPr>
          <p:spPr bwMode="auto">
            <a:xfrm>
              <a:off x="3627" y="323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7</a:t>
              </a:r>
            </a:p>
          </p:txBody>
        </p:sp>
        <p:sp>
          <p:nvSpPr>
            <p:cNvPr id="33880" name="Text Box 159"/>
            <p:cNvSpPr txBox="1">
              <a:spLocks noChangeArrowheads="1"/>
            </p:cNvSpPr>
            <p:nvPr/>
          </p:nvSpPr>
          <p:spPr bwMode="auto">
            <a:xfrm>
              <a:off x="1953" y="3477"/>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8</a:t>
              </a:r>
            </a:p>
          </p:txBody>
        </p:sp>
        <p:sp>
          <p:nvSpPr>
            <p:cNvPr id="33881" name="Text Box 160"/>
            <p:cNvSpPr txBox="1">
              <a:spLocks noChangeArrowheads="1"/>
            </p:cNvSpPr>
            <p:nvPr/>
          </p:nvSpPr>
          <p:spPr bwMode="auto">
            <a:xfrm>
              <a:off x="2406" y="3477"/>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9</a:t>
              </a:r>
            </a:p>
          </p:txBody>
        </p:sp>
        <p:sp>
          <p:nvSpPr>
            <p:cNvPr id="33882" name="Text Box 161"/>
            <p:cNvSpPr txBox="1">
              <a:spLocks noChangeArrowheads="1"/>
            </p:cNvSpPr>
            <p:nvPr/>
          </p:nvSpPr>
          <p:spPr bwMode="auto">
            <a:xfrm>
              <a:off x="2611" y="3477"/>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10</a:t>
              </a:r>
            </a:p>
          </p:txBody>
        </p:sp>
      </p:grpSp>
      <p:grpSp>
        <p:nvGrpSpPr>
          <p:cNvPr id="7" name="Group 162"/>
          <p:cNvGrpSpPr>
            <a:grpSpLocks/>
          </p:cNvGrpSpPr>
          <p:nvPr/>
        </p:nvGrpSpPr>
        <p:grpSpPr bwMode="auto">
          <a:xfrm>
            <a:off x="7466014" y="4279900"/>
            <a:ext cx="2943225" cy="2044700"/>
            <a:chOff x="137" y="715"/>
            <a:chExt cx="1854" cy="1288"/>
          </a:xfrm>
        </p:grpSpPr>
        <p:sp>
          <p:nvSpPr>
            <p:cNvPr id="33831" name="Line 163"/>
            <p:cNvSpPr>
              <a:spLocks noChangeAspect="1" noChangeShapeType="1"/>
            </p:cNvSpPr>
            <p:nvPr/>
          </p:nvSpPr>
          <p:spPr bwMode="auto">
            <a:xfrm flipV="1">
              <a:off x="851" y="1653"/>
              <a:ext cx="259"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32" name="Line 164"/>
            <p:cNvSpPr>
              <a:spLocks noChangeAspect="1" noChangeShapeType="1"/>
            </p:cNvSpPr>
            <p:nvPr/>
          </p:nvSpPr>
          <p:spPr bwMode="auto">
            <a:xfrm flipV="1">
              <a:off x="1318" y="1366"/>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33" name="Line 165"/>
            <p:cNvSpPr>
              <a:spLocks noChangeAspect="1" noChangeShapeType="1"/>
            </p:cNvSpPr>
            <p:nvPr/>
          </p:nvSpPr>
          <p:spPr bwMode="auto">
            <a:xfrm rot="16200000" flipV="1">
              <a:off x="417" y="161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34" name="Line 166"/>
            <p:cNvSpPr>
              <a:spLocks noChangeAspect="1" noChangeShapeType="1"/>
            </p:cNvSpPr>
            <p:nvPr/>
          </p:nvSpPr>
          <p:spPr bwMode="auto">
            <a:xfrm rot="16200000" flipV="1">
              <a:off x="758" y="1361"/>
              <a:ext cx="322"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35" name="Line 167"/>
            <p:cNvSpPr>
              <a:spLocks noChangeAspect="1" noChangeShapeType="1"/>
            </p:cNvSpPr>
            <p:nvPr/>
          </p:nvSpPr>
          <p:spPr bwMode="auto">
            <a:xfrm rot="16200000" flipV="1">
              <a:off x="1154" y="909"/>
              <a:ext cx="80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36" name="Line 168"/>
            <p:cNvSpPr>
              <a:spLocks noChangeShapeType="1"/>
            </p:cNvSpPr>
            <p:nvPr/>
          </p:nvSpPr>
          <p:spPr bwMode="auto">
            <a:xfrm flipV="1">
              <a:off x="243" y="937"/>
              <a:ext cx="100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37" name="Oval 169"/>
            <p:cNvSpPr>
              <a:spLocks noChangeArrowheads="1"/>
            </p:cNvSpPr>
            <p:nvPr/>
          </p:nvSpPr>
          <p:spPr bwMode="auto">
            <a:xfrm>
              <a:off x="387"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8</a:t>
              </a:r>
            </a:p>
          </p:txBody>
        </p:sp>
        <p:sp>
          <p:nvSpPr>
            <p:cNvPr id="33838" name="Oval 170"/>
            <p:cNvSpPr>
              <a:spLocks noChangeArrowheads="1"/>
            </p:cNvSpPr>
            <p:nvPr/>
          </p:nvSpPr>
          <p:spPr bwMode="auto">
            <a:xfrm>
              <a:off x="137"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2</a:t>
              </a:r>
            </a:p>
          </p:txBody>
        </p:sp>
        <p:sp>
          <p:nvSpPr>
            <p:cNvPr id="33839" name="Oval 171"/>
            <p:cNvSpPr>
              <a:spLocks noChangeArrowheads="1"/>
            </p:cNvSpPr>
            <p:nvPr/>
          </p:nvSpPr>
          <p:spPr bwMode="auto">
            <a:xfrm>
              <a:off x="579"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4</a:t>
              </a:r>
            </a:p>
          </p:txBody>
        </p:sp>
        <p:sp>
          <p:nvSpPr>
            <p:cNvPr id="33840" name="Oval 172"/>
            <p:cNvSpPr>
              <a:spLocks noChangeArrowheads="1"/>
            </p:cNvSpPr>
            <p:nvPr/>
          </p:nvSpPr>
          <p:spPr bwMode="auto">
            <a:xfrm>
              <a:off x="675"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14</a:t>
              </a:r>
            </a:p>
          </p:txBody>
        </p:sp>
        <p:sp>
          <p:nvSpPr>
            <p:cNvPr id="33841" name="Oval 173"/>
            <p:cNvSpPr>
              <a:spLocks noChangeArrowheads="1"/>
            </p:cNvSpPr>
            <p:nvPr/>
          </p:nvSpPr>
          <p:spPr bwMode="auto">
            <a:xfrm>
              <a:off x="963"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7</a:t>
              </a:r>
            </a:p>
          </p:txBody>
        </p:sp>
        <p:sp>
          <p:nvSpPr>
            <p:cNvPr id="33842" name="Oval 174"/>
            <p:cNvSpPr>
              <a:spLocks noChangeArrowheads="1"/>
            </p:cNvSpPr>
            <p:nvPr/>
          </p:nvSpPr>
          <p:spPr bwMode="auto">
            <a:xfrm>
              <a:off x="819" y="180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a:t>
              </a:r>
            </a:p>
          </p:txBody>
        </p:sp>
        <p:sp>
          <p:nvSpPr>
            <p:cNvPr id="33843" name="Oval 175"/>
            <p:cNvSpPr>
              <a:spLocks noChangeArrowheads="1"/>
            </p:cNvSpPr>
            <p:nvPr/>
          </p:nvSpPr>
          <p:spPr bwMode="auto">
            <a:xfrm>
              <a:off x="1131" y="84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16</a:t>
              </a:r>
            </a:p>
          </p:txBody>
        </p:sp>
        <p:sp>
          <p:nvSpPr>
            <p:cNvPr id="33844" name="Oval 176"/>
            <p:cNvSpPr>
              <a:spLocks noChangeArrowheads="1"/>
            </p:cNvSpPr>
            <p:nvPr/>
          </p:nvSpPr>
          <p:spPr bwMode="auto">
            <a:xfrm>
              <a:off x="1537" y="1273"/>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10</a:t>
              </a:r>
            </a:p>
          </p:txBody>
        </p:sp>
        <p:sp>
          <p:nvSpPr>
            <p:cNvPr id="33845" name="Oval 177"/>
            <p:cNvSpPr>
              <a:spLocks noChangeArrowheads="1"/>
            </p:cNvSpPr>
            <p:nvPr/>
          </p:nvSpPr>
          <p:spPr bwMode="auto">
            <a:xfrm>
              <a:off x="1213"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9</a:t>
              </a:r>
            </a:p>
          </p:txBody>
        </p:sp>
        <p:sp>
          <p:nvSpPr>
            <p:cNvPr id="33846" name="Oval 178"/>
            <p:cNvSpPr>
              <a:spLocks noChangeArrowheads="1"/>
            </p:cNvSpPr>
            <p:nvPr/>
          </p:nvSpPr>
          <p:spPr bwMode="auto">
            <a:xfrm>
              <a:off x="1789" y="1551"/>
              <a:ext cx="202" cy="202"/>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3</a:t>
              </a:r>
            </a:p>
          </p:txBody>
        </p:sp>
        <p:sp>
          <p:nvSpPr>
            <p:cNvPr id="33847" name="Text Box 179"/>
            <p:cNvSpPr txBox="1">
              <a:spLocks noChangeArrowheads="1"/>
            </p:cNvSpPr>
            <p:nvPr/>
          </p:nvSpPr>
          <p:spPr bwMode="auto">
            <a:xfrm>
              <a:off x="1152" y="715"/>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a:t>
              </a:r>
            </a:p>
          </p:txBody>
        </p:sp>
        <p:sp>
          <p:nvSpPr>
            <p:cNvPr id="33848" name="Text Box 180"/>
            <p:cNvSpPr txBox="1">
              <a:spLocks noChangeArrowheads="1"/>
            </p:cNvSpPr>
            <p:nvPr/>
          </p:nvSpPr>
          <p:spPr bwMode="auto">
            <a:xfrm>
              <a:off x="699"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2</a:t>
              </a:r>
            </a:p>
          </p:txBody>
        </p:sp>
        <p:sp>
          <p:nvSpPr>
            <p:cNvPr id="33849" name="Text Box 181"/>
            <p:cNvSpPr txBox="1">
              <a:spLocks noChangeArrowheads="1"/>
            </p:cNvSpPr>
            <p:nvPr/>
          </p:nvSpPr>
          <p:spPr bwMode="auto">
            <a:xfrm>
              <a:off x="1552" y="114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3</a:t>
              </a:r>
            </a:p>
          </p:txBody>
        </p:sp>
        <p:sp>
          <p:nvSpPr>
            <p:cNvPr id="33850" name="Text Box 182"/>
            <p:cNvSpPr txBox="1">
              <a:spLocks noChangeArrowheads="1"/>
            </p:cNvSpPr>
            <p:nvPr/>
          </p:nvSpPr>
          <p:spPr bwMode="auto">
            <a:xfrm>
              <a:off x="406"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4</a:t>
              </a:r>
            </a:p>
          </p:txBody>
        </p:sp>
        <p:sp>
          <p:nvSpPr>
            <p:cNvPr id="33851" name="Text Box 183"/>
            <p:cNvSpPr txBox="1">
              <a:spLocks noChangeArrowheads="1"/>
            </p:cNvSpPr>
            <p:nvPr/>
          </p:nvSpPr>
          <p:spPr bwMode="auto">
            <a:xfrm>
              <a:off x="992"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5</a:t>
              </a:r>
            </a:p>
          </p:txBody>
        </p:sp>
        <p:sp>
          <p:nvSpPr>
            <p:cNvPr id="33852" name="Text Box 184"/>
            <p:cNvSpPr txBox="1">
              <a:spLocks noChangeArrowheads="1"/>
            </p:cNvSpPr>
            <p:nvPr/>
          </p:nvSpPr>
          <p:spPr bwMode="auto">
            <a:xfrm>
              <a:off x="1237"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6</a:t>
              </a:r>
            </a:p>
          </p:txBody>
        </p:sp>
        <p:sp>
          <p:nvSpPr>
            <p:cNvPr id="33853" name="Text Box 185"/>
            <p:cNvSpPr txBox="1">
              <a:spLocks noChangeArrowheads="1"/>
            </p:cNvSpPr>
            <p:nvPr/>
          </p:nvSpPr>
          <p:spPr bwMode="auto">
            <a:xfrm>
              <a:off x="1824" y="14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7</a:t>
              </a:r>
            </a:p>
          </p:txBody>
        </p:sp>
        <p:sp>
          <p:nvSpPr>
            <p:cNvPr id="33854" name="Text Box 186"/>
            <p:cNvSpPr txBox="1">
              <a:spLocks noChangeArrowheads="1"/>
            </p:cNvSpPr>
            <p:nvPr/>
          </p:nvSpPr>
          <p:spPr bwMode="auto">
            <a:xfrm>
              <a:off x="150"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8</a:t>
              </a:r>
            </a:p>
          </p:txBody>
        </p:sp>
        <p:sp>
          <p:nvSpPr>
            <p:cNvPr id="33855" name="Text Box 187"/>
            <p:cNvSpPr txBox="1">
              <a:spLocks noChangeArrowheads="1"/>
            </p:cNvSpPr>
            <p:nvPr/>
          </p:nvSpPr>
          <p:spPr bwMode="auto">
            <a:xfrm>
              <a:off x="603" y="166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9</a:t>
              </a:r>
            </a:p>
          </p:txBody>
        </p:sp>
        <p:sp>
          <p:nvSpPr>
            <p:cNvPr id="33856" name="Text Box 188"/>
            <p:cNvSpPr txBox="1">
              <a:spLocks noChangeArrowheads="1"/>
            </p:cNvSpPr>
            <p:nvPr/>
          </p:nvSpPr>
          <p:spPr bwMode="auto">
            <a:xfrm>
              <a:off x="808" y="1664"/>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000">
                  <a:solidFill>
                    <a:srgbClr val="000000"/>
                  </a:solidFill>
                </a:rPr>
                <a:t>10</a:t>
              </a:r>
            </a:p>
          </p:txBody>
        </p:sp>
      </p:grpSp>
      <p:sp>
        <p:nvSpPr>
          <p:cNvPr id="429245" name="Text Box 189"/>
          <p:cNvSpPr txBox="1">
            <a:spLocks noChangeArrowheads="1"/>
          </p:cNvSpPr>
          <p:nvPr/>
        </p:nvSpPr>
        <p:spPr bwMode="auto">
          <a:xfrm>
            <a:off x="3124201" y="1295401"/>
            <a:ext cx="627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dirty="0">
                <a:solidFill>
                  <a:srgbClr val="DD0111"/>
                </a:solidFill>
                <a:latin typeface="Monotype Corsiva" panose="03010101010201010101" pitchFamily="66" charset="0"/>
              </a:rPr>
              <a:t>i</a:t>
            </a:r>
            <a:r>
              <a:rPr lang="en-US" altLang="en-US" dirty="0">
                <a:solidFill>
                  <a:srgbClr val="DD0111"/>
                </a:solidFill>
              </a:rPr>
              <a:t> = 5</a:t>
            </a:r>
          </a:p>
        </p:txBody>
      </p:sp>
      <p:sp>
        <p:nvSpPr>
          <p:cNvPr id="429246" name="Text Box 190"/>
          <p:cNvSpPr txBox="1">
            <a:spLocks noChangeArrowheads="1"/>
          </p:cNvSpPr>
          <p:nvPr/>
        </p:nvSpPr>
        <p:spPr bwMode="auto">
          <a:xfrm>
            <a:off x="6096001" y="1295401"/>
            <a:ext cx="627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dirty="0">
                <a:solidFill>
                  <a:srgbClr val="DD0111"/>
                </a:solidFill>
                <a:latin typeface="Monotype Corsiva" panose="03010101010201010101" pitchFamily="66" charset="0"/>
              </a:rPr>
              <a:t>i</a:t>
            </a:r>
            <a:r>
              <a:rPr lang="en-US" altLang="en-US" dirty="0">
                <a:solidFill>
                  <a:srgbClr val="DD0111"/>
                </a:solidFill>
              </a:rPr>
              <a:t> = 4</a:t>
            </a:r>
          </a:p>
        </p:txBody>
      </p:sp>
      <p:sp>
        <p:nvSpPr>
          <p:cNvPr id="429247" name="Text Box 191"/>
          <p:cNvSpPr txBox="1">
            <a:spLocks noChangeArrowheads="1"/>
          </p:cNvSpPr>
          <p:nvPr/>
        </p:nvSpPr>
        <p:spPr bwMode="auto">
          <a:xfrm>
            <a:off x="8839201" y="1295401"/>
            <a:ext cx="627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dirty="0">
                <a:solidFill>
                  <a:srgbClr val="DD0111"/>
                </a:solidFill>
                <a:latin typeface="Monotype Corsiva" panose="03010101010201010101" pitchFamily="66" charset="0"/>
              </a:rPr>
              <a:t>i</a:t>
            </a:r>
            <a:r>
              <a:rPr lang="en-US" altLang="en-US" dirty="0">
                <a:solidFill>
                  <a:srgbClr val="DD0111"/>
                </a:solidFill>
              </a:rPr>
              <a:t> = 3</a:t>
            </a:r>
          </a:p>
        </p:txBody>
      </p:sp>
      <p:sp>
        <p:nvSpPr>
          <p:cNvPr id="429248" name="Text Box 192"/>
          <p:cNvSpPr txBox="1">
            <a:spLocks noChangeArrowheads="1"/>
          </p:cNvSpPr>
          <p:nvPr/>
        </p:nvSpPr>
        <p:spPr bwMode="auto">
          <a:xfrm>
            <a:off x="3124201" y="4038601"/>
            <a:ext cx="627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dirty="0">
                <a:solidFill>
                  <a:srgbClr val="DD0111"/>
                </a:solidFill>
                <a:latin typeface="Monotype Corsiva" panose="03010101010201010101" pitchFamily="66" charset="0"/>
              </a:rPr>
              <a:t>i</a:t>
            </a:r>
            <a:r>
              <a:rPr lang="en-US" altLang="en-US" dirty="0">
                <a:solidFill>
                  <a:srgbClr val="DD0111"/>
                </a:solidFill>
              </a:rPr>
              <a:t> = 2</a:t>
            </a:r>
          </a:p>
        </p:txBody>
      </p:sp>
      <p:sp>
        <p:nvSpPr>
          <p:cNvPr id="429249" name="Text Box 193"/>
          <p:cNvSpPr txBox="1">
            <a:spLocks noChangeArrowheads="1"/>
          </p:cNvSpPr>
          <p:nvPr/>
        </p:nvSpPr>
        <p:spPr bwMode="auto">
          <a:xfrm>
            <a:off x="6019801" y="4038601"/>
            <a:ext cx="627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dirty="0">
                <a:solidFill>
                  <a:srgbClr val="DD0111"/>
                </a:solidFill>
                <a:latin typeface="Monotype Corsiva" panose="03010101010201010101" pitchFamily="66" charset="0"/>
              </a:rPr>
              <a:t>i</a:t>
            </a:r>
            <a:r>
              <a:rPr lang="en-US" altLang="en-US" dirty="0">
                <a:solidFill>
                  <a:srgbClr val="DD0111"/>
                </a:solidFill>
              </a:rPr>
              <a:t> = 1</a:t>
            </a:r>
          </a:p>
        </p:txBody>
      </p:sp>
    </p:spTree>
    <p:extLst>
      <p:ext uri="{BB962C8B-B14F-4D97-AF65-F5344CB8AC3E}">
        <p14:creationId xmlns:p14="http://schemas.microsoft.com/office/powerpoint/2010/main" val="3472422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2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9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924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92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92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245" grpId="0"/>
      <p:bldP spid="429246" grpId="0"/>
      <p:bldP spid="429247" grpId="0"/>
      <p:bldP spid="429248" grpId="0"/>
      <p:bldP spid="42924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z="3600"/>
              <a:t>Running Time of BUILD MAX HEAP</a:t>
            </a:r>
          </a:p>
        </p:txBody>
      </p:sp>
      <p:sp>
        <p:nvSpPr>
          <p:cNvPr id="34819" name="Rectangle 3"/>
          <p:cNvSpPr>
            <a:spLocks noGrp="1" noChangeArrowheads="1"/>
          </p:cNvSpPr>
          <p:nvPr>
            <p:ph idx="1"/>
          </p:nvPr>
        </p:nvSpPr>
        <p:spPr>
          <a:xfrm>
            <a:off x="1905000" y="3681413"/>
            <a:ext cx="8229600" cy="2051050"/>
          </a:xfrm>
        </p:spPr>
        <p:txBody>
          <a:bodyPr/>
          <a:lstStyle/>
          <a:p>
            <a:pPr eaLnBrk="1" hangingPunct="1">
              <a:lnSpc>
                <a:spcPct val="130000"/>
              </a:lnSpc>
              <a:buFontTx/>
              <a:buNone/>
            </a:pPr>
            <a:r>
              <a:rPr lang="en-US" altLang="en-US" dirty="0" smtClean="0">
                <a:sym typeface="Symbol" panose="05050102010706020507" pitchFamily="18" charset="2"/>
              </a:rPr>
              <a:t> </a:t>
            </a:r>
            <a:r>
              <a:rPr lang="en-US" altLang="en-US" dirty="0" smtClean="0"/>
              <a:t>Running time: </a:t>
            </a:r>
            <a:r>
              <a:rPr lang="en-US" altLang="en-US" dirty="0" smtClean="0">
                <a:latin typeface="Comic Sans MS" panose="030F0702030302020204" pitchFamily="66" charset="0"/>
              </a:rPr>
              <a:t>O(</a:t>
            </a:r>
            <a:r>
              <a:rPr lang="en-US" altLang="en-US" dirty="0" err="1" smtClean="0">
                <a:latin typeface="Comic Sans MS" panose="030F0702030302020204" pitchFamily="66" charset="0"/>
              </a:rPr>
              <a:t>nlogn</a:t>
            </a:r>
            <a:r>
              <a:rPr lang="en-US" altLang="en-US" dirty="0" smtClean="0">
                <a:latin typeface="Comic Sans MS" panose="030F0702030302020204" pitchFamily="66" charset="0"/>
              </a:rPr>
              <a:t>)</a:t>
            </a:r>
          </a:p>
        </p:txBody>
      </p:sp>
      <p:sp>
        <p:nvSpPr>
          <p:cNvPr id="3482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3D9CCA1E-ED35-4B19-A6BD-EB9E1C623D27}" type="slidenum">
              <a:rPr lang="en-US" altLang="en-US">
                <a:solidFill>
                  <a:srgbClr val="000000"/>
                </a:solidFill>
              </a:rPr>
              <a:pPr eaLnBrk="1" fontAlgn="base" hangingPunct="1">
                <a:spcBef>
                  <a:spcPct val="0"/>
                </a:spcBef>
                <a:spcAft>
                  <a:spcPct val="0"/>
                </a:spcAft>
              </a:pPr>
              <a:t>68</a:t>
            </a:fld>
            <a:endParaRPr lang="en-US" altLang="en-US">
              <a:solidFill>
                <a:srgbClr val="000000"/>
              </a:solidFill>
            </a:endParaRPr>
          </a:p>
        </p:txBody>
      </p:sp>
      <p:sp>
        <p:nvSpPr>
          <p:cNvPr id="34821" name="Rectangle 4"/>
          <p:cNvSpPr>
            <a:spLocks noChangeArrowheads="1"/>
          </p:cNvSpPr>
          <p:nvPr/>
        </p:nvSpPr>
        <p:spPr bwMode="auto">
          <a:xfrm>
            <a:off x="2051050" y="1281114"/>
            <a:ext cx="53340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lnSpc>
                <a:spcPct val="120000"/>
              </a:lnSpc>
              <a:spcBef>
                <a:spcPct val="20000"/>
              </a:spcBef>
              <a:spcAft>
                <a:spcPct val="0"/>
              </a:spcAft>
            </a:pPr>
            <a:r>
              <a:rPr lang="en-US" altLang="en-US" sz="2400" dirty="0" err="1">
                <a:solidFill>
                  <a:srgbClr val="DD0111"/>
                </a:solidFill>
                <a:latin typeface="Monotype Corsiva" panose="03010101010201010101" pitchFamily="66" charset="0"/>
              </a:rPr>
              <a:t>Alg</a:t>
            </a:r>
            <a:r>
              <a:rPr lang="en-US" altLang="en-US" sz="2400" dirty="0">
                <a:solidFill>
                  <a:srgbClr val="DD0111"/>
                </a:solidFill>
                <a:latin typeface="Monotype Corsiva" panose="03010101010201010101" pitchFamily="66" charset="0"/>
              </a:rPr>
              <a:t>:</a:t>
            </a:r>
            <a:r>
              <a:rPr lang="en-US" altLang="en-US" sz="2400" dirty="0">
                <a:solidFill>
                  <a:srgbClr val="333399"/>
                </a:solidFill>
                <a:latin typeface="Monotype Corsiva" panose="03010101010201010101" pitchFamily="66" charset="0"/>
              </a:rPr>
              <a:t> </a:t>
            </a:r>
            <a:r>
              <a:rPr lang="en-US" altLang="en-US" sz="2400" u="sng" dirty="0">
                <a:solidFill>
                  <a:srgbClr val="333399"/>
                </a:solidFill>
              </a:rPr>
              <a:t>BUILD-MAX-HEAP</a:t>
            </a:r>
            <a:r>
              <a:rPr lang="en-US" altLang="en-US" sz="2400" u="sng" dirty="0">
                <a:solidFill>
                  <a:srgbClr val="333399"/>
                </a:solidFill>
                <a:latin typeface="Comic Sans MS" panose="030F0702030302020204" pitchFamily="66" charset="0"/>
              </a:rPr>
              <a:t>(A)</a:t>
            </a:r>
          </a:p>
          <a:p>
            <a:pPr eaLnBrk="1" fontAlgn="base" hangingPunct="1">
              <a:lnSpc>
                <a:spcPct val="120000"/>
              </a:lnSpc>
              <a:spcBef>
                <a:spcPct val="20000"/>
              </a:spcBef>
              <a:spcAft>
                <a:spcPct val="0"/>
              </a:spcAft>
              <a:buFontTx/>
              <a:buAutoNum type="arabicPeriod"/>
            </a:pPr>
            <a:r>
              <a:rPr lang="en-US" altLang="en-US" sz="2400" dirty="0">
                <a:solidFill>
                  <a:srgbClr val="333399"/>
                </a:solidFill>
                <a:latin typeface="Comic Sans MS" panose="030F0702030302020204" pitchFamily="66" charset="0"/>
              </a:rPr>
              <a:t>n</a:t>
            </a:r>
            <a:r>
              <a:rPr lang="en-US" altLang="en-US" sz="2400" dirty="0">
                <a:solidFill>
                  <a:srgbClr val="333399"/>
                </a:solidFill>
              </a:rPr>
              <a:t> = length[A]</a:t>
            </a:r>
          </a:p>
          <a:p>
            <a:pPr eaLnBrk="1" fontAlgn="base" hangingPunct="1">
              <a:lnSpc>
                <a:spcPct val="120000"/>
              </a:lnSpc>
              <a:spcBef>
                <a:spcPct val="20000"/>
              </a:spcBef>
              <a:spcAft>
                <a:spcPct val="0"/>
              </a:spcAft>
              <a:buFontTx/>
              <a:buAutoNum type="arabicPeriod"/>
            </a:pPr>
            <a:r>
              <a:rPr lang="en-US" altLang="en-US" sz="2400" dirty="0">
                <a:solidFill>
                  <a:srgbClr val="333399"/>
                </a:solidFill>
              </a:rPr>
              <a:t> </a:t>
            </a:r>
            <a:r>
              <a:rPr lang="en-US" altLang="en-US" sz="2400" b="1" dirty="0">
                <a:solidFill>
                  <a:srgbClr val="333399"/>
                </a:solidFill>
              </a:rPr>
              <a:t>for</a:t>
            </a:r>
            <a:r>
              <a:rPr lang="en-US" altLang="en-US" sz="2400" dirty="0">
                <a:solidFill>
                  <a:srgbClr val="333399"/>
                </a:solidFill>
              </a:rPr>
              <a:t> </a:t>
            </a:r>
            <a:r>
              <a:rPr lang="en-US" altLang="en-US" sz="2400" dirty="0">
                <a:solidFill>
                  <a:srgbClr val="333399"/>
                </a:solidFill>
                <a:latin typeface="Comic Sans MS" panose="030F0702030302020204" pitchFamily="66" charset="0"/>
              </a:rPr>
              <a:t>i ← </a:t>
            </a:r>
            <a:r>
              <a:rPr lang="en-US" altLang="en-US" sz="2400" dirty="0">
                <a:solidFill>
                  <a:srgbClr val="333399"/>
                </a:solidFill>
                <a:latin typeface="Comic Sans MS" panose="030F0702030302020204" pitchFamily="66" charset="0"/>
                <a:sym typeface="Symbol" panose="05050102010706020507" pitchFamily="18" charset="2"/>
              </a:rPr>
              <a:t></a:t>
            </a:r>
            <a:r>
              <a:rPr lang="en-US" altLang="en-US" sz="2400" dirty="0">
                <a:solidFill>
                  <a:srgbClr val="333399"/>
                </a:solidFill>
                <a:latin typeface="Comic Sans MS" panose="030F0702030302020204" pitchFamily="66" charset="0"/>
              </a:rPr>
              <a:t>n/2</a:t>
            </a:r>
            <a:r>
              <a:rPr lang="en-US" altLang="en-US" sz="2400" dirty="0">
                <a:solidFill>
                  <a:srgbClr val="333399"/>
                </a:solidFill>
                <a:latin typeface="Comic Sans MS" panose="030F0702030302020204" pitchFamily="66" charset="0"/>
                <a:sym typeface="Symbol" panose="05050102010706020507" pitchFamily="18" charset="2"/>
              </a:rPr>
              <a:t></a:t>
            </a:r>
            <a:r>
              <a:rPr lang="en-US" altLang="en-US" sz="2400" dirty="0">
                <a:solidFill>
                  <a:srgbClr val="333399"/>
                </a:solidFill>
                <a:latin typeface="Monotype Corsiva" panose="03010101010201010101" pitchFamily="66" charset="0"/>
              </a:rPr>
              <a:t> </a:t>
            </a:r>
            <a:r>
              <a:rPr lang="en-US" altLang="en-US" sz="2400" b="1" dirty="0" err="1">
                <a:solidFill>
                  <a:srgbClr val="333399"/>
                </a:solidFill>
              </a:rPr>
              <a:t>downto</a:t>
            </a:r>
            <a:r>
              <a:rPr lang="en-US" altLang="en-US" sz="2400" dirty="0">
                <a:solidFill>
                  <a:srgbClr val="333399"/>
                </a:solidFill>
              </a:rPr>
              <a:t> </a:t>
            </a:r>
            <a:r>
              <a:rPr lang="en-US" altLang="en-US" sz="2400" dirty="0">
                <a:solidFill>
                  <a:srgbClr val="333399"/>
                </a:solidFill>
                <a:latin typeface="Comic Sans MS" panose="030F0702030302020204" pitchFamily="66" charset="0"/>
              </a:rPr>
              <a:t>1</a:t>
            </a:r>
          </a:p>
          <a:p>
            <a:pPr eaLnBrk="1" fontAlgn="base" hangingPunct="1">
              <a:lnSpc>
                <a:spcPct val="120000"/>
              </a:lnSpc>
              <a:spcBef>
                <a:spcPct val="20000"/>
              </a:spcBef>
              <a:spcAft>
                <a:spcPct val="0"/>
              </a:spcAft>
              <a:buFontTx/>
              <a:buAutoNum type="arabicPeriod"/>
            </a:pPr>
            <a:r>
              <a:rPr lang="en-US" altLang="en-US" sz="2400" dirty="0">
                <a:solidFill>
                  <a:srgbClr val="333399"/>
                </a:solidFill>
              </a:rPr>
              <a:t>       </a:t>
            </a:r>
            <a:r>
              <a:rPr lang="en-US" altLang="en-US" sz="2400" b="1" dirty="0">
                <a:solidFill>
                  <a:srgbClr val="333399"/>
                </a:solidFill>
              </a:rPr>
              <a:t>do</a:t>
            </a:r>
            <a:r>
              <a:rPr lang="en-US" altLang="en-US" sz="2400" dirty="0">
                <a:solidFill>
                  <a:srgbClr val="333399"/>
                </a:solidFill>
              </a:rPr>
              <a:t> MAX-HEAPIFY</a:t>
            </a:r>
            <a:r>
              <a:rPr lang="en-US" altLang="en-US" sz="2400" dirty="0">
                <a:solidFill>
                  <a:srgbClr val="333399"/>
                </a:solidFill>
                <a:latin typeface="Comic Sans MS" panose="030F0702030302020204" pitchFamily="66" charset="0"/>
              </a:rPr>
              <a:t>(A, i, n)</a:t>
            </a:r>
          </a:p>
        </p:txBody>
      </p:sp>
      <p:sp>
        <p:nvSpPr>
          <p:cNvPr id="34822" name="Text Box 5"/>
          <p:cNvSpPr txBox="1">
            <a:spLocks noChangeArrowheads="1"/>
          </p:cNvSpPr>
          <p:nvPr/>
        </p:nvSpPr>
        <p:spPr bwMode="auto">
          <a:xfrm>
            <a:off x="7419975" y="2862263"/>
            <a:ext cx="12266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dirty="0" smtClean="0">
                <a:solidFill>
                  <a:srgbClr val="000000"/>
                </a:solidFill>
                <a:latin typeface="Comic Sans MS" panose="030F0702030302020204" pitchFamily="66" charset="0"/>
              </a:rPr>
              <a:t>O(</a:t>
            </a:r>
            <a:r>
              <a:rPr lang="en-US" altLang="en-US" sz="2400" dirty="0" err="1" smtClean="0">
                <a:solidFill>
                  <a:srgbClr val="000000"/>
                </a:solidFill>
                <a:latin typeface="Comic Sans MS" panose="030F0702030302020204" pitchFamily="66" charset="0"/>
              </a:rPr>
              <a:t>logn</a:t>
            </a:r>
            <a:r>
              <a:rPr lang="en-US" altLang="en-US" sz="2400" dirty="0">
                <a:solidFill>
                  <a:srgbClr val="000000"/>
                </a:solidFill>
                <a:latin typeface="Comic Sans MS" panose="030F0702030302020204" pitchFamily="66" charset="0"/>
              </a:rPr>
              <a:t>)</a:t>
            </a:r>
          </a:p>
        </p:txBody>
      </p:sp>
      <p:sp>
        <p:nvSpPr>
          <p:cNvPr id="34823" name="Text Box 6"/>
          <p:cNvSpPr txBox="1">
            <a:spLocks noChangeArrowheads="1"/>
          </p:cNvSpPr>
          <p:nvPr/>
        </p:nvSpPr>
        <p:spPr bwMode="auto">
          <a:xfrm>
            <a:off x="8809039" y="2578100"/>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a:solidFill>
                  <a:srgbClr val="000000"/>
                </a:solidFill>
                <a:latin typeface="Comic Sans MS" panose="030F0702030302020204" pitchFamily="66" charset="0"/>
              </a:rPr>
              <a:t>O(n)</a:t>
            </a:r>
          </a:p>
        </p:txBody>
      </p:sp>
      <p:sp>
        <p:nvSpPr>
          <p:cNvPr id="34824" name="AutoShape 7"/>
          <p:cNvSpPr>
            <a:spLocks/>
          </p:cNvSpPr>
          <p:nvPr/>
        </p:nvSpPr>
        <p:spPr bwMode="auto">
          <a:xfrm>
            <a:off x="8480425" y="2359025"/>
            <a:ext cx="152400" cy="973138"/>
          </a:xfrm>
          <a:prstGeom prst="rightBrace">
            <a:avLst>
              <a:gd name="adj1" fmla="val 532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srgbClr val="000000"/>
              </a:solidFill>
            </a:endParaRPr>
          </a:p>
        </p:txBody>
      </p:sp>
    </p:spTree>
    <p:extLst>
      <p:ext uri="{BB962C8B-B14F-4D97-AF65-F5344CB8AC3E}">
        <p14:creationId xmlns:p14="http://schemas.microsoft.com/office/powerpoint/2010/main" val="7045781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p:txBody>
          <a:bodyPr/>
          <a:lstStyle/>
          <a:p>
            <a:pPr eaLnBrk="1" hangingPunct="1"/>
            <a:r>
              <a:rPr lang="en-US" altLang="en-US" b="1" smtClean="0"/>
              <a:t>3. Heap Sort</a:t>
            </a:r>
          </a:p>
        </p:txBody>
      </p:sp>
      <p:sp>
        <p:nvSpPr>
          <p:cNvPr id="35843" name="Rectangle 4"/>
          <p:cNvSpPr>
            <a:spLocks noGrp="1" noChangeArrowheads="1"/>
          </p:cNvSpPr>
          <p:nvPr>
            <p:ph idx="1"/>
          </p:nvPr>
        </p:nvSpPr>
        <p:spPr>
          <a:xfrm>
            <a:off x="982639" y="1323833"/>
            <a:ext cx="10345003" cy="5073792"/>
          </a:xfrm>
        </p:spPr>
        <p:txBody>
          <a:bodyPr/>
          <a:lstStyle/>
          <a:p>
            <a:pPr algn="just" eaLnBrk="1" hangingPunct="1">
              <a:lnSpc>
                <a:spcPct val="130000"/>
              </a:lnSpc>
            </a:pPr>
            <a:r>
              <a:rPr lang="en-US" altLang="en-US" sz="2400" dirty="0"/>
              <a:t>A conceptually simple sorting strategy which continually removes the maximum value from the remaining unsorted elements.</a:t>
            </a:r>
          </a:p>
          <a:p>
            <a:pPr eaLnBrk="1" hangingPunct="1">
              <a:lnSpc>
                <a:spcPct val="130000"/>
              </a:lnSpc>
            </a:pPr>
            <a:r>
              <a:rPr lang="en-US" altLang="en-US" dirty="0" smtClean="0"/>
              <a:t>Goal: Sort an array using heap representations</a:t>
            </a:r>
          </a:p>
          <a:p>
            <a:pPr eaLnBrk="1" hangingPunct="1">
              <a:lnSpc>
                <a:spcPct val="130000"/>
              </a:lnSpc>
            </a:pPr>
            <a:r>
              <a:rPr lang="en-US" altLang="en-US" dirty="0" smtClean="0"/>
              <a:t>Idea:</a:t>
            </a:r>
          </a:p>
          <a:p>
            <a:pPr lvl="1" eaLnBrk="1" hangingPunct="1">
              <a:lnSpc>
                <a:spcPct val="130000"/>
              </a:lnSpc>
            </a:pPr>
            <a:r>
              <a:rPr lang="en-US" altLang="en-US" sz="2000" dirty="0"/>
              <a:t>Build a </a:t>
            </a:r>
            <a:r>
              <a:rPr lang="en-US" altLang="en-US" sz="2000" b="1" dirty="0"/>
              <a:t>max-heap</a:t>
            </a:r>
            <a:r>
              <a:rPr lang="en-US" altLang="en-US" sz="2000" dirty="0"/>
              <a:t> from the array</a:t>
            </a:r>
          </a:p>
          <a:p>
            <a:pPr lvl="1" eaLnBrk="1" hangingPunct="1">
              <a:lnSpc>
                <a:spcPct val="130000"/>
              </a:lnSpc>
            </a:pPr>
            <a:r>
              <a:rPr lang="en-US" altLang="en-US" sz="2000" dirty="0"/>
              <a:t>Swap the root (the maximum element) with the last </a:t>
            </a:r>
            <a:r>
              <a:rPr lang="en-US" altLang="en-US" sz="2000" dirty="0" smtClean="0"/>
              <a:t>element</a:t>
            </a:r>
          </a:p>
          <a:p>
            <a:pPr marL="457200" lvl="1" indent="0" eaLnBrk="1" hangingPunct="1">
              <a:lnSpc>
                <a:spcPct val="130000"/>
              </a:lnSpc>
              <a:buNone/>
            </a:pPr>
            <a:r>
              <a:rPr lang="en-US" altLang="en-US" sz="2000" dirty="0"/>
              <a:t> </a:t>
            </a:r>
            <a:r>
              <a:rPr lang="en-US" altLang="en-US" sz="2000" dirty="0" smtClean="0"/>
              <a:t> </a:t>
            </a:r>
            <a:r>
              <a:rPr lang="en-US" altLang="en-US" sz="2000" dirty="0"/>
              <a:t>in the array</a:t>
            </a:r>
          </a:p>
          <a:p>
            <a:pPr lvl="1" eaLnBrk="1" hangingPunct="1">
              <a:lnSpc>
                <a:spcPct val="130000"/>
              </a:lnSpc>
            </a:pPr>
            <a:r>
              <a:rPr lang="en-US" altLang="en-US" sz="2000" dirty="0"/>
              <a:t>“Discard” this last node by decreasing the heap size</a:t>
            </a:r>
          </a:p>
          <a:p>
            <a:pPr lvl="1" eaLnBrk="1" hangingPunct="1">
              <a:lnSpc>
                <a:spcPct val="130000"/>
              </a:lnSpc>
            </a:pPr>
            <a:r>
              <a:rPr lang="en-US" altLang="en-US" sz="2000" dirty="0"/>
              <a:t>Call MAX-HEAPIFY on the new root</a:t>
            </a:r>
          </a:p>
          <a:p>
            <a:pPr lvl="1" eaLnBrk="1" hangingPunct="1">
              <a:lnSpc>
                <a:spcPct val="130000"/>
              </a:lnSpc>
            </a:pPr>
            <a:r>
              <a:rPr lang="en-US" altLang="en-US" sz="2000" dirty="0"/>
              <a:t>Repeat this process until only one node remains </a:t>
            </a:r>
            <a:endParaRPr lang="en-US" altLang="en-US" dirty="0" smtClean="0"/>
          </a:p>
        </p:txBody>
      </p:sp>
      <p:sp>
        <p:nvSpPr>
          <p:cNvPr id="3584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68DBE6D2-EF57-48C9-A627-40A9A88AF5AA}" type="slidenum">
              <a:rPr lang="en-US" altLang="en-US">
                <a:solidFill>
                  <a:srgbClr val="000000"/>
                </a:solidFill>
              </a:rPr>
              <a:pPr eaLnBrk="1" fontAlgn="base" hangingPunct="1">
                <a:spcBef>
                  <a:spcPct val="0"/>
                </a:spcBef>
                <a:spcAft>
                  <a:spcPct val="0"/>
                </a:spcAft>
              </a:pPr>
              <a:t>69</a:t>
            </a:fld>
            <a:endParaRPr lang="en-US" altLang="en-US">
              <a:solidFill>
                <a:srgbClr val="000000"/>
              </a:solidFill>
            </a:endParaRPr>
          </a:p>
        </p:txBody>
      </p:sp>
      <p:graphicFrame>
        <p:nvGraphicFramePr>
          <p:cNvPr id="35845" name="Object 2"/>
          <p:cNvGraphicFramePr>
            <a:graphicFrameLocks noChangeAspect="1"/>
          </p:cNvGraphicFramePr>
          <p:nvPr>
            <p:extLst>
              <p:ext uri="{D42A27DB-BD31-4B8C-83A1-F6EECF244321}">
                <p14:modId xmlns:p14="http://schemas.microsoft.com/office/powerpoint/2010/main" val="3534802568"/>
              </p:ext>
            </p:extLst>
          </p:nvPr>
        </p:nvGraphicFramePr>
        <p:xfrm>
          <a:off x="8601786" y="3860729"/>
          <a:ext cx="2457450" cy="1917772"/>
        </p:xfrm>
        <a:graphic>
          <a:graphicData uri="http://schemas.openxmlformats.org/presentationml/2006/ole">
            <mc:AlternateContent xmlns:mc="http://schemas.openxmlformats.org/markup-compatibility/2006">
              <mc:Choice xmlns:v="urn:schemas-microsoft-com:vml" Requires="v">
                <p:oleObj spid="_x0000_s8278" name="Paint Shop Pro Image" r:id="rId4" imgW="3512195" imgH="2097561" progId="PaintShopPro">
                  <p:embed/>
                </p:oleObj>
              </mc:Choice>
              <mc:Fallback>
                <p:oleObj name="Paint Shop Pro Image" r:id="rId4" imgW="3512195" imgH="2097561" progId="PaintShopPro">
                  <p:embed/>
                  <p:pic>
                    <p:nvPicPr>
                      <p:cNvPr id="3584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1786" y="3860729"/>
                        <a:ext cx="2457450" cy="191777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76894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81200" y="0"/>
            <a:ext cx="8229600" cy="1143000"/>
          </a:xfrm>
        </p:spPr>
        <p:txBody>
          <a:bodyPr/>
          <a:lstStyle/>
          <a:p>
            <a:pPr eaLnBrk="1" hangingPunct="1"/>
            <a:r>
              <a:rPr lang="en-US" altLang="ko-KR" sz="3600" b="1">
                <a:ea typeface="Gulim" pitchFamily="34" charset="-127"/>
              </a:rPr>
              <a:t>Search alg. #1: Linear Search</a:t>
            </a:r>
            <a:endParaRPr lang="en-US" altLang="en-US" sz="3600" b="1"/>
          </a:p>
        </p:txBody>
      </p:sp>
      <p:sp>
        <p:nvSpPr>
          <p:cNvPr id="3" name="Content Placeholder 2"/>
          <p:cNvSpPr>
            <a:spLocks noGrp="1"/>
          </p:cNvSpPr>
          <p:nvPr>
            <p:ph idx="1"/>
          </p:nvPr>
        </p:nvSpPr>
        <p:spPr>
          <a:xfrm>
            <a:off x="1981200" y="1143000"/>
            <a:ext cx="8229600" cy="5334000"/>
          </a:xfrm>
        </p:spPr>
        <p:txBody>
          <a:bodyPr rtlCol="0">
            <a:normAutofit/>
          </a:bodyPr>
          <a:lstStyle/>
          <a:p>
            <a:pPr eaLnBrk="1" fontAlgn="auto" hangingPunct="1">
              <a:spcAft>
                <a:spcPts val="0"/>
              </a:spcAft>
              <a:buNone/>
              <a:defRPr/>
            </a:pPr>
            <a:r>
              <a:rPr lang="en-US" dirty="0" smtClean="0"/>
              <a:t>//Searches for a given value in a given array by </a:t>
            </a:r>
            <a:r>
              <a:rPr lang="en-US" dirty="0" smtClean="0">
                <a:solidFill>
                  <a:srgbClr val="FF0000"/>
                </a:solidFill>
              </a:rPr>
              <a:t>sequential search</a:t>
            </a:r>
          </a:p>
          <a:p>
            <a:pPr eaLnBrk="1" fontAlgn="auto" hangingPunct="1">
              <a:spcAft>
                <a:spcPts val="0"/>
              </a:spcAft>
              <a:buNone/>
              <a:defRPr/>
            </a:pPr>
            <a:r>
              <a:rPr lang="en-US" sz="3000" dirty="0"/>
              <a:t>//Input: An array </a:t>
            </a:r>
            <a:r>
              <a:rPr lang="en-US" sz="3000" i="1" dirty="0"/>
              <a:t>L[0 .. n -1] and a search key x</a:t>
            </a:r>
          </a:p>
          <a:p>
            <a:pPr marL="0" indent="0" eaLnBrk="1" fontAlgn="auto" hangingPunct="1">
              <a:spcAft>
                <a:spcPts val="0"/>
              </a:spcAft>
              <a:buNone/>
              <a:defRPr/>
            </a:pPr>
            <a:r>
              <a:rPr lang="en-US" sz="3000" dirty="0"/>
              <a:t>//Output: The index of the first element of </a:t>
            </a:r>
            <a:r>
              <a:rPr lang="en-US" sz="3000" i="1" dirty="0"/>
              <a:t>L that //matches  x or -1 if there are no matching elements</a:t>
            </a:r>
          </a:p>
          <a:p>
            <a:pPr lvl="1" eaLnBrk="1" fontAlgn="auto" hangingPunct="1">
              <a:spcAft>
                <a:spcPts val="0"/>
              </a:spcAft>
              <a:buNone/>
              <a:defRPr/>
            </a:pPr>
            <a:r>
              <a:rPr lang="en-US" b="1" i="1" dirty="0" smtClean="0"/>
              <a:t>i:=0</a:t>
            </a:r>
          </a:p>
          <a:p>
            <a:pPr lvl="1" eaLnBrk="1" fontAlgn="auto" hangingPunct="1">
              <a:spcAft>
                <a:spcPts val="0"/>
              </a:spcAft>
              <a:buNone/>
              <a:defRPr/>
            </a:pPr>
            <a:r>
              <a:rPr lang="en-US" dirty="0" smtClean="0"/>
              <a:t>while i &lt;n and L[i] </a:t>
            </a:r>
            <a:r>
              <a:rPr lang="en-US" altLang="ko-KR" dirty="0" smtClean="0">
                <a:ea typeface="Gulim" pitchFamily="34" charset="-127"/>
                <a:sym typeface="Symbol" pitchFamily="18" charset="2"/>
              </a:rPr>
              <a:t></a:t>
            </a:r>
            <a:r>
              <a:rPr lang="en-US" i="1" dirty="0" smtClean="0"/>
              <a:t> x do</a:t>
            </a:r>
          </a:p>
          <a:p>
            <a:pPr lvl="1" eaLnBrk="1" fontAlgn="auto" hangingPunct="1">
              <a:spcAft>
                <a:spcPts val="0"/>
              </a:spcAft>
              <a:buNone/>
              <a:defRPr/>
            </a:pPr>
            <a:r>
              <a:rPr lang="en-US" dirty="0" smtClean="0"/>
              <a:t>i:=i+1</a:t>
            </a:r>
          </a:p>
          <a:p>
            <a:pPr lvl="1" eaLnBrk="1" fontAlgn="auto" hangingPunct="1">
              <a:spcAft>
                <a:spcPts val="0"/>
              </a:spcAft>
              <a:buNone/>
              <a:defRPr/>
            </a:pPr>
            <a:r>
              <a:rPr lang="en-US" b="1" i="1" dirty="0" smtClean="0"/>
              <a:t>If i &lt; n return i</a:t>
            </a:r>
          </a:p>
          <a:p>
            <a:pPr lvl="1" eaLnBrk="1" fontAlgn="auto" hangingPunct="1">
              <a:spcAft>
                <a:spcPts val="0"/>
              </a:spcAft>
              <a:buNone/>
              <a:defRPr/>
            </a:pPr>
            <a:r>
              <a:rPr lang="en-US" dirty="0" smtClean="0"/>
              <a:t>else return -1</a:t>
            </a:r>
          </a:p>
          <a:p>
            <a:pPr eaLnBrk="1" fontAlgn="auto" hangingPunct="1">
              <a:spcAft>
                <a:spcPts val="0"/>
              </a:spcAft>
              <a:defRPr/>
            </a:pPr>
            <a:endParaRPr lang="en-US" dirty="0" smtClean="0"/>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4" name="Slide Number Placeholder 3"/>
          <p:cNvSpPr>
            <a:spLocks noGrp="1"/>
          </p:cNvSpPr>
          <p:nvPr>
            <p:ph type="sldNum" sz="quarter" idx="12"/>
          </p:nvPr>
        </p:nvSpPr>
        <p:spPr/>
        <p:txBody>
          <a:bodyPr/>
          <a:lstStyle/>
          <a:p>
            <a:pPr>
              <a:defRPr/>
            </a:pPr>
            <a:fld id="{62BFC5DA-F6BF-4746-87B1-CFA323DCBF08}" type="slidenum">
              <a:rPr lang="ko-KR" altLang="en-US" smtClean="0"/>
              <a:pPr>
                <a:defRPr/>
              </a:pPr>
              <a:t>7</a:t>
            </a:fld>
            <a:endParaRPr lang="en-US" altLang="ko-KR"/>
          </a:p>
        </p:txBody>
      </p:sp>
    </p:spTree>
    <p:extLst>
      <p:ext uri="{BB962C8B-B14F-4D97-AF65-F5344CB8AC3E}">
        <p14:creationId xmlns:p14="http://schemas.microsoft.com/office/powerpoint/2010/main" val="34534264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sz="quarter"/>
          </p:nvPr>
        </p:nvSpPr>
        <p:spPr/>
        <p:txBody>
          <a:bodyPr/>
          <a:lstStyle/>
          <a:p>
            <a:pPr algn="l" eaLnBrk="1" hangingPunct="1"/>
            <a:r>
              <a:rPr lang="en-US" altLang="en-US" dirty="0" smtClean="0"/>
              <a:t>Example:			A=[7, 4, 3, 1, 2]</a:t>
            </a:r>
          </a:p>
        </p:txBody>
      </p:sp>
      <p:graphicFrame>
        <p:nvGraphicFramePr>
          <p:cNvPr id="482308" name="Object 4"/>
          <p:cNvGraphicFramePr>
            <a:graphicFrameLocks noGrp="1" noChangeAspect="1"/>
          </p:cNvGraphicFramePr>
          <p:nvPr>
            <p:ph sz="quarter" idx="1"/>
          </p:nvPr>
        </p:nvGraphicFramePr>
        <p:xfrm>
          <a:off x="1905000" y="1371600"/>
          <a:ext cx="2457450" cy="1466850"/>
        </p:xfrm>
        <a:graphic>
          <a:graphicData uri="http://schemas.openxmlformats.org/presentationml/2006/ole">
            <mc:AlternateContent xmlns:mc="http://schemas.openxmlformats.org/markup-compatibility/2006">
              <mc:Choice xmlns:v="urn:schemas-microsoft-com:vml" Requires="v">
                <p:oleObj spid="_x0000_s9710" name="Paint Shop Pro Image" r:id="rId4" imgW="3512195" imgH="2097561" progId="PaintShopPro">
                  <p:embed/>
                </p:oleObj>
              </mc:Choice>
              <mc:Fallback>
                <p:oleObj name="Paint Shop Pro Image" r:id="rId4" imgW="3512195" imgH="2097561" progId="PaintShopPro">
                  <p:embed/>
                  <p:pic>
                    <p:nvPicPr>
                      <p:cNvPr id="482308"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371600"/>
                        <a:ext cx="24574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09" name="Object 5"/>
          <p:cNvGraphicFramePr>
            <a:graphicFrameLocks noGrp="1" noChangeAspect="1"/>
          </p:cNvGraphicFramePr>
          <p:nvPr>
            <p:ph sz="quarter" idx="2"/>
          </p:nvPr>
        </p:nvGraphicFramePr>
        <p:xfrm>
          <a:off x="4733926" y="1371600"/>
          <a:ext cx="2436813" cy="1473200"/>
        </p:xfrm>
        <a:graphic>
          <a:graphicData uri="http://schemas.openxmlformats.org/presentationml/2006/ole">
            <mc:AlternateContent xmlns:mc="http://schemas.openxmlformats.org/markup-compatibility/2006">
              <mc:Choice xmlns:v="urn:schemas-microsoft-com:vml" Requires="v">
                <p:oleObj spid="_x0000_s9711" name="Paint Shop Pro Image" r:id="rId6" imgW="3482927" imgH="2107317" progId="PaintShopPro">
                  <p:embed/>
                </p:oleObj>
              </mc:Choice>
              <mc:Fallback>
                <p:oleObj name="Paint Shop Pro Image" r:id="rId6" imgW="3482927" imgH="2107317" progId="PaintShopPro">
                  <p:embed/>
                  <p:pic>
                    <p:nvPicPr>
                      <p:cNvPr id="482309" name="Object 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3926" y="1371600"/>
                        <a:ext cx="2436813"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0" name="Object 6"/>
          <p:cNvGraphicFramePr>
            <a:graphicFrameLocks noGrp="1" noChangeAspect="1"/>
          </p:cNvGraphicFramePr>
          <p:nvPr>
            <p:ph sz="quarter" idx="3"/>
          </p:nvPr>
        </p:nvGraphicFramePr>
        <p:xfrm>
          <a:off x="7543801" y="1371600"/>
          <a:ext cx="2581275" cy="1454150"/>
        </p:xfrm>
        <a:graphic>
          <a:graphicData uri="http://schemas.openxmlformats.org/presentationml/2006/ole">
            <mc:AlternateContent xmlns:mc="http://schemas.openxmlformats.org/markup-compatibility/2006">
              <mc:Choice xmlns:v="urn:schemas-microsoft-com:vml" Requires="v">
                <p:oleObj spid="_x0000_s9712" name="Paint Shop Pro Image" r:id="rId8" imgW="3687805" imgH="2078049" progId="PaintShopPro">
                  <p:embed/>
                </p:oleObj>
              </mc:Choice>
              <mc:Fallback>
                <p:oleObj name="Paint Shop Pro Image" r:id="rId8" imgW="3687805" imgH="2078049" progId="PaintShopPro">
                  <p:embed/>
                  <p:pic>
                    <p:nvPicPr>
                      <p:cNvPr id="482310" name="Object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1" y="1371600"/>
                        <a:ext cx="2581275"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06" name="Object 2"/>
          <p:cNvGraphicFramePr>
            <a:graphicFrameLocks noGrp="1" noChangeAspect="1"/>
          </p:cNvGraphicFramePr>
          <p:nvPr>
            <p:ph sz="quarter" idx="4"/>
          </p:nvPr>
        </p:nvGraphicFramePr>
        <p:xfrm>
          <a:off x="1905001" y="3924301"/>
          <a:ext cx="2670175" cy="1489075"/>
        </p:xfrm>
        <a:graphic>
          <a:graphicData uri="http://schemas.openxmlformats.org/presentationml/2006/ole">
            <mc:AlternateContent xmlns:mc="http://schemas.openxmlformats.org/markup-compatibility/2006">
              <mc:Choice xmlns:v="urn:schemas-microsoft-com:vml" Requires="v">
                <p:oleObj spid="_x0000_s9713" name="Paint Shop Pro Image" r:id="rId10" imgW="3814634" imgH="2126829" progId="PaintShopPro">
                  <p:embed/>
                </p:oleObj>
              </mc:Choice>
              <mc:Fallback>
                <p:oleObj name="Paint Shop Pro Image" r:id="rId10" imgW="3814634" imgH="2126829" progId="PaintShopPro">
                  <p:embed/>
                  <p:pic>
                    <p:nvPicPr>
                      <p:cNvPr id="482306" name="Object 2"/>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1" y="3924301"/>
                        <a:ext cx="2670175"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1"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2B40F201-30BB-4BF1-9826-7E7BB7822419}" type="slidenum">
              <a:rPr lang="en-US" altLang="en-US">
                <a:solidFill>
                  <a:srgbClr val="000000"/>
                </a:solidFill>
              </a:rPr>
              <a:pPr eaLnBrk="1" fontAlgn="base" hangingPunct="1">
                <a:spcBef>
                  <a:spcPct val="0"/>
                </a:spcBef>
                <a:spcAft>
                  <a:spcPct val="0"/>
                </a:spcAft>
              </a:pPr>
              <a:t>70</a:t>
            </a:fld>
            <a:endParaRPr lang="en-US" altLang="en-US">
              <a:solidFill>
                <a:srgbClr val="000000"/>
              </a:solidFill>
            </a:endParaRPr>
          </a:p>
        </p:txBody>
      </p:sp>
      <p:graphicFrame>
        <p:nvGraphicFramePr>
          <p:cNvPr id="482311" name="Object 7"/>
          <p:cNvGraphicFramePr>
            <a:graphicFrameLocks noChangeAspect="1"/>
          </p:cNvGraphicFramePr>
          <p:nvPr/>
        </p:nvGraphicFramePr>
        <p:xfrm>
          <a:off x="4886325" y="3938588"/>
          <a:ext cx="2451100" cy="1460500"/>
        </p:xfrm>
        <a:graphic>
          <a:graphicData uri="http://schemas.openxmlformats.org/presentationml/2006/ole">
            <mc:AlternateContent xmlns:mc="http://schemas.openxmlformats.org/markup-compatibility/2006">
              <mc:Choice xmlns:v="urn:schemas-microsoft-com:vml" Requires="v">
                <p:oleObj spid="_x0000_s9714" name="Paint Shop Pro Image" r:id="rId12" imgW="3502439" imgH="2087805" progId="PaintShopPro">
                  <p:embed/>
                </p:oleObj>
              </mc:Choice>
              <mc:Fallback>
                <p:oleObj name="Paint Shop Pro Image" r:id="rId12" imgW="3502439" imgH="2087805" progId="PaintShopPro">
                  <p:embed/>
                  <p:pic>
                    <p:nvPicPr>
                      <p:cNvPr id="482311"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86325" y="3938588"/>
                        <a:ext cx="24511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2" name="Object 8"/>
          <p:cNvGraphicFramePr>
            <a:graphicFrameLocks noChangeAspect="1"/>
          </p:cNvGraphicFramePr>
          <p:nvPr/>
        </p:nvGraphicFramePr>
        <p:xfrm>
          <a:off x="7648575" y="4376739"/>
          <a:ext cx="2476500" cy="585787"/>
        </p:xfrm>
        <a:graphic>
          <a:graphicData uri="http://schemas.openxmlformats.org/presentationml/2006/ole">
            <mc:AlternateContent xmlns:mc="http://schemas.openxmlformats.org/markup-compatibility/2006">
              <mc:Choice xmlns:v="urn:schemas-microsoft-com:vml" Requires="v">
                <p:oleObj spid="_x0000_s9715" name="Paint Shop Pro Image" r:id="rId14" imgW="3551220" imgH="839252" progId="PaintShopPro">
                  <p:embed/>
                </p:oleObj>
              </mc:Choice>
              <mc:Fallback>
                <p:oleObj name="Paint Shop Pro Image" r:id="rId14" imgW="3551220" imgH="839252" progId="PaintShopPro">
                  <p:embed/>
                  <p:pic>
                    <p:nvPicPr>
                      <p:cNvPr id="482312"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48575" y="4376739"/>
                        <a:ext cx="24765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2057401" y="1828800"/>
            <a:ext cx="2284413" cy="1479550"/>
            <a:chOff x="336" y="1152"/>
            <a:chExt cx="1439" cy="932"/>
          </a:xfrm>
        </p:grpSpPr>
        <p:sp>
          <p:nvSpPr>
            <p:cNvPr id="36884" name="Line 10"/>
            <p:cNvSpPr>
              <a:spLocks noChangeShapeType="1"/>
            </p:cNvSpPr>
            <p:nvPr/>
          </p:nvSpPr>
          <p:spPr bwMode="auto">
            <a:xfrm flipH="1">
              <a:off x="1057" y="1152"/>
              <a:ext cx="96" cy="384"/>
            </a:xfrm>
            <a:prstGeom prst="line">
              <a:avLst/>
            </a:prstGeom>
            <a:noFill/>
            <a:ln w="9525">
              <a:solidFill>
                <a:srgbClr val="DD011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6885" name="Text Box 11"/>
            <p:cNvSpPr txBox="1">
              <a:spLocks noChangeArrowheads="1"/>
            </p:cNvSpPr>
            <p:nvPr/>
          </p:nvSpPr>
          <p:spPr bwMode="auto">
            <a:xfrm>
              <a:off x="336" y="1872"/>
              <a:ext cx="14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600" dirty="0">
                  <a:solidFill>
                    <a:srgbClr val="DD0111"/>
                  </a:solidFill>
                </a:rPr>
                <a:t>MAX-HEAPIFY(A, 1, 4)</a:t>
              </a:r>
            </a:p>
          </p:txBody>
        </p:sp>
      </p:grpSp>
      <p:grpSp>
        <p:nvGrpSpPr>
          <p:cNvPr id="3" name="Group 12"/>
          <p:cNvGrpSpPr>
            <a:grpSpLocks/>
          </p:cNvGrpSpPr>
          <p:nvPr/>
        </p:nvGrpSpPr>
        <p:grpSpPr bwMode="auto">
          <a:xfrm>
            <a:off x="4876801" y="1600200"/>
            <a:ext cx="2284413" cy="1708150"/>
            <a:chOff x="2112" y="1008"/>
            <a:chExt cx="1439" cy="1076"/>
          </a:xfrm>
        </p:grpSpPr>
        <p:sp>
          <p:nvSpPr>
            <p:cNvPr id="36882" name="Text Box 13"/>
            <p:cNvSpPr txBox="1">
              <a:spLocks noChangeArrowheads="1"/>
            </p:cNvSpPr>
            <p:nvPr/>
          </p:nvSpPr>
          <p:spPr bwMode="auto">
            <a:xfrm>
              <a:off x="2112" y="1872"/>
              <a:ext cx="14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600" dirty="0">
                  <a:solidFill>
                    <a:srgbClr val="DD0111"/>
                  </a:solidFill>
                </a:rPr>
                <a:t>MAX-HEAPIFY(A, 1, 3)</a:t>
              </a:r>
            </a:p>
          </p:txBody>
        </p:sp>
        <p:sp>
          <p:nvSpPr>
            <p:cNvPr id="36883" name="Freeform 14"/>
            <p:cNvSpPr>
              <a:spLocks/>
            </p:cNvSpPr>
            <p:nvPr/>
          </p:nvSpPr>
          <p:spPr bwMode="auto">
            <a:xfrm>
              <a:off x="2112" y="1008"/>
              <a:ext cx="720" cy="528"/>
            </a:xfrm>
            <a:custGeom>
              <a:avLst/>
              <a:gdLst>
                <a:gd name="T0" fmla="*/ 0 w 720"/>
                <a:gd name="T1" fmla="*/ 528 h 528"/>
                <a:gd name="T2" fmla="*/ 192 w 720"/>
                <a:gd name="T3" fmla="*/ 144 h 528"/>
                <a:gd name="T4" fmla="*/ 720 w 720"/>
                <a:gd name="T5" fmla="*/ 0 h 528"/>
                <a:gd name="T6" fmla="*/ 0 60000 65536"/>
                <a:gd name="T7" fmla="*/ 0 60000 65536"/>
                <a:gd name="T8" fmla="*/ 0 60000 65536"/>
                <a:gd name="T9" fmla="*/ 0 w 720"/>
                <a:gd name="T10" fmla="*/ 0 h 528"/>
                <a:gd name="T11" fmla="*/ 720 w 720"/>
                <a:gd name="T12" fmla="*/ 528 h 528"/>
              </a:gdLst>
              <a:ahLst/>
              <a:cxnLst>
                <a:cxn ang="T6">
                  <a:pos x="T0" y="T1"/>
                </a:cxn>
                <a:cxn ang="T7">
                  <a:pos x="T2" y="T3"/>
                </a:cxn>
                <a:cxn ang="T8">
                  <a:pos x="T4" y="T5"/>
                </a:cxn>
              </a:cxnLst>
              <a:rect l="T9" t="T10" r="T11" b="T12"/>
              <a:pathLst>
                <a:path w="720" h="528">
                  <a:moveTo>
                    <a:pt x="0" y="528"/>
                  </a:moveTo>
                  <a:cubicBezTo>
                    <a:pt x="36" y="380"/>
                    <a:pt x="72" y="232"/>
                    <a:pt x="192" y="144"/>
                  </a:cubicBezTo>
                  <a:cubicBezTo>
                    <a:pt x="312" y="56"/>
                    <a:pt x="516" y="28"/>
                    <a:pt x="720" y="0"/>
                  </a:cubicBezTo>
                </a:path>
              </a:pathLst>
            </a:custGeom>
            <a:noFill/>
            <a:ln w="9525">
              <a:solidFill>
                <a:srgbClr val="DD011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grpSp>
        <p:nvGrpSpPr>
          <p:cNvPr id="4" name="Group 15"/>
          <p:cNvGrpSpPr>
            <a:grpSpLocks/>
          </p:cNvGrpSpPr>
          <p:nvPr/>
        </p:nvGrpSpPr>
        <p:grpSpPr bwMode="auto">
          <a:xfrm>
            <a:off x="7772401" y="1524000"/>
            <a:ext cx="2284413" cy="1784350"/>
            <a:chOff x="3936" y="960"/>
            <a:chExt cx="1439" cy="1124"/>
          </a:xfrm>
        </p:grpSpPr>
        <p:sp>
          <p:nvSpPr>
            <p:cNvPr id="36880" name="Text Box 16"/>
            <p:cNvSpPr txBox="1">
              <a:spLocks noChangeArrowheads="1"/>
            </p:cNvSpPr>
            <p:nvPr/>
          </p:nvSpPr>
          <p:spPr bwMode="auto">
            <a:xfrm>
              <a:off x="3936" y="1872"/>
              <a:ext cx="14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600">
                  <a:solidFill>
                    <a:srgbClr val="DD0111"/>
                  </a:solidFill>
                </a:rPr>
                <a:t>MAX-HEAPIFY(A, 1, 2)</a:t>
              </a:r>
            </a:p>
          </p:txBody>
        </p:sp>
        <p:sp>
          <p:nvSpPr>
            <p:cNvPr id="36881" name="Freeform 17"/>
            <p:cNvSpPr>
              <a:spLocks/>
            </p:cNvSpPr>
            <p:nvPr/>
          </p:nvSpPr>
          <p:spPr bwMode="auto">
            <a:xfrm>
              <a:off x="4944" y="960"/>
              <a:ext cx="288" cy="192"/>
            </a:xfrm>
            <a:custGeom>
              <a:avLst/>
              <a:gdLst>
                <a:gd name="T0" fmla="*/ 0 w 288"/>
                <a:gd name="T1" fmla="*/ 0 h 192"/>
                <a:gd name="T2" fmla="*/ 192 w 288"/>
                <a:gd name="T3" fmla="*/ 48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cubicBezTo>
                    <a:pt x="72" y="8"/>
                    <a:pt x="144" y="16"/>
                    <a:pt x="192" y="48"/>
                  </a:cubicBezTo>
                  <a:cubicBezTo>
                    <a:pt x="240" y="80"/>
                    <a:pt x="264" y="136"/>
                    <a:pt x="288" y="192"/>
                  </a:cubicBezTo>
                </a:path>
              </a:pathLst>
            </a:custGeom>
            <a:noFill/>
            <a:ln w="9525">
              <a:solidFill>
                <a:srgbClr val="DD011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grpSp>
        <p:nvGrpSpPr>
          <p:cNvPr id="5" name="Group 18"/>
          <p:cNvGrpSpPr>
            <a:grpSpLocks/>
          </p:cNvGrpSpPr>
          <p:nvPr/>
        </p:nvGrpSpPr>
        <p:grpSpPr bwMode="auto">
          <a:xfrm>
            <a:off x="2057401" y="4114800"/>
            <a:ext cx="2284413" cy="1860550"/>
            <a:chOff x="336" y="2592"/>
            <a:chExt cx="1439" cy="1172"/>
          </a:xfrm>
        </p:grpSpPr>
        <p:sp>
          <p:nvSpPr>
            <p:cNvPr id="36878" name="Text Box 19"/>
            <p:cNvSpPr txBox="1">
              <a:spLocks noChangeArrowheads="1"/>
            </p:cNvSpPr>
            <p:nvPr/>
          </p:nvSpPr>
          <p:spPr bwMode="auto">
            <a:xfrm>
              <a:off x="336" y="3552"/>
              <a:ext cx="14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1600" dirty="0">
                  <a:solidFill>
                    <a:srgbClr val="DD0111"/>
                  </a:solidFill>
                </a:rPr>
                <a:t>MAX-HEAPIFY(A, 1, 1)</a:t>
              </a:r>
            </a:p>
          </p:txBody>
        </p:sp>
        <p:sp>
          <p:nvSpPr>
            <p:cNvPr id="36879" name="Freeform 20"/>
            <p:cNvSpPr>
              <a:spLocks/>
            </p:cNvSpPr>
            <p:nvPr/>
          </p:nvSpPr>
          <p:spPr bwMode="auto">
            <a:xfrm>
              <a:off x="768" y="2592"/>
              <a:ext cx="288" cy="192"/>
            </a:xfrm>
            <a:custGeom>
              <a:avLst/>
              <a:gdLst>
                <a:gd name="T0" fmla="*/ 0 w 288"/>
                <a:gd name="T1" fmla="*/ 192 h 192"/>
                <a:gd name="T2" fmla="*/ 96 w 288"/>
                <a:gd name="T3" fmla="*/ 48 h 192"/>
                <a:gd name="T4" fmla="*/ 288 w 288"/>
                <a:gd name="T5" fmla="*/ 0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cubicBezTo>
                    <a:pt x="24" y="136"/>
                    <a:pt x="48" y="80"/>
                    <a:pt x="96" y="48"/>
                  </a:cubicBezTo>
                  <a:cubicBezTo>
                    <a:pt x="144" y="16"/>
                    <a:pt x="216" y="8"/>
                    <a:pt x="288" y="0"/>
                  </a:cubicBezTo>
                </a:path>
              </a:pathLst>
            </a:custGeom>
            <a:noFill/>
            <a:ln w="9525">
              <a:solidFill>
                <a:srgbClr val="DD011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spTree>
    <p:extLst>
      <p:ext uri="{BB962C8B-B14F-4D97-AF65-F5344CB8AC3E}">
        <p14:creationId xmlns:p14="http://schemas.microsoft.com/office/powerpoint/2010/main" val="3438591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2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23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23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823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82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latin typeface="Monotype Corsiva" panose="03010101010201010101" pitchFamily="66" charset="0"/>
              </a:rPr>
              <a:t>Alg:</a:t>
            </a:r>
            <a:r>
              <a:rPr lang="en-US" altLang="en-US" smtClean="0"/>
              <a:t> HEAPSORT</a:t>
            </a:r>
            <a:r>
              <a:rPr lang="en-US" altLang="en-US" i="1" smtClean="0"/>
              <a:t>(A)</a:t>
            </a:r>
          </a:p>
        </p:txBody>
      </p:sp>
      <p:sp>
        <p:nvSpPr>
          <p:cNvPr id="37891" name="Rectangle 3"/>
          <p:cNvSpPr>
            <a:spLocks noGrp="1" noChangeArrowheads="1"/>
          </p:cNvSpPr>
          <p:nvPr>
            <p:ph idx="1"/>
          </p:nvPr>
        </p:nvSpPr>
        <p:spPr>
          <a:xfrm>
            <a:off x="1874838" y="1214440"/>
            <a:ext cx="6723252" cy="4695042"/>
          </a:xfrm>
        </p:spPr>
        <p:txBody>
          <a:bodyPr/>
          <a:lstStyle/>
          <a:p>
            <a:pPr marL="533400" indent="-533400" eaLnBrk="1" hangingPunct="1">
              <a:buNone/>
            </a:pPr>
            <a:endParaRPr lang="en-US" altLang="en-US" i="1" dirty="0" smtClean="0"/>
          </a:p>
          <a:p>
            <a:pPr marL="533400" indent="-533400" eaLnBrk="1" hangingPunct="1">
              <a:lnSpc>
                <a:spcPct val="130000"/>
              </a:lnSpc>
              <a:buFontTx/>
              <a:buAutoNum type="arabicPeriod"/>
            </a:pPr>
            <a:r>
              <a:rPr lang="en-US" altLang="en-US" dirty="0" smtClean="0"/>
              <a:t> BUILD-MAX-HEAP</a:t>
            </a:r>
            <a:r>
              <a:rPr lang="en-US" altLang="en-US" dirty="0" smtClean="0">
                <a:latin typeface="Comic Sans MS" panose="030F0702030302020204" pitchFamily="66" charset="0"/>
              </a:rPr>
              <a:t>(A)</a:t>
            </a:r>
          </a:p>
          <a:p>
            <a:pPr marL="533400" indent="-533400" eaLnBrk="1" hangingPunct="1">
              <a:lnSpc>
                <a:spcPct val="130000"/>
              </a:lnSpc>
              <a:buFontTx/>
              <a:buAutoNum type="arabicPeriod"/>
            </a:pPr>
            <a:r>
              <a:rPr lang="en-US" altLang="en-US" dirty="0" smtClean="0"/>
              <a:t> </a:t>
            </a:r>
            <a:r>
              <a:rPr lang="en-US" altLang="en-US" b="1" dirty="0" smtClean="0"/>
              <a:t>for </a:t>
            </a:r>
            <a:r>
              <a:rPr lang="en-US" altLang="en-US" dirty="0" smtClean="0">
                <a:latin typeface="Comic Sans MS" panose="030F0702030302020204" pitchFamily="66" charset="0"/>
              </a:rPr>
              <a:t>i ← length[A]</a:t>
            </a:r>
            <a:r>
              <a:rPr lang="en-US" altLang="en-US" i="1" dirty="0" smtClean="0"/>
              <a:t> </a:t>
            </a:r>
            <a:r>
              <a:rPr lang="en-US" altLang="en-US" b="1" dirty="0" err="1" smtClean="0"/>
              <a:t>downto</a:t>
            </a:r>
            <a:r>
              <a:rPr lang="en-US" altLang="en-US" b="1" dirty="0" smtClean="0"/>
              <a:t> </a:t>
            </a:r>
            <a:r>
              <a:rPr lang="en-US" altLang="en-US" dirty="0" smtClean="0"/>
              <a:t>2</a:t>
            </a:r>
          </a:p>
          <a:p>
            <a:pPr marL="533400" indent="-533400" eaLnBrk="1" hangingPunct="1">
              <a:lnSpc>
                <a:spcPct val="130000"/>
              </a:lnSpc>
              <a:buFontTx/>
              <a:buAutoNum type="arabicPeriod"/>
            </a:pPr>
            <a:r>
              <a:rPr lang="en-US" altLang="en-US" dirty="0" smtClean="0"/>
              <a:t>      </a:t>
            </a:r>
            <a:r>
              <a:rPr lang="en-US" altLang="en-US" b="1" dirty="0" smtClean="0"/>
              <a:t>do </a:t>
            </a:r>
            <a:r>
              <a:rPr lang="en-US" altLang="en-US" dirty="0" smtClean="0"/>
              <a:t>exchange </a:t>
            </a:r>
            <a:r>
              <a:rPr lang="en-US" altLang="en-US" dirty="0" smtClean="0">
                <a:latin typeface="Comic Sans MS" panose="030F0702030302020204" pitchFamily="66" charset="0"/>
              </a:rPr>
              <a:t>A[1] ↔ A[</a:t>
            </a:r>
            <a:r>
              <a:rPr lang="en-US" altLang="en-US" dirty="0" err="1" smtClean="0">
                <a:latin typeface="Comic Sans MS" panose="030F0702030302020204" pitchFamily="66" charset="0"/>
              </a:rPr>
              <a:t>i</a:t>
            </a:r>
            <a:r>
              <a:rPr lang="en-US" altLang="en-US" dirty="0" smtClean="0">
                <a:latin typeface="Comic Sans MS" panose="030F0702030302020204" pitchFamily="66" charset="0"/>
              </a:rPr>
              <a:t>]</a:t>
            </a:r>
          </a:p>
          <a:p>
            <a:pPr marL="533400" indent="-533400" eaLnBrk="1" hangingPunct="1">
              <a:lnSpc>
                <a:spcPct val="130000"/>
              </a:lnSpc>
              <a:buFontTx/>
              <a:buAutoNum type="arabicPeriod"/>
            </a:pPr>
            <a:r>
              <a:rPr lang="en-US" altLang="en-US" dirty="0" smtClean="0"/>
              <a:t>           MAX-HEAPIFY</a:t>
            </a:r>
            <a:r>
              <a:rPr lang="en-US" altLang="en-US" dirty="0" smtClean="0">
                <a:latin typeface="Comic Sans MS" panose="030F0702030302020204" pitchFamily="66" charset="0"/>
              </a:rPr>
              <a:t>(A, 1, i - 1)</a:t>
            </a:r>
          </a:p>
          <a:p>
            <a:pPr marL="533400" indent="-533400" eaLnBrk="1" hangingPunct="1">
              <a:lnSpc>
                <a:spcPct val="130000"/>
              </a:lnSpc>
              <a:buNone/>
            </a:pPr>
            <a:endParaRPr lang="en-US" altLang="en-US" dirty="0" smtClean="0">
              <a:latin typeface="Comic Sans MS" panose="030F0702030302020204" pitchFamily="66" charset="0"/>
            </a:endParaRPr>
          </a:p>
          <a:p>
            <a:pPr marL="533400" indent="-533400" eaLnBrk="1" hangingPunct="1">
              <a:lnSpc>
                <a:spcPct val="130000"/>
              </a:lnSpc>
            </a:pPr>
            <a:r>
              <a:rPr lang="en-US" altLang="en-US" dirty="0" smtClean="0"/>
              <a:t>Running time: </a:t>
            </a:r>
            <a:r>
              <a:rPr lang="en-US" altLang="en-US" dirty="0" smtClean="0">
                <a:latin typeface="Comic Sans MS" panose="030F0702030302020204" pitchFamily="66" charset="0"/>
              </a:rPr>
              <a:t>O(</a:t>
            </a:r>
            <a:r>
              <a:rPr lang="en-US" altLang="en-US" dirty="0" err="1" smtClean="0">
                <a:latin typeface="Comic Sans MS" panose="030F0702030302020204" pitchFamily="66" charset="0"/>
              </a:rPr>
              <a:t>nlogn</a:t>
            </a:r>
            <a:r>
              <a:rPr lang="en-US" altLang="en-US" dirty="0" smtClean="0">
                <a:latin typeface="Comic Sans MS" panose="030F0702030302020204" pitchFamily="66" charset="0"/>
              </a:rPr>
              <a:t>)</a:t>
            </a:r>
            <a:endParaRPr lang="el-GR" altLang="en-US" dirty="0" smtClean="0">
              <a:latin typeface="Comic Sans MS" panose="030F0702030302020204" pitchFamily="66" charset="0"/>
            </a:endParaRPr>
          </a:p>
          <a:p>
            <a:pPr marL="533400" indent="-533400" eaLnBrk="1" hangingPunct="1"/>
            <a:endParaRPr lang="en-US" altLang="en-US" dirty="0" smtClean="0"/>
          </a:p>
        </p:txBody>
      </p:sp>
      <p:sp>
        <p:nvSpPr>
          <p:cNvPr id="3789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60E4EBA9-0C2E-4337-A982-542F3D9627DA}" type="slidenum">
              <a:rPr lang="en-US" altLang="en-US">
                <a:solidFill>
                  <a:srgbClr val="000000"/>
                </a:solidFill>
              </a:rPr>
              <a:pPr eaLnBrk="1" fontAlgn="base" hangingPunct="1">
                <a:spcBef>
                  <a:spcPct val="0"/>
                </a:spcBef>
                <a:spcAft>
                  <a:spcPct val="0"/>
                </a:spcAft>
              </a:pPr>
              <a:t>71</a:t>
            </a:fld>
            <a:endParaRPr lang="en-US" altLang="en-US">
              <a:solidFill>
                <a:srgbClr val="000000"/>
              </a:solidFill>
            </a:endParaRPr>
          </a:p>
        </p:txBody>
      </p:sp>
      <p:grpSp>
        <p:nvGrpSpPr>
          <p:cNvPr id="37893" name="Group 4"/>
          <p:cNvGrpSpPr>
            <a:grpSpLocks/>
          </p:cNvGrpSpPr>
          <p:nvPr/>
        </p:nvGrpSpPr>
        <p:grpSpPr bwMode="auto">
          <a:xfrm>
            <a:off x="7792872" y="1889125"/>
            <a:ext cx="2768766" cy="2319338"/>
            <a:chOff x="4116" y="1190"/>
            <a:chExt cx="1577" cy="1461"/>
          </a:xfrm>
        </p:grpSpPr>
        <p:sp>
          <p:nvSpPr>
            <p:cNvPr id="37894" name="Text Box 5"/>
            <p:cNvSpPr txBox="1">
              <a:spLocks noChangeArrowheads="1"/>
            </p:cNvSpPr>
            <p:nvPr/>
          </p:nvSpPr>
          <p:spPr bwMode="auto">
            <a:xfrm>
              <a:off x="4128" y="1190"/>
              <a:ext cx="5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a:solidFill>
                    <a:srgbClr val="000000"/>
                  </a:solidFill>
                  <a:latin typeface="Comic Sans MS" panose="030F0702030302020204" pitchFamily="66" charset="0"/>
                </a:rPr>
                <a:t>O(n)</a:t>
              </a:r>
            </a:p>
          </p:txBody>
        </p:sp>
        <p:sp>
          <p:nvSpPr>
            <p:cNvPr id="37895" name="Text Box 6"/>
            <p:cNvSpPr txBox="1">
              <a:spLocks noChangeArrowheads="1"/>
            </p:cNvSpPr>
            <p:nvPr/>
          </p:nvSpPr>
          <p:spPr bwMode="auto">
            <a:xfrm>
              <a:off x="4116" y="2340"/>
              <a:ext cx="8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dirty="0" smtClean="0">
                  <a:solidFill>
                    <a:srgbClr val="000000"/>
                  </a:solidFill>
                  <a:latin typeface="Comic Sans MS" panose="030F0702030302020204" pitchFamily="66" charset="0"/>
                </a:rPr>
                <a:t>O(</a:t>
              </a:r>
              <a:r>
                <a:rPr lang="en-US" altLang="en-US" sz="2400" dirty="0" err="1" smtClean="0">
                  <a:solidFill>
                    <a:srgbClr val="000000"/>
                  </a:solidFill>
                  <a:latin typeface="Comic Sans MS" panose="030F0702030302020204" pitchFamily="66" charset="0"/>
                </a:rPr>
                <a:t>logn</a:t>
              </a:r>
              <a:r>
                <a:rPr lang="en-US" altLang="en-US" sz="2400" dirty="0">
                  <a:solidFill>
                    <a:srgbClr val="000000"/>
                  </a:solidFill>
                  <a:latin typeface="Comic Sans MS" panose="030F0702030302020204" pitchFamily="66" charset="0"/>
                </a:rPr>
                <a:t>)</a:t>
              </a:r>
            </a:p>
          </p:txBody>
        </p:sp>
        <p:sp>
          <p:nvSpPr>
            <p:cNvPr id="37896" name="AutoShape 7"/>
            <p:cNvSpPr>
              <a:spLocks/>
            </p:cNvSpPr>
            <p:nvPr/>
          </p:nvSpPr>
          <p:spPr bwMode="auto">
            <a:xfrm>
              <a:off x="4692" y="1477"/>
              <a:ext cx="144" cy="1174"/>
            </a:xfrm>
            <a:prstGeom prst="rightBrace">
              <a:avLst>
                <a:gd name="adj1" fmla="val 679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srgbClr val="000000"/>
                </a:solidFill>
              </a:endParaRPr>
            </a:p>
          </p:txBody>
        </p:sp>
        <p:sp>
          <p:nvSpPr>
            <p:cNvPr id="37897" name="Text Box 8"/>
            <p:cNvSpPr txBox="1">
              <a:spLocks noChangeArrowheads="1"/>
            </p:cNvSpPr>
            <p:nvPr/>
          </p:nvSpPr>
          <p:spPr bwMode="auto">
            <a:xfrm>
              <a:off x="4809" y="191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dirty="0">
                  <a:solidFill>
                    <a:srgbClr val="000000"/>
                  </a:solidFill>
                  <a:latin typeface="Comic Sans MS" panose="030F0702030302020204" pitchFamily="66" charset="0"/>
                </a:rPr>
                <a:t>n-1</a:t>
              </a:r>
              <a:r>
                <a:rPr lang="en-US" altLang="en-US" sz="2400" dirty="0">
                  <a:solidFill>
                    <a:srgbClr val="000000"/>
                  </a:solidFill>
                  <a:latin typeface="Monotype Corsiva" panose="03010101010201010101" pitchFamily="66" charset="0"/>
                </a:rPr>
                <a:t> </a:t>
              </a:r>
              <a:r>
                <a:rPr lang="en-US" altLang="en-US" sz="2400" dirty="0">
                  <a:solidFill>
                    <a:srgbClr val="000000"/>
                  </a:solidFill>
                </a:rPr>
                <a:t>times</a:t>
              </a:r>
            </a:p>
          </p:txBody>
        </p:sp>
      </p:grpSp>
    </p:spTree>
    <p:extLst>
      <p:ext uri="{BB962C8B-B14F-4D97-AF65-F5344CB8AC3E}">
        <p14:creationId xmlns:p14="http://schemas.microsoft.com/office/powerpoint/2010/main" val="38646184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60060" y="218363"/>
            <a:ext cx="9526137" cy="788111"/>
          </a:xfrm>
        </p:spPr>
        <p:txBody>
          <a:bodyPr/>
          <a:lstStyle/>
          <a:p>
            <a:r>
              <a:rPr lang="en-US" altLang="zh-TW" dirty="0" smtClean="0">
                <a:ea typeface="新細明體" pitchFamily="18" charset="-120"/>
              </a:rPr>
              <a:t>Set Representation</a:t>
            </a:r>
          </a:p>
        </p:txBody>
      </p:sp>
      <p:sp>
        <p:nvSpPr>
          <p:cNvPr id="38915" name="Rectangle 3"/>
          <p:cNvSpPr>
            <a:spLocks noGrp="1" noChangeArrowheads="1"/>
          </p:cNvSpPr>
          <p:nvPr>
            <p:ph idx="1"/>
          </p:nvPr>
        </p:nvSpPr>
        <p:spPr/>
        <p:txBody>
          <a:bodyPr/>
          <a:lstStyle/>
          <a:p>
            <a:pPr>
              <a:spcAft>
                <a:spcPct val="20000"/>
              </a:spcAft>
            </a:pPr>
            <a:r>
              <a:rPr lang="en-US" altLang="zh-TW" dirty="0" smtClean="0">
                <a:ea typeface="新細明體" pitchFamily="18" charset="-120"/>
              </a:rPr>
              <a:t>Trees can be used to represent </a:t>
            </a:r>
            <a:r>
              <a:rPr lang="en-US" altLang="zh-TW" dirty="0" smtClean="0">
                <a:solidFill>
                  <a:srgbClr val="FF0000"/>
                </a:solidFill>
                <a:ea typeface="新細明體" pitchFamily="18" charset="-120"/>
              </a:rPr>
              <a:t>sets</a:t>
            </a:r>
            <a:r>
              <a:rPr lang="en-US" altLang="zh-TW" dirty="0" smtClean="0">
                <a:ea typeface="新細明體" pitchFamily="18" charset="-120"/>
              </a:rPr>
              <a:t>.</a:t>
            </a:r>
          </a:p>
          <a:p>
            <a:pPr>
              <a:spcAft>
                <a:spcPct val="20000"/>
              </a:spcAft>
            </a:pPr>
            <a:r>
              <a:rPr lang="en-US" altLang="en-US" dirty="0" smtClean="0"/>
              <a:t>A set is a collection of objects.</a:t>
            </a:r>
          </a:p>
          <a:p>
            <a:pPr>
              <a:spcBef>
                <a:spcPct val="50000"/>
              </a:spcBef>
            </a:pPr>
            <a:r>
              <a:rPr lang="en-US" altLang="en-US" dirty="0" smtClean="0"/>
              <a:t>Set A is a subset of  set B  if all elements of A are in B. </a:t>
            </a:r>
          </a:p>
          <a:p>
            <a:pPr lvl="1">
              <a:spcBef>
                <a:spcPct val="50000"/>
              </a:spcBef>
            </a:pPr>
            <a:r>
              <a:rPr lang="en-US" altLang="en-US" sz="2800" dirty="0" smtClean="0"/>
              <a:t>Subsets are sets</a:t>
            </a:r>
          </a:p>
          <a:p>
            <a:pPr>
              <a:spcBef>
                <a:spcPct val="50000"/>
              </a:spcBef>
            </a:pPr>
            <a:r>
              <a:rPr lang="en-US" altLang="en-US" dirty="0" smtClean="0"/>
              <a:t>Union of two sets A and B is a set C which consists of all elements in A and B</a:t>
            </a:r>
          </a:p>
          <a:p>
            <a:pPr>
              <a:spcBef>
                <a:spcPct val="50000"/>
              </a:spcBef>
            </a:pPr>
            <a:r>
              <a:rPr lang="en-US" altLang="en-US" dirty="0" smtClean="0"/>
              <a:t>Two sets are mutually disjoint if they do not have a </a:t>
            </a:r>
            <a:r>
              <a:rPr lang="en-US" altLang="en-US" dirty="0" smtClean="0">
                <a:solidFill>
                  <a:srgbClr val="FF0000"/>
                </a:solidFill>
              </a:rPr>
              <a:t>common</a:t>
            </a:r>
            <a:r>
              <a:rPr lang="en-US" altLang="en-US" dirty="0" smtClean="0"/>
              <a:t> </a:t>
            </a:r>
            <a:r>
              <a:rPr lang="en-US" altLang="en-US" dirty="0" smtClean="0">
                <a:solidFill>
                  <a:srgbClr val="FF0000"/>
                </a:solidFill>
              </a:rPr>
              <a:t>element</a:t>
            </a:r>
            <a:r>
              <a:rPr lang="en-US" altLang="en-US" dirty="0" smtClean="0"/>
              <a:t>.</a:t>
            </a:r>
          </a:p>
          <a:p>
            <a:pPr>
              <a:spcBef>
                <a:spcPct val="50000"/>
              </a:spcBef>
            </a:pPr>
            <a:endParaRPr lang="en-US" altLang="zh-TW" dirty="0" smtClean="0">
              <a:ea typeface="新細明體" pitchFamily="18" charset="-120"/>
            </a:endParaRPr>
          </a:p>
        </p:txBody>
      </p:sp>
      <p:sp>
        <p:nvSpPr>
          <p:cNvPr id="2" name="Slide Number Placeholder 1"/>
          <p:cNvSpPr>
            <a:spLocks noGrp="1"/>
          </p:cNvSpPr>
          <p:nvPr>
            <p:ph type="sldNum" sz="quarter" idx="11"/>
          </p:nvPr>
        </p:nvSpPr>
        <p:spPr/>
        <p:txBody>
          <a:bodyPr/>
          <a:lstStyle/>
          <a:p>
            <a:fld id="{D64B93AB-6F6E-4DEA-B538-DADE272BC40F}" type="slidenum">
              <a:rPr lang="en-US" altLang="en-US" smtClean="0"/>
              <a:pPr/>
              <a:t>72</a:t>
            </a:fld>
            <a:endParaRPr lang="en-US" altLang="en-US"/>
          </a:p>
        </p:txBody>
      </p:sp>
    </p:spTree>
    <p:extLst>
      <p:ext uri="{BB962C8B-B14F-4D97-AF65-F5344CB8AC3E}">
        <p14:creationId xmlns:p14="http://schemas.microsoft.com/office/powerpoint/2010/main" val="266440629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b="1" dirty="0" smtClean="0"/>
              <a:t>Union and Find operations</a:t>
            </a:r>
          </a:p>
        </p:txBody>
      </p:sp>
      <p:sp>
        <p:nvSpPr>
          <p:cNvPr id="39939" name="Content Placeholder 2"/>
          <p:cNvSpPr>
            <a:spLocks noGrp="1"/>
          </p:cNvSpPr>
          <p:nvPr>
            <p:ph idx="1"/>
          </p:nvPr>
        </p:nvSpPr>
        <p:spPr/>
        <p:txBody>
          <a:bodyPr/>
          <a:lstStyle/>
          <a:p>
            <a:pPr>
              <a:spcAft>
                <a:spcPct val="20000"/>
              </a:spcAft>
            </a:pPr>
            <a:r>
              <a:rPr lang="en-US" altLang="zh-TW" dirty="0" smtClean="0">
                <a:solidFill>
                  <a:srgbClr val="FF0000"/>
                </a:solidFill>
                <a:ea typeface="新細明體" pitchFamily="18" charset="-120"/>
              </a:rPr>
              <a:t>Disjoint set Union</a:t>
            </a:r>
          </a:p>
          <a:p>
            <a:pPr marL="342900" lvl="1" indent="-342900">
              <a:spcAft>
                <a:spcPct val="20000"/>
              </a:spcAft>
              <a:buFontTx/>
              <a:buChar char="•"/>
            </a:pPr>
            <a:r>
              <a:rPr lang="en-US" altLang="en-US" dirty="0" smtClean="0"/>
              <a:t>Need to form union of two different sets of a partition</a:t>
            </a:r>
          </a:p>
          <a:p>
            <a:pPr marL="342900" lvl="1" indent="-342900">
              <a:spcAft>
                <a:spcPct val="20000"/>
              </a:spcAft>
            </a:pPr>
            <a:r>
              <a:rPr lang="en-US" altLang="zh-TW" dirty="0" smtClean="0">
                <a:ea typeface="新細明體" pitchFamily="18" charset="-120"/>
              </a:rPr>
              <a:t>If </a:t>
            </a:r>
            <a:r>
              <a:rPr lang="en-US" altLang="zh-TW" i="1" dirty="0" smtClean="0">
                <a:ea typeface="新細明體" pitchFamily="18" charset="-120"/>
              </a:rPr>
              <a:t>S</a:t>
            </a:r>
            <a:r>
              <a:rPr lang="en-US" altLang="zh-TW" i="1" baseline="-25000" dirty="0" smtClean="0">
                <a:ea typeface="新細明體" pitchFamily="18" charset="-120"/>
              </a:rPr>
              <a:t>i</a:t>
            </a:r>
            <a:r>
              <a:rPr lang="en-US" altLang="zh-TW" dirty="0" smtClean="0">
                <a:ea typeface="新細明體" pitchFamily="18" charset="-120"/>
              </a:rPr>
              <a:t> and </a:t>
            </a:r>
            <a:r>
              <a:rPr lang="en-US" altLang="zh-TW" dirty="0" err="1" smtClean="0">
                <a:ea typeface="新細明體" pitchFamily="18" charset="-120"/>
              </a:rPr>
              <a:t>S</a:t>
            </a:r>
            <a:r>
              <a:rPr lang="en-US" altLang="zh-TW" baseline="-25000" dirty="0" err="1" smtClean="0">
                <a:ea typeface="新細明體" pitchFamily="18" charset="-120"/>
              </a:rPr>
              <a:t>j</a:t>
            </a:r>
            <a:r>
              <a:rPr lang="en-US" altLang="zh-TW" dirty="0" smtClean="0">
                <a:ea typeface="新細明體" pitchFamily="18" charset="-120"/>
              </a:rPr>
              <a:t> are two disjoint sets, then their union </a:t>
            </a:r>
            <a:br>
              <a:rPr lang="en-US" altLang="zh-TW" dirty="0" smtClean="0">
                <a:ea typeface="新細明體" pitchFamily="18" charset="-120"/>
              </a:rPr>
            </a:br>
            <a:r>
              <a:rPr lang="en-US" altLang="zh-TW" i="1" dirty="0" smtClean="0">
                <a:ea typeface="新細明體" pitchFamily="18" charset="-120"/>
              </a:rPr>
              <a:t>S</a:t>
            </a:r>
            <a:r>
              <a:rPr lang="en-US" altLang="zh-TW" i="1" baseline="-25000" dirty="0" smtClean="0">
                <a:ea typeface="新細明體" pitchFamily="18" charset="-120"/>
              </a:rPr>
              <a:t>i</a:t>
            </a:r>
            <a:r>
              <a:rPr lang="en-US" altLang="zh-TW" dirty="0" smtClean="0">
                <a:ea typeface="新細明體" pitchFamily="18" charset="-120"/>
              </a:rPr>
              <a:t> ∪</a:t>
            </a:r>
            <a:r>
              <a:rPr lang="en-US" altLang="zh-TW" i="1" dirty="0" err="1" smtClean="0">
                <a:ea typeface="新細明體" pitchFamily="18" charset="-120"/>
              </a:rPr>
              <a:t>S</a:t>
            </a:r>
            <a:r>
              <a:rPr lang="en-US" altLang="zh-TW" i="1" baseline="-25000" dirty="0" err="1" smtClean="0">
                <a:ea typeface="新細明體" pitchFamily="18" charset="-120"/>
              </a:rPr>
              <a:t>j</a:t>
            </a:r>
            <a:r>
              <a:rPr lang="en-US" altLang="zh-TW" dirty="0" smtClean="0">
                <a:ea typeface="新細明體" pitchFamily="18" charset="-120"/>
              </a:rPr>
              <a:t> = {all elements </a:t>
            </a:r>
            <a:r>
              <a:rPr lang="en-US" altLang="zh-TW" i="1" dirty="0" smtClean="0">
                <a:ea typeface="新細明體" pitchFamily="18" charset="-120"/>
              </a:rPr>
              <a:t>x</a:t>
            </a:r>
            <a:r>
              <a:rPr lang="en-US" altLang="zh-TW" dirty="0" smtClean="0">
                <a:ea typeface="新細明體" pitchFamily="18" charset="-120"/>
              </a:rPr>
              <a:t> such that </a:t>
            </a:r>
            <a:r>
              <a:rPr lang="en-US" altLang="zh-TW" i="1" dirty="0" smtClean="0">
                <a:ea typeface="新細明體" pitchFamily="18" charset="-120"/>
              </a:rPr>
              <a:t>x</a:t>
            </a:r>
            <a:r>
              <a:rPr lang="en-US" altLang="zh-TW" dirty="0" smtClean="0">
                <a:ea typeface="新細明體" pitchFamily="18" charset="-120"/>
              </a:rPr>
              <a:t> is in </a:t>
            </a:r>
            <a:r>
              <a:rPr lang="en-US" altLang="zh-TW" i="1" dirty="0" smtClean="0">
                <a:ea typeface="新細明體" pitchFamily="18" charset="-120"/>
              </a:rPr>
              <a:t>S</a:t>
            </a:r>
            <a:r>
              <a:rPr lang="en-US" altLang="zh-TW" i="1" baseline="-25000" dirty="0" smtClean="0">
                <a:ea typeface="新細明體" pitchFamily="18" charset="-120"/>
              </a:rPr>
              <a:t>i</a:t>
            </a:r>
            <a:r>
              <a:rPr lang="en-US" altLang="zh-TW" dirty="0" smtClean="0">
                <a:ea typeface="新細明體" pitchFamily="18" charset="-120"/>
              </a:rPr>
              <a:t> or </a:t>
            </a:r>
            <a:r>
              <a:rPr lang="en-US" altLang="zh-TW" i="1" dirty="0" err="1" smtClean="0">
                <a:ea typeface="新細明體" pitchFamily="18" charset="-120"/>
              </a:rPr>
              <a:t>S</a:t>
            </a:r>
            <a:r>
              <a:rPr lang="en-US" altLang="zh-TW" i="1" baseline="-25000" dirty="0" err="1" smtClean="0">
                <a:ea typeface="新細明體" pitchFamily="18" charset="-120"/>
              </a:rPr>
              <a:t>j</a:t>
            </a:r>
            <a:r>
              <a:rPr lang="en-US" altLang="zh-TW" dirty="0" smtClean="0">
                <a:ea typeface="新細明體" pitchFamily="18" charset="-120"/>
              </a:rPr>
              <a:t>}.</a:t>
            </a:r>
          </a:p>
          <a:p>
            <a:pPr marL="342900" lvl="1" indent="-342900">
              <a:spcAft>
                <a:spcPct val="20000"/>
              </a:spcAft>
              <a:buNone/>
            </a:pPr>
            <a:endParaRPr lang="en-US" altLang="zh-TW" sz="1800" dirty="0">
              <a:ea typeface="新細明體" pitchFamily="18" charset="-120"/>
            </a:endParaRPr>
          </a:p>
          <a:p>
            <a:pPr>
              <a:spcAft>
                <a:spcPct val="20000"/>
              </a:spcAft>
            </a:pPr>
            <a:r>
              <a:rPr lang="en-US" altLang="zh-TW" dirty="0" smtClean="0">
                <a:solidFill>
                  <a:srgbClr val="FF0000"/>
                </a:solidFill>
                <a:ea typeface="新細明體" pitchFamily="18" charset="-120"/>
              </a:rPr>
              <a:t>Find (</a:t>
            </a:r>
            <a:r>
              <a:rPr lang="en-US" altLang="zh-TW" i="1" dirty="0" smtClean="0">
                <a:solidFill>
                  <a:srgbClr val="FF0000"/>
                </a:solidFill>
                <a:ea typeface="新細明體" pitchFamily="18" charset="-120"/>
              </a:rPr>
              <a:t>i</a:t>
            </a:r>
            <a:r>
              <a:rPr lang="en-US" altLang="zh-TW" dirty="0" smtClean="0">
                <a:solidFill>
                  <a:srgbClr val="FF0000"/>
                </a:solidFill>
                <a:ea typeface="新細明體" pitchFamily="18" charset="-120"/>
              </a:rPr>
              <a:t>)</a:t>
            </a:r>
          </a:p>
          <a:p>
            <a:pPr marL="342900" lvl="1" indent="-342900">
              <a:spcAft>
                <a:spcPct val="20000"/>
              </a:spcAft>
            </a:pPr>
            <a:r>
              <a:rPr lang="en-US" altLang="zh-TW" dirty="0" smtClean="0">
                <a:ea typeface="新細明體" pitchFamily="18" charset="-120"/>
              </a:rPr>
              <a:t>Find the set containing element </a:t>
            </a:r>
            <a:r>
              <a:rPr lang="en-US" altLang="zh-TW" i="1" dirty="0" smtClean="0">
                <a:ea typeface="新細明體" pitchFamily="18" charset="-120"/>
              </a:rPr>
              <a:t>i</a:t>
            </a:r>
            <a:r>
              <a:rPr lang="en-US" altLang="zh-TW" dirty="0" smtClean="0">
                <a:ea typeface="新細明體" pitchFamily="18" charset="-120"/>
              </a:rPr>
              <a:t>.</a:t>
            </a:r>
          </a:p>
          <a:p>
            <a:r>
              <a:rPr lang="en-US" altLang="en-US" dirty="0" smtClean="0"/>
              <a:t>Need to find out which set an element belongs to</a:t>
            </a:r>
          </a:p>
        </p:txBody>
      </p:sp>
      <p:sp>
        <p:nvSpPr>
          <p:cNvPr id="399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25A139BE-1C78-481B-B56D-CD501A602A44}" type="slidenum">
              <a:rPr lang="en-US" altLang="en-US">
                <a:solidFill>
                  <a:srgbClr val="000000"/>
                </a:solidFill>
              </a:rPr>
              <a:pPr eaLnBrk="1" fontAlgn="base" hangingPunct="1">
                <a:spcBef>
                  <a:spcPct val="0"/>
                </a:spcBef>
                <a:spcAft>
                  <a:spcPct val="0"/>
                </a:spcAft>
              </a:pPr>
              <a:t>73</a:t>
            </a:fld>
            <a:endParaRPr lang="en-US" altLang="en-US">
              <a:solidFill>
                <a:srgbClr val="000000"/>
              </a:solidFill>
            </a:endParaRPr>
          </a:p>
        </p:txBody>
      </p:sp>
    </p:spTree>
    <p:extLst>
      <p:ext uri="{BB962C8B-B14F-4D97-AF65-F5344CB8AC3E}">
        <p14:creationId xmlns:p14="http://schemas.microsoft.com/office/powerpoint/2010/main" val="19890338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TW" smtClean="0">
                <a:ea typeface="新細明體" pitchFamily="18" charset="-120"/>
              </a:rPr>
              <a:t>Possible Tree Representation of Sets</a:t>
            </a:r>
          </a:p>
        </p:txBody>
      </p:sp>
      <p:sp>
        <p:nvSpPr>
          <p:cNvPr id="40963" name="Oval 3"/>
          <p:cNvSpPr>
            <a:spLocks noChangeArrowheads="1"/>
          </p:cNvSpPr>
          <p:nvPr/>
        </p:nvSpPr>
        <p:spPr bwMode="auto">
          <a:xfrm>
            <a:off x="6118226" y="2825750"/>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4</a:t>
            </a:r>
          </a:p>
        </p:txBody>
      </p:sp>
      <p:sp>
        <p:nvSpPr>
          <p:cNvPr id="40964" name="Oval 4"/>
          <p:cNvSpPr>
            <a:spLocks noChangeArrowheads="1"/>
          </p:cNvSpPr>
          <p:nvPr/>
        </p:nvSpPr>
        <p:spPr bwMode="auto">
          <a:xfrm>
            <a:off x="5473701" y="4043364"/>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1</a:t>
            </a:r>
          </a:p>
        </p:txBody>
      </p:sp>
      <p:sp>
        <p:nvSpPr>
          <p:cNvPr id="40965" name="Oval 5"/>
          <p:cNvSpPr>
            <a:spLocks noChangeArrowheads="1"/>
          </p:cNvSpPr>
          <p:nvPr/>
        </p:nvSpPr>
        <p:spPr bwMode="auto">
          <a:xfrm>
            <a:off x="6764338" y="4043364"/>
            <a:ext cx="550862"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9</a:t>
            </a:r>
          </a:p>
        </p:txBody>
      </p:sp>
      <p:sp>
        <p:nvSpPr>
          <p:cNvPr id="40966" name="Oval 6"/>
          <p:cNvSpPr>
            <a:spLocks noChangeArrowheads="1"/>
          </p:cNvSpPr>
          <p:nvPr/>
        </p:nvSpPr>
        <p:spPr bwMode="auto">
          <a:xfrm>
            <a:off x="8859838" y="2809875"/>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2</a:t>
            </a:r>
          </a:p>
        </p:txBody>
      </p:sp>
      <p:sp>
        <p:nvSpPr>
          <p:cNvPr id="40967" name="Oval 7"/>
          <p:cNvSpPr>
            <a:spLocks noChangeArrowheads="1"/>
          </p:cNvSpPr>
          <p:nvPr/>
        </p:nvSpPr>
        <p:spPr bwMode="auto">
          <a:xfrm>
            <a:off x="8216901" y="4059239"/>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3</a:t>
            </a:r>
          </a:p>
        </p:txBody>
      </p:sp>
      <p:sp>
        <p:nvSpPr>
          <p:cNvPr id="40968" name="Oval 8"/>
          <p:cNvSpPr>
            <a:spLocks noChangeArrowheads="1"/>
          </p:cNvSpPr>
          <p:nvPr/>
        </p:nvSpPr>
        <p:spPr bwMode="auto">
          <a:xfrm>
            <a:off x="9505951" y="4027489"/>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5</a:t>
            </a:r>
          </a:p>
        </p:txBody>
      </p:sp>
      <p:sp>
        <p:nvSpPr>
          <p:cNvPr id="40969" name="Oval 9"/>
          <p:cNvSpPr>
            <a:spLocks noChangeArrowheads="1"/>
          </p:cNvSpPr>
          <p:nvPr/>
        </p:nvSpPr>
        <p:spPr bwMode="auto">
          <a:xfrm>
            <a:off x="3346451" y="2779714"/>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0</a:t>
            </a:r>
          </a:p>
        </p:txBody>
      </p:sp>
      <p:sp>
        <p:nvSpPr>
          <p:cNvPr id="40970" name="Oval 10"/>
          <p:cNvSpPr>
            <a:spLocks noChangeArrowheads="1"/>
          </p:cNvSpPr>
          <p:nvPr/>
        </p:nvSpPr>
        <p:spPr bwMode="auto">
          <a:xfrm>
            <a:off x="2378076" y="3997325"/>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6</a:t>
            </a:r>
          </a:p>
        </p:txBody>
      </p:sp>
      <p:sp>
        <p:nvSpPr>
          <p:cNvPr id="40971" name="Oval 11"/>
          <p:cNvSpPr>
            <a:spLocks noChangeArrowheads="1"/>
          </p:cNvSpPr>
          <p:nvPr/>
        </p:nvSpPr>
        <p:spPr bwMode="auto">
          <a:xfrm>
            <a:off x="3392488" y="3997325"/>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7</a:t>
            </a:r>
          </a:p>
        </p:txBody>
      </p:sp>
      <p:sp>
        <p:nvSpPr>
          <p:cNvPr id="40972" name="Oval 12"/>
          <p:cNvSpPr>
            <a:spLocks noChangeArrowheads="1"/>
          </p:cNvSpPr>
          <p:nvPr/>
        </p:nvSpPr>
        <p:spPr bwMode="auto">
          <a:xfrm>
            <a:off x="4406901" y="3997325"/>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8</a:t>
            </a:r>
          </a:p>
        </p:txBody>
      </p:sp>
      <p:sp>
        <p:nvSpPr>
          <p:cNvPr id="40973" name="Line 13"/>
          <p:cNvSpPr>
            <a:spLocks noChangeShapeType="1"/>
          </p:cNvSpPr>
          <p:nvPr/>
        </p:nvSpPr>
        <p:spPr bwMode="auto">
          <a:xfrm flipH="1">
            <a:off x="2789239" y="3232150"/>
            <a:ext cx="668337" cy="812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74" name="Line 14"/>
          <p:cNvSpPr>
            <a:spLocks noChangeShapeType="1"/>
          </p:cNvSpPr>
          <p:nvPr/>
        </p:nvSpPr>
        <p:spPr bwMode="auto">
          <a:xfrm>
            <a:off x="3646488" y="3317876"/>
            <a:ext cx="0" cy="69691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75" name="Line 15"/>
          <p:cNvSpPr>
            <a:spLocks noChangeShapeType="1"/>
          </p:cNvSpPr>
          <p:nvPr/>
        </p:nvSpPr>
        <p:spPr bwMode="auto">
          <a:xfrm>
            <a:off x="3892550" y="3232150"/>
            <a:ext cx="654050" cy="7826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76" name="Line 16"/>
          <p:cNvSpPr>
            <a:spLocks noChangeShapeType="1"/>
          </p:cNvSpPr>
          <p:nvPr/>
        </p:nvSpPr>
        <p:spPr bwMode="auto">
          <a:xfrm flipH="1">
            <a:off x="5853114" y="3303589"/>
            <a:ext cx="376237" cy="7699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77" name="Line 17"/>
          <p:cNvSpPr>
            <a:spLocks noChangeShapeType="1"/>
          </p:cNvSpPr>
          <p:nvPr/>
        </p:nvSpPr>
        <p:spPr bwMode="auto">
          <a:xfrm>
            <a:off x="6564313" y="3303588"/>
            <a:ext cx="361950" cy="7556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78" name="Line 18"/>
          <p:cNvSpPr>
            <a:spLocks noChangeShapeType="1"/>
          </p:cNvSpPr>
          <p:nvPr/>
        </p:nvSpPr>
        <p:spPr bwMode="auto">
          <a:xfrm flipH="1">
            <a:off x="8610600" y="3317876"/>
            <a:ext cx="376238" cy="72707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79" name="Line 19"/>
          <p:cNvSpPr>
            <a:spLocks noChangeShapeType="1"/>
          </p:cNvSpPr>
          <p:nvPr/>
        </p:nvSpPr>
        <p:spPr bwMode="auto">
          <a:xfrm>
            <a:off x="9263063" y="3317876"/>
            <a:ext cx="406400" cy="7413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0" name="Text Box 20"/>
          <p:cNvSpPr txBox="1">
            <a:spLocks noChangeArrowheads="1"/>
          </p:cNvSpPr>
          <p:nvPr/>
        </p:nvSpPr>
        <p:spPr bwMode="auto">
          <a:xfrm>
            <a:off x="3001963" y="2354263"/>
            <a:ext cx="957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endParaRPr lang="en-US" altLang="en-US">
              <a:solidFill>
                <a:srgbClr val="FFCC00"/>
              </a:solidFill>
              <a:latin typeface="Comic Sans MS" panose="030F0702030302020204" pitchFamily="66" charset="0"/>
            </a:endParaRPr>
          </a:p>
        </p:txBody>
      </p:sp>
      <p:sp>
        <p:nvSpPr>
          <p:cNvPr id="40981" name="Text Box 21"/>
          <p:cNvSpPr txBox="1">
            <a:spLocks noChangeArrowheads="1"/>
          </p:cNvSpPr>
          <p:nvPr/>
        </p:nvSpPr>
        <p:spPr bwMode="auto">
          <a:xfrm>
            <a:off x="3322639" y="2354263"/>
            <a:ext cx="682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1</a:t>
            </a:r>
          </a:p>
        </p:txBody>
      </p:sp>
      <p:sp>
        <p:nvSpPr>
          <p:cNvPr id="40982" name="Text Box 22"/>
          <p:cNvSpPr txBox="1">
            <a:spLocks noChangeArrowheads="1"/>
          </p:cNvSpPr>
          <p:nvPr/>
        </p:nvSpPr>
        <p:spPr bwMode="auto">
          <a:xfrm>
            <a:off x="5978526" y="2351088"/>
            <a:ext cx="682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2</a:t>
            </a:r>
          </a:p>
        </p:txBody>
      </p:sp>
      <p:sp>
        <p:nvSpPr>
          <p:cNvPr id="40983" name="Text Box 23"/>
          <p:cNvSpPr txBox="1">
            <a:spLocks noChangeArrowheads="1"/>
          </p:cNvSpPr>
          <p:nvPr/>
        </p:nvSpPr>
        <p:spPr bwMode="auto">
          <a:xfrm>
            <a:off x="8720139" y="2349501"/>
            <a:ext cx="682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3</a:t>
            </a:r>
          </a:p>
        </p:txBody>
      </p:sp>
      <p:sp>
        <p:nvSpPr>
          <p:cNvPr id="40984" name="Text Box 24"/>
          <p:cNvSpPr txBox="1">
            <a:spLocks noChangeArrowheads="1"/>
          </p:cNvSpPr>
          <p:nvPr/>
        </p:nvSpPr>
        <p:spPr bwMode="auto">
          <a:xfrm>
            <a:off x="2063750" y="4811713"/>
            <a:ext cx="3138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zh-TW" sz="2800" dirty="0">
                <a:solidFill>
                  <a:srgbClr val="000000"/>
                </a:solidFill>
                <a:ea typeface="新細明體" pitchFamily="18" charset="-120"/>
              </a:rPr>
              <a:t>Set I = {0 , 6 ,7 ,8 }</a:t>
            </a:r>
          </a:p>
        </p:txBody>
      </p:sp>
      <p:sp>
        <p:nvSpPr>
          <p:cNvPr id="40985" name="Text Box 27"/>
          <p:cNvSpPr txBox="1">
            <a:spLocks noChangeArrowheads="1"/>
          </p:cNvSpPr>
          <p:nvPr/>
        </p:nvSpPr>
        <p:spPr bwMode="auto">
          <a:xfrm>
            <a:off x="4943475" y="1844676"/>
            <a:ext cx="2744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zh-TW" sz="2800">
                <a:solidFill>
                  <a:srgbClr val="000000"/>
                </a:solidFill>
                <a:ea typeface="新細明體" pitchFamily="18" charset="-120"/>
              </a:rPr>
              <a:t>Set 2 = {4 , 1 ,9}</a:t>
            </a:r>
          </a:p>
        </p:txBody>
      </p:sp>
      <p:sp>
        <p:nvSpPr>
          <p:cNvPr id="40986" name="Text Box 28"/>
          <p:cNvSpPr txBox="1">
            <a:spLocks noChangeArrowheads="1"/>
          </p:cNvSpPr>
          <p:nvPr/>
        </p:nvSpPr>
        <p:spPr bwMode="auto">
          <a:xfrm>
            <a:off x="7535863" y="4797426"/>
            <a:ext cx="284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zh-TW" sz="2800">
                <a:solidFill>
                  <a:srgbClr val="000000"/>
                </a:solidFill>
                <a:ea typeface="新細明體" pitchFamily="18" charset="-120"/>
              </a:rPr>
              <a:t>Set 3 = {2 , 3 , 5}</a:t>
            </a:r>
          </a:p>
        </p:txBody>
      </p:sp>
      <p:sp>
        <p:nvSpPr>
          <p:cNvPr id="2" name="Slide Number Placeholder 1"/>
          <p:cNvSpPr>
            <a:spLocks noGrp="1"/>
          </p:cNvSpPr>
          <p:nvPr>
            <p:ph type="sldNum" sz="quarter" idx="11"/>
          </p:nvPr>
        </p:nvSpPr>
        <p:spPr/>
        <p:txBody>
          <a:bodyPr/>
          <a:lstStyle/>
          <a:p>
            <a:fld id="{D64B93AB-6F6E-4DEA-B538-DADE272BC40F}" type="slidenum">
              <a:rPr lang="en-US" altLang="en-US" smtClean="0"/>
              <a:pPr/>
              <a:t>74</a:t>
            </a:fld>
            <a:endParaRPr lang="en-US" altLang="en-US"/>
          </a:p>
        </p:txBody>
      </p:sp>
    </p:spTree>
    <p:extLst>
      <p:ext uri="{BB962C8B-B14F-4D97-AF65-F5344CB8AC3E}">
        <p14:creationId xmlns:p14="http://schemas.microsoft.com/office/powerpoint/2010/main" val="3772289161"/>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TW" smtClean="0">
                <a:ea typeface="新細明體" pitchFamily="18" charset="-120"/>
              </a:rPr>
              <a:t>Unions of Sets</a:t>
            </a:r>
          </a:p>
        </p:txBody>
      </p:sp>
      <p:sp>
        <p:nvSpPr>
          <p:cNvPr id="41987" name="Rectangle 3"/>
          <p:cNvSpPr>
            <a:spLocks noGrp="1" noChangeArrowheads="1"/>
          </p:cNvSpPr>
          <p:nvPr>
            <p:ph idx="1"/>
          </p:nvPr>
        </p:nvSpPr>
        <p:spPr/>
        <p:txBody>
          <a:bodyPr/>
          <a:lstStyle/>
          <a:p>
            <a:pPr>
              <a:spcAft>
                <a:spcPct val="20000"/>
              </a:spcAft>
            </a:pPr>
            <a:r>
              <a:rPr lang="en-US" altLang="zh-TW" dirty="0" smtClean="0">
                <a:ea typeface="新細明體" pitchFamily="18" charset="-120"/>
              </a:rPr>
              <a:t>To obtain the union of two sets, just set the </a:t>
            </a:r>
            <a:r>
              <a:rPr lang="en-US" altLang="zh-TW" dirty="0" smtClean="0">
                <a:solidFill>
                  <a:srgbClr val="FF0000"/>
                </a:solidFill>
                <a:ea typeface="新細明體" pitchFamily="18" charset="-120"/>
              </a:rPr>
              <a:t>parent</a:t>
            </a:r>
            <a:r>
              <a:rPr lang="en-US" altLang="zh-TW" dirty="0" smtClean="0">
                <a:ea typeface="新細明體" pitchFamily="18" charset="-120"/>
              </a:rPr>
              <a:t> field of one of the roots to the other root.</a:t>
            </a:r>
            <a:endParaRPr lang="en-US" altLang="zh-TW" sz="2000" dirty="0">
              <a:ea typeface="新細明體" pitchFamily="18" charset="-120"/>
            </a:endParaRPr>
          </a:p>
          <a:p>
            <a:pPr>
              <a:spcAft>
                <a:spcPct val="20000"/>
              </a:spcAft>
            </a:pPr>
            <a:r>
              <a:rPr lang="en-US" altLang="zh-TW" dirty="0" smtClean="0">
                <a:ea typeface="新細明體" pitchFamily="18" charset="-120"/>
              </a:rPr>
              <a:t>To figure out which set an element is belonged to, just follow its </a:t>
            </a:r>
            <a:r>
              <a:rPr lang="en-US" altLang="zh-TW" dirty="0" smtClean="0">
                <a:solidFill>
                  <a:srgbClr val="FF0000"/>
                </a:solidFill>
                <a:ea typeface="新細明體" pitchFamily="18" charset="-120"/>
              </a:rPr>
              <a:t>parent</a:t>
            </a:r>
            <a:r>
              <a:rPr lang="en-US" altLang="zh-TW" dirty="0" smtClean="0">
                <a:solidFill>
                  <a:srgbClr val="FFCC00"/>
                </a:solidFill>
                <a:ea typeface="新細明體" pitchFamily="18" charset="-120"/>
              </a:rPr>
              <a:t> </a:t>
            </a:r>
            <a:r>
              <a:rPr lang="en-US" altLang="zh-TW" dirty="0" smtClean="0">
                <a:solidFill>
                  <a:srgbClr val="FF0000"/>
                </a:solidFill>
                <a:ea typeface="新細明體" pitchFamily="18" charset="-120"/>
              </a:rPr>
              <a:t>link</a:t>
            </a:r>
            <a:r>
              <a:rPr lang="en-US" altLang="zh-TW" dirty="0" smtClean="0">
                <a:ea typeface="新細明體" pitchFamily="18" charset="-120"/>
              </a:rPr>
              <a:t> to the </a:t>
            </a:r>
            <a:r>
              <a:rPr lang="en-US" altLang="zh-TW" dirty="0" smtClean="0">
                <a:solidFill>
                  <a:srgbClr val="FF0000"/>
                </a:solidFill>
                <a:ea typeface="新細明體" pitchFamily="18" charset="-120"/>
              </a:rPr>
              <a:t>root</a:t>
            </a:r>
            <a:r>
              <a:rPr lang="en-US" altLang="zh-TW" dirty="0" smtClean="0">
                <a:solidFill>
                  <a:srgbClr val="FFCC00"/>
                </a:solidFill>
                <a:ea typeface="新細明體" pitchFamily="18" charset="-120"/>
              </a:rPr>
              <a:t> </a:t>
            </a:r>
            <a:r>
              <a:rPr lang="en-US" altLang="zh-TW" dirty="0" smtClean="0">
                <a:ea typeface="新細明體" pitchFamily="18" charset="-120"/>
              </a:rPr>
              <a:t>and then follow the </a:t>
            </a:r>
            <a:r>
              <a:rPr lang="en-US" altLang="zh-TW" dirty="0" smtClean="0">
                <a:solidFill>
                  <a:srgbClr val="FF0000"/>
                </a:solidFill>
                <a:ea typeface="新細明體" pitchFamily="18" charset="-120"/>
              </a:rPr>
              <a:t>pointer</a:t>
            </a:r>
            <a:r>
              <a:rPr lang="en-US" altLang="zh-TW" dirty="0" smtClean="0">
                <a:solidFill>
                  <a:srgbClr val="FFCC00"/>
                </a:solidFill>
                <a:ea typeface="新細明體" pitchFamily="18" charset="-120"/>
              </a:rPr>
              <a:t> </a:t>
            </a:r>
            <a:r>
              <a:rPr lang="en-US" altLang="zh-TW" dirty="0" smtClean="0">
                <a:solidFill>
                  <a:srgbClr val="FF0000"/>
                </a:solidFill>
                <a:ea typeface="新細明體" pitchFamily="18" charset="-120"/>
              </a:rPr>
              <a:t>in</a:t>
            </a:r>
            <a:r>
              <a:rPr lang="en-US" altLang="zh-TW" dirty="0" smtClean="0">
                <a:solidFill>
                  <a:srgbClr val="FFCC00"/>
                </a:solidFill>
                <a:ea typeface="新細明體" pitchFamily="18" charset="-120"/>
              </a:rPr>
              <a:t> </a:t>
            </a:r>
            <a:r>
              <a:rPr lang="en-US" altLang="zh-TW" dirty="0" smtClean="0">
                <a:solidFill>
                  <a:srgbClr val="FF0000"/>
                </a:solidFill>
                <a:ea typeface="新細明體" pitchFamily="18" charset="-120"/>
              </a:rPr>
              <a:t>the</a:t>
            </a:r>
            <a:r>
              <a:rPr lang="en-US" altLang="zh-TW" dirty="0" smtClean="0">
                <a:solidFill>
                  <a:srgbClr val="FFCC00"/>
                </a:solidFill>
                <a:ea typeface="新細明體" pitchFamily="18" charset="-120"/>
              </a:rPr>
              <a:t> </a:t>
            </a:r>
            <a:r>
              <a:rPr lang="en-US" altLang="zh-TW" dirty="0" smtClean="0">
                <a:solidFill>
                  <a:srgbClr val="FF0000"/>
                </a:solidFill>
                <a:ea typeface="新細明體" pitchFamily="18" charset="-120"/>
              </a:rPr>
              <a:t>root</a:t>
            </a:r>
            <a:r>
              <a:rPr lang="en-US" altLang="zh-TW" dirty="0" smtClean="0">
                <a:ea typeface="新細明體" pitchFamily="18" charset="-120"/>
              </a:rPr>
              <a:t> to the </a:t>
            </a:r>
            <a:r>
              <a:rPr lang="en-US" altLang="zh-TW" dirty="0" smtClean="0">
                <a:solidFill>
                  <a:srgbClr val="FF0000"/>
                </a:solidFill>
                <a:ea typeface="新細明體" pitchFamily="18" charset="-120"/>
              </a:rPr>
              <a:t>set</a:t>
            </a:r>
            <a:r>
              <a:rPr lang="en-US" altLang="zh-TW" dirty="0" smtClean="0">
                <a:solidFill>
                  <a:srgbClr val="FFCC00"/>
                </a:solidFill>
                <a:ea typeface="新細明體" pitchFamily="18" charset="-120"/>
              </a:rPr>
              <a:t> </a:t>
            </a:r>
            <a:r>
              <a:rPr lang="en-US" altLang="zh-TW" dirty="0" smtClean="0">
                <a:solidFill>
                  <a:srgbClr val="FF0000"/>
                </a:solidFill>
                <a:ea typeface="新細明體" pitchFamily="18" charset="-120"/>
              </a:rPr>
              <a:t>name</a:t>
            </a:r>
            <a:r>
              <a:rPr lang="en-US" altLang="zh-TW" dirty="0" smtClean="0">
                <a:ea typeface="新細明體" pitchFamily="18" charset="-120"/>
              </a:rPr>
              <a:t>.</a:t>
            </a:r>
          </a:p>
          <a:p>
            <a:pPr>
              <a:spcAft>
                <a:spcPct val="20000"/>
              </a:spcAft>
            </a:pPr>
            <a:r>
              <a:rPr lang="en-US" altLang="zh-TW" dirty="0" smtClean="0">
                <a:ea typeface="新細明體" pitchFamily="18" charset="-120"/>
              </a:rPr>
              <a:t>It is useful to identify the existence of a cycle in the graph. </a:t>
            </a:r>
          </a:p>
          <a:p>
            <a:pPr marL="0" indent="0">
              <a:spcAft>
                <a:spcPct val="20000"/>
              </a:spcAft>
              <a:buNone/>
            </a:pPr>
            <a:endParaRPr lang="en-US" altLang="zh-TW" dirty="0" smtClean="0">
              <a:ea typeface="新細明體" pitchFamily="18" charset="-120"/>
            </a:endParaRPr>
          </a:p>
        </p:txBody>
      </p:sp>
      <p:sp>
        <p:nvSpPr>
          <p:cNvPr id="2" name="Slide Number Placeholder 1"/>
          <p:cNvSpPr>
            <a:spLocks noGrp="1"/>
          </p:cNvSpPr>
          <p:nvPr>
            <p:ph type="sldNum" sz="quarter" idx="11"/>
          </p:nvPr>
        </p:nvSpPr>
        <p:spPr/>
        <p:txBody>
          <a:bodyPr/>
          <a:lstStyle/>
          <a:p>
            <a:fld id="{D64B93AB-6F6E-4DEA-B538-DADE272BC40F}" type="slidenum">
              <a:rPr lang="en-US" altLang="en-US" smtClean="0"/>
              <a:pPr/>
              <a:t>75</a:t>
            </a:fld>
            <a:endParaRPr lang="en-US" altLang="en-US"/>
          </a:p>
        </p:txBody>
      </p:sp>
    </p:spTree>
    <p:extLst>
      <p:ext uri="{BB962C8B-B14F-4D97-AF65-F5344CB8AC3E}">
        <p14:creationId xmlns:p14="http://schemas.microsoft.com/office/powerpoint/2010/main" val="148237118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sz="3600">
                <a:ea typeface="新細明體" pitchFamily="18" charset="-120"/>
              </a:rPr>
              <a:t>Possible Representations of S</a:t>
            </a:r>
            <a:r>
              <a:rPr lang="en-US" altLang="zh-TW" sz="3600" baseline="-25000">
                <a:ea typeface="新細明體" pitchFamily="18" charset="-120"/>
              </a:rPr>
              <a:t>1</a:t>
            </a:r>
            <a:r>
              <a:rPr lang="en-US" altLang="zh-TW" sz="3600">
                <a:ea typeface="新細明體" pitchFamily="18" charset="-120"/>
              </a:rPr>
              <a:t> ∪S</a:t>
            </a:r>
            <a:r>
              <a:rPr lang="en-US" altLang="zh-TW" sz="3600" baseline="-25000">
                <a:ea typeface="新細明體" pitchFamily="18" charset="-120"/>
              </a:rPr>
              <a:t>2</a:t>
            </a:r>
          </a:p>
        </p:txBody>
      </p:sp>
      <p:sp>
        <p:nvSpPr>
          <p:cNvPr id="264195" name="Oval 3"/>
          <p:cNvSpPr>
            <a:spLocks noChangeArrowheads="1"/>
          </p:cNvSpPr>
          <p:nvPr/>
        </p:nvSpPr>
        <p:spPr bwMode="auto">
          <a:xfrm>
            <a:off x="7535863" y="2133600"/>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4</a:t>
            </a:r>
          </a:p>
        </p:txBody>
      </p:sp>
      <p:sp>
        <p:nvSpPr>
          <p:cNvPr id="264196" name="Oval 4"/>
          <p:cNvSpPr>
            <a:spLocks noChangeArrowheads="1"/>
          </p:cNvSpPr>
          <p:nvPr/>
        </p:nvSpPr>
        <p:spPr bwMode="auto">
          <a:xfrm>
            <a:off x="6891338" y="3351214"/>
            <a:ext cx="550862"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1</a:t>
            </a:r>
          </a:p>
        </p:txBody>
      </p:sp>
      <p:sp>
        <p:nvSpPr>
          <p:cNvPr id="264197" name="Oval 5"/>
          <p:cNvSpPr>
            <a:spLocks noChangeArrowheads="1"/>
          </p:cNvSpPr>
          <p:nvPr/>
        </p:nvSpPr>
        <p:spPr bwMode="auto">
          <a:xfrm>
            <a:off x="8181976" y="3351214"/>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9</a:t>
            </a:r>
          </a:p>
        </p:txBody>
      </p:sp>
      <p:sp>
        <p:nvSpPr>
          <p:cNvPr id="43014" name="Oval 9"/>
          <p:cNvSpPr>
            <a:spLocks noChangeArrowheads="1"/>
          </p:cNvSpPr>
          <p:nvPr/>
        </p:nvSpPr>
        <p:spPr bwMode="auto">
          <a:xfrm>
            <a:off x="3311526" y="2125664"/>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0</a:t>
            </a:r>
          </a:p>
        </p:txBody>
      </p:sp>
      <p:sp>
        <p:nvSpPr>
          <p:cNvPr id="43015" name="Oval 10"/>
          <p:cNvSpPr>
            <a:spLocks noChangeArrowheads="1"/>
          </p:cNvSpPr>
          <p:nvPr/>
        </p:nvSpPr>
        <p:spPr bwMode="auto">
          <a:xfrm>
            <a:off x="2343151" y="3343275"/>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6</a:t>
            </a:r>
          </a:p>
        </p:txBody>
      </p:sp>
      <p:sp>
        <p:nvSpPr>
          <p:cNvPr id="43016" name="Oval 11"/>
          <p:cNvSpPr>
            <a:spLocks noChangeArrowheads="1"/>
          </p:cNvSpPr>
          <p:nvPr/>
        </p:nvSpPr>
        <p:spPr bwMode="auto">
          <a:xfrm>
            <a:off x="3357563" y="3343275"/>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7</a:t>
            </a:r>
          </a:p>
        </p:txBody>
      </p:sp>
      <p:sp>
        <p:nvSpPr>
          <p:cNvPr id="43017" name="Oval 12"/>
          <p:cNvSpPr>
            <a:spLocks noChangeArrowheads="1"/>
          </p:cNvSpPr>
          <p:nvPr/>
        </p:nvSpPr>
        <p:spPr bwMode="auto">
          <a:xfrm>
            <a:off x="4371976" y="3343275"/>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8</a:t>
            </a:r>
          </a:p>
        </p:txBody>
      </p:sp>
      <p:sp>
        <p:nvSpPr>
          <p:cNvPr id="43018" name="Line 13"/>
          <p:cNvSpPr>
            <a:spLocks noChangeShapeType="1"/>
          </p:cNvSpPr>
          <p:nvPr/>
        </p:nvSpPr>
        <p:spPr bwMode="auto">
          <a:xfrm flipH="1">
            <a:off x="2754314" y="2578100"/>
            <a:ext cx="668337" cy="812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19" name="Line 14"/>
          <p:cNvSpPr>
            <a:spLocks noChangeShapeType="1"/>
          </p:cNvSpPr>
          <p:nvPr/>
        </p:nvSpPr>
        <p:spPr bwMode="auto">
          <a:xfrm>
            <a:off x="3611563" y="2663826"/>
            <a:ext cx="0" cy="69691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20" name="Line 15"/>
          <p:cNvSpPr>
            <a:spLocks noChangeShapeType="1"/>
          </p:cNvSpPr>
          <p:nvPr/>
        </p:nvSpPr>
        <p:spPr bwMode="auto">
          <a:xfrm>
            <a:off x="3857625" y="2578100"/>
            <a:ext cx="654050" cy="7826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4208" name="Line 16"/>
          <p:cNvSpPr>
            <a:spLocks noChangeShapeType="1"/>
          </p:cNvSpPr>
          <p:nvPr/>
        </p:nvSpPr>
        <p:spPr bwMode="auto">
          <a:xfrm flipH="1">
            <a:off x="7270750" y="2611439"/>
            <a:ext cx="376238" cy="7699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4209" name="Line 17"/>
          <p:cNvSpPr>
            <a:spLocks noChangeShapeType="1"/>
          </p:cNvSpPr>
          <p:nvPr/>
        </p:nvSpPr>
        <p:spPr bwMode="auto">
          <a:xfrm>
            <a:off x="7981950" y="2611438"/>
            <a:ext cx="361950" cy="7556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23" name="Text Box 20"/>
          <p:cNvSpPr txBox="1">
            <a:spLocks noChangeArrowheads="1"/>
          </p:cNvSpPr>
          <p:nvPr/>
        </p:nvSpPr>
        <p:spPr bwMode="auto">
          <a:xfrm>
            <a:off x="2967038" y="1700213"/>
            <a:ext cx="957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endParaRPr lang="en-US" altLang="en-US">
              <a:solidFill>
                <a:srgbClr val="FFCC00"/>
              </a:solidFill>
              <a:latin typeface="Comic Sans MS" panose="030F0702030302020204" pitchFamily="66" charset="0"/>
            </a:endParaRPr>
          </a:p>
        </p:txBody>
      </p:sp>
      <p:sp>
        <p:nvSpPr>
          <p:cNvPr id="43024" name="Text Box 21"/>
          <p:cNvSpPr txBox="1">
            <a:spLocks noChangeArrowheads="1"/>
          </p:cNvSpPr>
          <p:nvPr/>
        </p:nvSpPr>
        <p:spPr bwMode="auto">
          <a:xfrm>
            <a:off x="3287714" y="1700213"/>
            <a:ext cx="682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1</a:t>
            </a:r>
          </a:p>
        </p:txBody>
      </p:sp>
      <p:sp>
        <p:nvSpPr>
          <p:cNvPr id="264214" name="Text Box 22"/>
          <p:cNvSpPr txBox="1">
            <a:spLocks noChangeArrowheads="1"/>
          </p:cNvSpPr>
          <p:nvPr/>
        </p:nvSpPr>
        <p:spPr bwMode="auto">
          <a:xfrm>
            <a:off x="7396164" y="1658938"/>
            <a:ext cx="682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2</a:t>
            </a:r>
          </a:p>
        </p:txBody>
      </p:sp>
      <p:sp>
        <p:nvSpPr>
          <p:cNvPr id="264219" name="Line 27"/>
          <p:cNvSpPr>
            <a:spLocks noChangeShapeType="1"/>
          </p:cNvSpPr>
          <p:nvPr/>
        </p:nvSpPr>
        <p:spPr bwMode="auto">
          <a:xfrm flipH="1" flipV="1">
            <a:off x="3935414" y="2492375"/>
            <a:ext cx="1728787" cy="865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4220" name="Oval 28"/>
          <p:cNvSpPr>
            <a:spLocks noChangeArrowheads="1"/>
          </p:cNvSpPr>
          <p:nvPr/>
        </p:nvSpPr>
        <p:spPr bwMode="auto">
          <a:xfrm>
            <a:off x="5375276" y="3357564"/>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4</a:t>
            </a:r>
          </a:p>
        </p:txBody>
      </p:sp>
      <p:sp>
        <p:nvSpPr>
          <p:cNvPr id="264221" name="Oval 29"/>
          <p:cNvSpPr>
            <a:spLocks noChangeArrowheads="1"/>
          </p:cNvSpPr>
          <p:nvPr/>
        </p:nvSpPr>
        <p:spPr bwMode="auto">
          <a:xfrm>
            <a:off x="4730751" y="4575175"/>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1</a:t>
            </a:r>
          </a:p>
        </p:txBody>
      </p:sp>
      <p:sp>
        <p:nvSpPr>
          <p:cNvPr id="264222" name="Oval 30"/>
          <p:cNvSpPr>
            <a:spLocks noChangeArrowheads="1"/>
          </p:cNvSpPr>
          <p:nvPr/>
        </p:nvSpPr>
        <p:spPr bwMode="auto">
          <a:xfrm>
            <a:off x="6021388" y="4575175"/>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9</a:t>
            </a:r>
          </a:p>
        </p:txBody>
      </p:sp>
      <p:sp>
        <p:nvSpPr>
          <p:cNvPr id="264223" name="Line 31"/>
          <p:cNvSpPr>
            <a:spLocks noChangeShapeType="1"/>
          </p:cNvSpPr>
          <p:nvPr/>
        </p:nvSpPr>
        <p:spPr bwMode="auto">
          <a:xfrm flipH="1">
            <a:off x="5110164" y="3835400"/>
            <a:ext cx="376237" cy="7699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4224" name="Line 32"/>
          <p:cNvSpPr>
            <a:spLocks noChangeShapeType="1"/>
          </p:cNvSpPr>
          <p:nvPr/>
        </p:nvSpPr>
        <p:spPr bwMode="auto">
          <a:xfrm>
            <a:off x="5821363" y="3835400"/>
            <a:ext cx="361950" cy="7556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4225" name="Text Box 33"/>
          <p:cNvSpPr txBox="1">
            <a:spLocks noChangeArrowheads="1"/>
          </p:cNvSpPr>
          <p:nvPr/>
        </p:nvSpPr>
        <p:spPr bwMode="auto">
          <a:xfrm>
            <a:off x="5235576" y="2882901"/>
            <a:ext cx="682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2</a:t>
            </a:r>
          </a:p>
        </p:txBody>
      </p:sp>
      <p:sp>
        <p:nvSpPr>
          <p:cNvPr id="2" name="Slide Number Placeholder 1"/>
          <p:cNvSpPr>
            <a:spLocks noGrp="1"/>
          </p:cNvSpPr>
          <p:nvPr>
            <p:ph type="sldNum" sz="quarter" idx="11"/>
          </p:nvPr>
        </p:nvSpPr>
        <p:spPr/>
        <p:txBody>
          <a:bodyPr/>
          <a:lstStyle/>
          <a:p>
            <a:fld id="{D64B93AB-6F6E-4DEA-B538-DADE272BC40F}" type="slidenum">
              <a:rPr lang="en-US" altLang="en-US" smtClean="0"/>
              <a:pPr/>
              <a:t>76</a:t>
            </a:fld>
            <a:endParaRPr lang="en-US" altLang="en-US"/>
          </a:p>
        </p:txBody>
      </p:sp>
    </p:spTree>
    <p:extLst>
      <p:ext uri="{BB962C8B-B14F-4D97-AF65-F5344CB8AC3E}">
        <p14:creationId xmlns:p14="http://schemas.microsoft.com/office/powerpoint/2010/main" val="19631148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264195"/>
                                        </p:tgtEl>
                                      </p:cBhvr>
                                    </p:animEffect>
                                    <p:set>
                                      <p:cBhvr>
                                        <p:cTn id="7" dur="1" fill="hold">
                                          <p:stCondLst>
                                            <p:cond delay="499"/>
                                          </p:stCondLst>
                                        </p:cTn>
                                        <p:tgtEl>
                                          <p:spTgt spid="264195"/>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64196"/>
                                        </p:tgtEl>
                                      </p:cBhvr>
                                    </p:animEffect>
                                    <p:set>
                                      <p:cBhvr>
                                        <p:cTn id="10" dur="1" fill="hold">
                                          <p:stCondLst>
                                            <p:cond delay="499"/>
                                          </p:stCondLst>
                                        </p:cTn>
                                        <p:tgtEl>
                                          <p:spTgt spid="264196"/>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64197"/>
                                        </p:tgtEl>
                                      </p:cBhvr>
                                    </p:animEffect>
                                    <p:set>
                                      <p:cBhvr>
                                        <p:cTn id="13" dur="1" fill="hold">
                                          <p:stCondLst>
                                            <p:cond delay="499"/>
                                          </p:stCondLst>
                                        </p:cTn>
                                        <p:tgtEl>
                                          <p:spTgt spid="264197"/>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64208"/>
                                        </p:tgtEl>
                                      </p:cBhvr>
                                    </p:animEffect>
                                    <p:set>
                                      <p:cBhvr>
                                        <p:cTn id="16" dur="1" fill="hold">
                                          <p:stCondLst>
                                            <p:cond delay="499"/>
                                          </p:stCondLst>
                                        </p:cTn>
                                        <p:tgtEl>
                                          <p:spTgt spid="264208"/>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264209"/>
                                        </p:tgtEl>
                                      </p:cBhvr>
                                    </p:animEffect>
                                    <p:set>
                                      <p:cBhvr>
                                        <p:cTn id="19" dur="1" fill="hold">
                                          <p:stCondLst>
                                            <p:cond delay="499"/>
                                          </p:stCondLst>
                                        </p:cTn>
                                        <p:tgtEl>
                                          <p:spTgt spid="264209"/>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264214"/>
                                        </p:tgtEl>
                                      </p:cBhvr>
                                    </p:animEffect>
                                    <p:set>
                                      <p:cBhvr>
                                        <p:cTn id="22" dur="1" fill="hold">
                                          <p:stCondLst>
                                            <p:cond delay="499"/>
                                          </p:stCondLst>
                                        </p:cTn>
                                        <p:tgtEl>
                                          <p:spTgt spid="26421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4220"/>
                                        </p:tgtEl>
                                        <p:attrNameLst>
                                          <p:attrName>style.visibility</p:attrName>
                                        </p:attrNameLst>
                                      </p:cBhvr>
                                      <p:to>
                                        <p:strVal val="visible"/>
                                      </p:to>
                                    </p:set>
                                    <p:animEffect transition="in" filter="box(in)">
                                      <p:cBhvr>
                                        <p:cTn id="27" dur="500"/>
                                        <p:tgtEl>
                                          <p:spTgt spid="264220"/>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64221"/>
                                        </p:tgtEl>
                                        <p:attrNameLst>
                                          <p:attrName>style.visibility</p:attrName>
                                        </p:attrNameLst>
                                      </p:cBhvr>
                                      <p:to>
                                        <p:strVal val="visible"/>
                                      </p:to>
                                    </p:set>
                                    <p:animEffect transition="in" filter="box(in)">
                                      <p:cBhvr>
                                        <p:cTn id="30" dur="500"/>
                                        <p:tgtEl>
                                          <p:spTgt spid="26422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64222"/>
                                        </p:tgtEl>
                                        <p:attrNameLst>
                                          <p:attrName>style.visibility</p:attrName>
                                        </p:attrNameLst>
                                      </p:cBhvr>
                                      <p:to>
                                        <p:strVal val="visible"/>
                                      </p:to>
                                    </p:set>
                                    <p:animEffect transition="in" filter="box(in)">
                                      <p:cBhvr>
                                        <p:cTn id="33" dur="500"/>
                                        <p:tgtEl>
                                          <p:spTgt spid="264222"/>
                                        </p:tgtEl>
                                      </p:cBhvr>
                                    </p:animEffect>
                                  </p:childTnLst>
                                </p:cTn>
                              </p:par>
                              <p:par>
                                <p:cTn id="34" presetID="4" presetClass="entr" presetSubtype="16" fill="hold" nodeType="withEffect">
                                  <p:stCondLst>
                                    <p:cond delay="0"/>
                                  </p:stCondLst>
                                  <p:childTnLst>
                                    <p:set>
                                      <p:cBhvr>
                                        <p:cTn id="35" dur="1" fill="hold">
                                          <p:stCondLst>
                                            <p:cond delay="0"/>
                                          </p:stCondLst>
                                        </p:cTn>
                                        <p:tgtEl>
                                          <p:spTgt spid="264223"/>
                                        </p:tgtEl>
                                        <p:attrNameLst>
                                          <p:attrName>style.visibility</p:attrName>
                                        </p:attrNameLst>
                                      </p:cBhvr>
                                      <p:to>
                                        <p:strVal val="visible"/>
                                      </p:to>
                                    </p:set>
                                    <p:animEffect transition="in" filter="box(in)">
                                      <p:cBhvr>
                                        <p:cTn id="36" dur="500"/>
                                        <p:tgtEl>
                                          <p:spTgt spid="264223"/>
                                        </p:tgtEl>
                                      </p:cBhvr>
                                    </p:animEffect>
                                  </p:childTnLst>
                                </p:cTn>
                              </p:par>
                              <p:par>
                                <p:cTn id="37" presetID="4" presetClass="entr" presetSubtype="16" fill="hold" nodeType="withEffect">
                                  <p:stCondLst>
                                    <p:cond delay="0"/>
                                  </p:stCondLst>
                                  <p:childTnLst>
                                    <p:set>
                                      <p:cBhvr>
                                        <p:cTn id="38" dur="1" fill="hold">
                                          <p:stCondLst>
                                            <p:cond delay="0"/>
                                          </p:stCondLst>
                                        </p:cTn>
                                        <p:tgtEl>
                                          <p:spTgt spid="264224"/>
                                        </p:tgtEl>
                                        <p:attrNameLst>
                                          <p:attrName>style.visibility</p:attrName>
                                        </p:attrNameLst>
                                      </p:cBhvr>
                                      <p:to>
                                        <p:strVal val="visible"/>
                                      </p:to>
                                    </p:set>
                                    <p:animEffect transition="in" filter="box(in)">
                                      <p:cBhvr>
                                        <p:cTn id="39" dur="500"/>
                                        <p:tgtEl>
                                          <p:spTgt spid="26422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4225"/>
                                        </p:tgtEl>
                                        <p:attrNameLst>
                                          <p:attrName>style.visibility</p:attrName>
                                        </p:attrNameLst>
                                      </p:cBhvr>
                                      <p:to>
                                        <p:strVal val="visible"/>
                                      </p:to>
                                    </p:set>
                                    <p:animEffect transition="in" filter="box(in)">
                                      <p:cBhvr>
                                        <p:cTn id="42" dur="500"/>
                                        <p:tgtEl>
                                          <p:spTgt spid="264225"/>
                                        </p:tgtEl>
                                      </p:cBhvr>
                                    </p:animEffect>
                                  </p:childTnLst>
                                </p:cTn>
                              </p:par>
                              <p:par>
                                <p:cTn id="43" presetID="4" presetClass="entr" presetSubtype="16" fill="hold" nodeType="withEffect">
                                  <p:stCondLst>
                                    <p:cond delay="0"/>
                                  </p:stCondLst>
                                  <p:childTnLst>
                                    <p:set>
                                      <p:cBhvr>
                                        <p:cTn id="44" dur="1" fill="hold">
                                          <p:stCondLst>
                                            <p:cond delay="0"/>
                                          </p:stCondLst>
                                        </p:cTn>
                                        <p:tgtEl>
                                          <p:spTgt spid="264219"/>
                                        </p:tgtEl>
                                        <p:attrNameLst>
                                          <p:attrName>style.visibility</p:attrName>
                                        </p:attrNameLst>
                                      </p:cBhvr>
                                      <p:to>
                                        <p:strVal val="visible"/>
                                      </p:to>
                                    </p:set>
                                    <p:animEffect transition="in" filter="box(in)">
                                      <p:cBhvr>
                                        <p:cTn id="45" dur="500"/>
                                        <p:tgtEl>
                                          <p:spTgt spid="264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nimBg="1"/>
      <p:bldP spid="264196" grpId="0" animBg="1"/>
      <p:bldP spid="264197" grpId="0" animBg="1"/>
      <p:bldP spid="264214" grpId="0"/>
      <p:bldP spid="264220" grpId="0" animBg="1"/>
      <p:bldP spid="264221" grpId="0" animBg="1"/>
      <p:bldP spid="264222" grpId="0" animBg="1"/>
      <p:bldP spid="26422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TW" sz="3600">
                <a:ea typeface="新細明體" pitchFamily="18" charset="-120"/>
              </a:rPr>
              <a:t>Possible Representations of S</a:t>
            </a:r>
            <a:r>
              <a:rPr lang="en-US" altLang="zh-TW" sz="3600" baseline="-25000">
                <a:ea typeface="新細明體" pitchFamily="18" charset="-120"/>
              </a:rPr>
              <a:t>1</a:t>
            </a:r>
            <a:r>
              <a:rPr lang="en-US" altLang="zh-TW" sz="3600">
                <a:ea typeface="新細明體" pitchFamily="18" charset="-120"/>
              </a:rPr>
              <a:t> ∪S</a:t>
            </a:r>
            <a:r>
              <a:rPr lang="en-US" altLang="zh-TW" sz="3600" baseline="-25000">
                <a:ea typeface="新細明體" pitchFamily="18" charset="-120"/>
              </a:rPr>
              <a:t>2</a:t>
            </a:r>
          </a:p>
        </p:txBody>
      </p:sp>
      <p:sp>
        <p:nvSpPr>
          <p:cNvPr id="44035" name="Oval 4"/>
          <p:cNvSpPr>
            <a:spLocks noChangeArrowheads="1"/>
          </p:cNvSpPr>
          <p:nvPr/>
        </p:nvSpPr>
        <p:spPr bwMode="auto">
          <a:xfrm>
            <a:off x="8904288" y="2852739"/>
            <a:ext cx="550862"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4</a:t>
            </a:r>
          </a:p>
        </p:txBody>
      </p:sp>
      <p:sp>
        <p:nvSpPr>
          <p:cNvPr id="44036" name="Oval 5"/>
          <p:cNvSpPr>
            <a:spLocks noChangeArrowheads="1"/>
          </p:cNvSpPr>
          <p:nvPr/>
        </p:nvSpPr>
        <p:spPr bwMode="auto">
          <a:xfrm>
            <a:off x="8259763" y="4070350"/>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1</a:t>
            </a:r>
          </a:p>
        </p:txBody>
      </p:sp>
      <p:sp>
        <p:nvSpPr>
          <p:cNvPr id="44037" name="Oval 6"/>
          <p:cNvSpPr>
            <a:spLocks noChangeArrowheads="1"/>
          </p:cNvSpPr>
          <p:nvPr/>
        </p:nvSpPr>
        <p:spPr bwMode="auto">
          <a:xfrm>
            <a:off x="9550401" y="4070350"/>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9</a:t>
            </a:r>
          </a:p>
        </p:txBody>
      </p:sp>
      <p:sp>
        <p:nvSpPr>
          <p:cNvPr id="266250" name="Oval 10"/>
          <p:cNvSpPr>
            <a:spLocks noChangeArrowheads="1"/>
          </p:cNvSpPr>
          <p:nvPr/>
        </p:nvSpPr>
        <p:spPr bwMode="auto">
          <a:xfrm>
            <a:off x="3346451" y="2779714"/>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0</a:t>
            </a:r>
          </a:p>
        </p:txBody>
      </p:sp>
      <p:sp>
        <p:nvSpPr>
          <p:cNvPr id="266251" name="Oval 11"/>
          <p:cNvSpPr>
            <a:spLocks noChangeArrowheads="1"/>
          </p:cNvSpPr>
          <p:nvPr/>
        </p:nvSpPr>
        <p:spPr bwMode="auto">
          <a:xfrm>
            <a:off x="2378076" y="3997325"/>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6</a:t>
            </a:r>
          </a:p>
        </p:txBody>
      </p:sp>
      <p:sp>
        <p:nvSpPr>
          <p:cNvPr id="266252" name="Oval 12"/>
          <p:cNvSpPr>
            <a:spLocks noChangeArrowheads="1"/>
          </p:cNvSpPr>
          <p:nvPr/>
        </p:nvSpPr>
        <p:spPr bwMode="auto">
          <a:xfrm>
            <a:off x="3392488" y="3997325"/>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7</a:t>
            </a:r>
          </a:p>
        </p:txBody>
      </p:sp>
      <p:sp>
        <p:nvSpPr>
          <p:cNvPr id="266253" name="Oval 13"/>
          <p:cNvSpPr>
            <a:spLocks noChangeArrowheads="1"/>
          </p:cNvSpPr>
          <p:nvPr/>
        </p:nvSpPr>
        <p:spPr bwMode="auto">
          <a:xfrm>
            <a:off x="4406901" y="3997325"/>
            <a:ext cx="550863"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8</a:t>
            </a:r>
          </a:p>
        </p:txBody>
      </p:sp>
      <p:sp>
        <p:nvSpPr>
          <p:cNvPr id="266254" name="Line 14"/>
          <p:cNvSpPr>
            <a:spLocks noChangeShapeType="1"/>
          </p:cNvSpPr>
          <p:nvPr/>
        </p:nvSpPr>
        <p:spPr bwMode="auto">
          <a:xfrm flipH="1">
            <a:off x="2789239" y="3232150"/>
            <a:ext cx="668337" cy="812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255" name="Line 15"/>
          <p:cNvSpPr>
            <a:spLocks noChangeShapeType="1"/>
          </p:cNvSpPr>
          <p:nvPr/>
        </p:nvSpPr>
        <p:spPr bwMode="auto">
          <a:xfrm>
            <a:off x="3646488" y="3317876"/>
            <a:ext cx="0" cy="69691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256" name="Line 16"/>
          <p:cNvSpPr>
            <a:spLocks noChangeShapeType="1"/>
          </p:cNvSpPr>
          <p:nvPr/>
        </p:nvSpPr>
        <p:spPr bwMode="auto">
          <a:xfrm>
            <a:off x="3892550" y="3232150"/>
            <a:ext cx="654050" cy="7826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45" name="Line 17"/>
          <p:cNvSpPr>
            <a:spLocks noChangeShapeType="1"/>
          </p:cNvSpPr>
          <p:nvPr/>
        </p:nvSpPr>
        <p:spPr bwMode="auto">
          <a:xfrm flipH="1">
            <a:off x="8639175" y="3330575"/>
            <a:ext cx="376238" cy="7699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46" name="Line 18"/>
          <p:cNvSpPr>
            <a:spLocks noChangeShapeType="1"/>
          </p:cNvSpPr>
          <p:nvPr/>
        </p:nvSpPr>
        <p:spPr bwMode="auto">
          <a:xfrm>
            <a:off x="9350375" y="3330575"/>
            <a:ext cx="361950" cy="7556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261" name="Text Box 21"/>
          <p:cNvSpPr txBox="1">
            <a:spLocks noChangeArrowheads="1"/>
          </p:cNvSpPr>
          <p:nvPr/>
        </p:nvSpPr>
        <p:spPr bwMode="auto">
          <a:xfrm>
            <a:off x="3001963" y="2354263"/>
            <a:ext cx="957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endParaRPr lang="en-US" altLang="en-US">
              <a:solidFill>
                <a:srgbClr val="FFCC00"/>
              </a:solidFill>
              <a:latin typeface="Comic Sans MS" panose="030F0702030302020204" pitchFamily="66" charset="0"/>
            </a:endParaRPr>
          </a:p>
        </p:txBody>
      </p:sp>
      <p:sp>
        <p:nvSpPr>
          <p:cNvPr id="266262" name="Text Box 22"/>
          <p:cNvSpPr txBox="1">
            <a:spLocks noChangeArrowheads="1"/>
          </p:cNvSpPr>
          <p:nvPr/>
        </p:nvSpPr>
        <p:spPr bwMode="auto">
          <a:xfrm>
            <a:off x="3322639" y="2354263"/>
            <a:ext cx="682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1</a:t>
            </a:r>
          </a:p>
        </p:txBody>
      </p:sp>
      <p:sp>
        <p:nvSpPr>
          <p:cNvPr id="44049" name="Text Box 23"/>
          <p:cNvSpPr txBox="1">
            <a:spLocks noChangeArrowheads="1"/>
          </p:cNvSpPr>
          <p:nvPr/>
        </p:nvSpPr>
        <p:spPr bwMode="auto">
          <a:xfrm>
            <a:off x="8764589" y="2378076"/>
            <a:ext cx="682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2</a:t>
            </a:r>
          </a:p>
        </p:txBody>
      </p:sp>
      <p:sp>
        <p:nvSpPr>
          <p:cNvPr id="266265" name="Oval 25"/>
          <p:cNvSpPr>
            <a:spLocks noChangeArrowheads="1"/>
          </p:cNvSpPr>
          <p:nvPr/>
        </p:nvSpPr>
        <p:spPr bwMode="auto">
          <a:xfrm>
            <a:off x="7123113" y="4083050"/>
            <a:ext cx="550862" cy="522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0</a:t>
            </a:r>
          </a:p>
        </p:txBody>
      </p:sp>
      <p:sp>
        <p:nvSpPr>
          <p:cNvPr id="266266" name="Oval 26"/>
          <p:cNvSpPr>
            <a:spLocks noChangeArrowheads="1"/>
          </p:cNvSpPr>
          <p:nvPr/>
        </p:nvSpPr>
        <p:spPr bwMode="auto">
          <a:xfrm>
            <a:off x="6154738" y="5300664"/>
            <a:ext cx="550862"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6</a:t>
            </a:r>
          </a:p>
        </p:txBody>
      </p:sp>
      <p:sp>
        <p:nvSpPr>
          <p:cNvPr id="266267" name="Oval 27"/>
          <p:cNvSpPr>
            <a:spLocks noChangeArrowheads="1"/>
          </p:cNvSpPr>
          <p:nvPr/>
        </p:nvSpPr>
        <p:spPr bwMode="auto">
          <a:xfrm>
            <a:off x="7169151" y="5300664"/>
            <a:ext cx="550863"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7</a:t>
            </a:r>
          </a:p>
        </p:txBody>
      </p:sp>
      <p:sp>
        <p:nvSpPr>
          <p:cNvPr id="266268" name="Oval 28"/>
          <p:cNvSpPr>
            <a:spLocks noChangeArrowheads="1"/>
          </p:cNvSpPr>
          <p:nvPr/>
        </p:nvSpPr>
        <p:spPr bwMode="auto">
          <a:xfrm>
            <a:off x="8183563" y="5300664"/>
            <a:ext cx="550862" cy="522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base" hangingPunct="1">
              <a:spcBef>
                <a:spcPct val="0"/>
              </a:spcBef>
              <a:spcAft>
                <a:spcPct val="0"/>
              </a:spcAft>
            </a:pPr>
            <a:r>
              <a:rPr lang="en-US" altLang="zh-TW">
                <a:solidFill>
                  <a:srgbClr val="000000"/>
                </a:solidFill>
                <a:latin typeface="Comic Sans MS" panose="030F0702030302020204" pitchFamily="66" charset="0"/>
                <a:ea typeface="新細明體" pitchFamily="18" charset="-120"/>
              </a:rPr>
              <a:t>8</a:t>
            </a:r>
          </a:p>
        </p:txBody>
      </p:sp>
      <p:sp>
        <p:nvSpPr>
          <p:cNvPr id="266269" name="Line 29"/>
          <p:cNvSpPr>
            <a:spLocks noChangeShapeType="1"/>
          </p:cNvSpPr>
          <p:nvPr/>
        </p:nvSpPr>
        <p:spPr bwMode="auto">
          <a:xfrm flipH="1">
            <a:off x="6565900" y="4535488"/>
            <a:ext cx="668338" cy="812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270" name="Line 30"/>
          <p:cNvSpPr>
            <a:spLocks noChangeShapeType="1"/>
          </p:cNvSpPr>
          <p:nvPr/>
        </p:nvSpPr>
        <p:spPr bwMode="auto">
          <a:xfrm>
            <a:off x="7423150" y="4621213"/>
            <a:ext cx="0" cy="69691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271" name="Line 31"/>
          <p:cNvSpPr>
            <a:spLocks noChangeShapeType="1"/>
          </p:cNvSpPr>
          <p:nvPr/>
        </p:nvSpPr>
        <p:spPr bwMode="auto">
          <a:xfrm>
            <a:off x="7669213" y="4535489"/>
            <a:ext cx="654050" cy="7826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272" name="Text Box 32"/>
          <p:cNvSpPr txBox="1">
            <a:spLocks noChangeArrowheads="1"/>
          </p:cNvSpPr>
          <p:nvPr/>
        </p:nvSpPr>
        <p:spPr bwMode="auto">
          <a:xfrm>
            <a:off x="6778626" y="3657601"/>
            <a:ext cx="957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endParaRPr lang="en-US" altLang="en-US">
              <a:solidFill>
                <a:srgbClr val="FFCC00"/>
              </a:solidFill>
              <a:latin typeface="Comic Sans MS" panose="030F0702030302020204" pitchFamily="66" charset="0"/>
            </a:endParaRPr>
          </a:p>
        </p:txBody>
      </p:sp>
      <p:sp>
        <p:nvSpPr>
          <p:cNvPr id="266273" name="Text Box 33"/>
          <p:cNvSpPr txBox="1">
            <a:spLocks noChangeArrowheads="1"/>
          </p:cNvSpPr>
          <p:nvPr/>
        </p:nvSpPr>
        <p:spPr bwMode="auto">
          <a:xfrm>
            <a:off x="7099301" y="3657601"/>
            <a:ext cx="682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zh-TW">
                <a:solidFill>
                  <a:srgbClr val="FF0000"/>
                </a:solidFill>
                <a:latin typeface="Comic Sans MS" panose="030F0702030302020204" pitchFamily="66" charset="0"/>
                <a:ea typeface="新細明體" pitchFamily="18" charset="-120"/>
              </a:rPr>
              <a:t>S</a:t>
            </a:r>
            <a:r>
              <a:rPr lang="en-US" altLang="zh-TW" baseline="-25000">
                <a:solidFill>
                  <a:srgbClr val="FF0000"/>
                </a:solidFill>
                <a:latin typeface="Comic Sans MS" panose="030F0702030302020204" pitchFamily="66" charset="0"/>
                <a:ea typeface="新細明體" pitchFamily="18" charset="-120"/>
              </a:rPr>
              <a:t>1</a:t>
            </a:r>
          </a:p>
        </p:txBody>
      </p:sp>
      <p:sp>
        <p:nvSpPr>
          <p:cNvPr id="266275" name="Line 35"/>
          <p:cNvSpPr>
            <a:spLocks noChangeShapeType="1"/>
          </p:cNvSpPr>
          <p:nvPr/>
        </p:nvSpPr>
        <p:spPr bwMode="auto">
          <a:xfrm flipV="1">
            <a:off x="7608888" y="3284539"/>
            <a:ext cx="129540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2" name="Slide Number Placeholder 1"/>
          <p:cNvSpPr>
            <a:spLocks noGrp="1"/>
          </p:cNvSpPr>
          <p:nvPr>
            <p:ph type="sldNum" sz="quarter" idx="11"/>
          </p:nvPr>
        </p:nvSpPr>
        <p:spPr/>
        <p:txBody>
          <a:bodyPr/>
          <a:lstStyle/>
          <a:p>
            <a:fld id="{D64B93AB-6F6E-4DEA-B538-DADE272BC40F}" type="slidenum">
              <a:rPr lang="en-US" altLang="en-US" smtClean="0"/>
              <a:pPr/>
              <a:t>77</a:t>
            </a:fld>
            <a:endParaRPr lang="en-US" altLang="en-US"/>
          </a:p>
        </p:txBody>
      </p:sp>
    </p:spTree>
    <p:extLst>
      <p:ext uri="{BB962C8B-B14F-4D97-AF65-F5344CB8AC3E}">
        <p14:creationId xmlns:p14="http://schemas.microsoft.com/office/powerpoint/2010/main" val="249433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266250"/>
                                        </p:tgtEl>
                                      </p:cBhvr>
                                    </p:animEffect>
                                    <p:set>
                                      <p:cBhvr>
                                        <p:cTn id="7" dur="1" fill="hold">
                                          <p:stCondLst>
                                            <p:cond delay="499"/>
                                          </p:stCondLst>
                                        </p:cTn>
                                        <p:tgtEl>
                                          <p:spTgt spid="26625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66251"/>
                                        </p:tgtEl>
                                      </p:cBhvr>
                                    </p:animEffect>
                                    <p:set>
                                      <p:cBhvr>
                                        <p:cTn id="10" dur="1" fill="hold">
                                          <p:stCondLst>
                                            <p:cond delay="499"/>
                                          </p:stCondLst>
                                        </p:cTn>
                                        <p:tgtEl>
                                          <p:spTgt spid="266251"/>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66252"/>
                                        </p:tgtEl>
                                      </p:cBhvr>
                                    </p:animEffect>
                                    <p:set>
                                      <p:cBhvr>
                                        <p:cTn id="13" dur="1" fill="hold">
                                          <p:stCondLst>
                                            <p:cond delay="499"/>
                                          </p:stCondLst>
                                        </p:cTn>
                                        <p:tgtEl>
                                          <p:spTgt spid="266252"/>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66253"/>
                                        </p:tgtEl>
                                      </p:cBhvr>
                                    </p:animEffect>
                                    <p:set>
                                      <p:cBhvr>
                                        <p:cTn id="16" dur="1" fill="hold">
                                          <p:stCondLst>
                                            <p:cond delay="499"/>
                                          </p:stCondLst>
                                        </p:cTn>
                                        <p:tgtEl>
                                          <p:spTgt spid="266253"/>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266254"/>
                                        </p:tgtEl>
                                      </p:cBhvr>
                                    </p:animEffect>
                                    <p:set>
                                      <p:cBhvr>
                                        <p:cTn id="19" dur="1" fill="hold">
                                          <p:stCondLst>
                                            <p:cond delay="499"/>
                                          </p:stCondLst>
                                        </p:cTn>
                                        <p:tgtEl>
                                          <p:spTgt spid="266254"/>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266255"/>
                                        </p:tgtEl>
                                      </p:cBhvr>
                                    </p:animEffect>
                                    <p:set>
                                      <p:cBhvr>
                                        <p:cTn id="22" dur="1" fill="hold">
                                          <p:stCondLst>
                                            <p:cond delay="499"/>
                                          </p:stCondLst>
                                        </p:cTn>
                                        <p:tgtEl>
                                          <p:spTgt spid="266255"/>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266256"/>
                                        </p:tgtEl>
                                      </p:cBhvr>
                                    </p:animEffect>
                                    <p:set>
                                      <p:cBhvr>
                                        <p:cTn id="25" dur="1" fill="hold">
                                          <p:stCondLst>
                                            <p:cond delay="499"/>
                                          </p:stCondLst>
                                        </p:cTn>
                                        <p:tgtEl>
                                          <p:spTgt spid="266256"/>
                                        </p:tgtEl>
                                        <p:attrNameLst>
                                          <p:attrName>style.visibility</p:attrName>
                                        </p:attrNameLst>
                                      </p:cBhvr>
                                      <p:to>
                                        <p:strVal val="hidden"/>
                                      </p:to>
                                    </p:set>
                                  </p:childTnLst>
                                </p:cTn>
                              </p:par>
                              <p:par>
                                <p:cTn id="26" presetID="3" presetClass="exit" presetSubtype="10" fill="hold" grpId="0" nodeType="withEffect" nodePh="1">
                                  <p:stCondLst>
                                    <p:cond delay="0"/>
                                  </p:stCondLst>
                                  <p:endCondLst>
                                    <p:cond evt="begin" delay="0">
                                      <p:tn val="26"/>
                                    </p:cond>
                                  </p:endCondLst>
                                  <p:childTnLst>
                                    <p:animEffect transition="out" filter="blinds(horizontal)">
                                      <p:cBhvr>
                                        <p:cTn id="27" dur="500"/>
                                        <p:tgtEl>
                                          <p:spTgt spid="266261"/>
                                        </p:tgtEl>
                                      </p:cBhvr>
                                    </p:animEffect>
                                    <p:set>
                                      <p:cBhvr>
                                        <p:cTn id="28" dur="1" fill="hold">
                                          <p:stCondLst>
                                            <p:cond delay="499"/>
                                          </p:stCondLst>
                                        </p:cTn>
                                        <p:tgtEl>
                                          <p:spTgt spid="266261"/>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266262"/>
                                        </p:tgtEl>
                                      </p:cBhvr>
                                    </p:animEffect>
                                    <p:set>
                                      <p:cBhvr>
                                        <p:cTn id="31" dur="1" fill="hold">
                                          <p:stCondLst>
                                            <p:cond delay="499"/>
                                          </p:stCondLst>
                                        </p:cTn>
                                        <p:tgtEl>
                                          <p:spTgt spid="26626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66265"/>
                                        </p:tgtEl>
                                        <p:attrNameLst>
                                          <p:attrName>style.visibility</p:attrName>
                                        </p:attrNameLst>
                                      </p:cBhvr>
                                      <p:to>
                                        <p:strVal val="visible"/>
                                      </p:to>
                                    </p:set>
                                    <p:animEffect transition="in" filter="box(in)">
                                      <p:cBhvr>
                                        <p:cTn id="36" dur="500"/>
                                        <p:tgtEl>
                                          <p:spTgt spid="26626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66266"/>
                                        </p:tgtEl>
                                        <p:attrNameLst>
                                          <p:attrName>style.visibility</p:attrName>
                                        </p:attrNameLst>
                                      </p:cBhvr>
                                      <p:to>
                                        <p:strVal val="visible"/>
                                      </p:to>
                                    </p:set>
                                    <p:animEffect transition="in" filter="box(in)">
                                      <p:cBhvr>
                                        <p:cTn id="39" dur="500"/>
                                        <p:tgtEl>
                                          <p:spTgt spid="26626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6267"/>
                                        </p:tgtEl>
                                        <p:attrNameLst>
                                          <p:attrName>style.visibility</p:attrName>
                                        </p:attrNameLst>
                                      </p:cBhvr>
                                      <p:to>
                                        <p:strVal val="visible"/>
                                      </p:to>
                                    </p:set>
                                    <p:animEffect transition="in" filter="box(in)">
                                      <p:cBhvr>
                                        <p:cTn id="42" dur="500"/>
                                        <p:tgtEl>
                                          <p:spTgt spid="266267"/>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66268"/>
                                        </p:tgtEl>
                                        <p:attrNameLst>
                                          <p:attrName>style.visibility</p:attrName>
                                        </p:attrNameLst>
                                      </p:cBhvr>
                                      <p:to>
                                        <p:strVal val="visible"/>
                                      </p:to>
                                    </p:set>
                                    <p:animEffect transition="in" filter="box(in)">
                                      <p:cBhvr>
                                        <p:cTn id="45" dur="500"/>
                                        <p:tgtEl>
                                          <p:spTgt spid="266268"/>
                                        </p:tgtEl>
                                      </p:cBhvr>
                                    </p:animEffect>
                                  </p:childTnLst>
                                </p:cTn>
                              </p:par>
                              <p:par>
                                <p:cTn id="46" presetID="4" presetClass="entr" presetSubtype="16" fill="hold" nodeType="withEffect">
                                  <p:stCondLst>
                                    <p:cond delay="0"/>
                                  </p:stCondLst>
                                  <p:childTnLst>
                                    <p:set>
                                      <p:cBhvr>
                                        <p:cTn id="47" dur="1" fill="hold">
                                          <p:stCondLst>
                                            <p:cond delay="0"/>
                                          </p:stCondLst>
                                        </p:cTn>
                                        <p:tgtEl>
                                          <p:spTgt spid="266269"/>
                                        </p:tgtEl>
                                        <p:attrNameLst>
                                          <p:attrName>style.visibility</p:attrName>
                                        </p:attrNameLst>
                                      </p:cBhvr>
                                      <p:to>
                                        <p:strVal val="visible"/>
                                      </p:to>
                                    </p:set>
                                    <p:animEffect transition="in" filter="box(in)">
                                      <p:cBhvr>
                                        <p:cTn id="48" dur="500"/>
                                        <p:tgtEl>
                                          <p:spTgt spid="266269"/>
                                        </p:tgtEl>
                                      </p:cBhvr>
                                    </p:animEffect>
                                  </p:childTnLst>
                                </p:cTn>
                              </p:par>
                              <p:par>
                                <p:cTn id="49" presetID="4" presetClass="entr" presetSubtype="16" fill="hold" nodeType="withEffect">
                                  <p:stCondLst>
                                    <p:cond delay="0"/>
                                  </p:stCondLst>
                                  <p:childTnLst>
                                    <p:set>
                                      <p:cBhvr>
                                        <p:cTn id="50" dur="1" fill="hold">
                                          <p:stCondLst>
                                            <p:cond delay="0"/>
                                          </p:stCondLst>
                                        </p:cTn>
                                        <p:tgtEl>
                                          <p:spTgt spid="266270"/>
                                        </p:tgtEl>
                                        <p:attrNameLst>
                                          <p:attrName>style.visibility</p:attrName>
                                        </p:attrNameLst>
                                      </p:cBhvr>
                                      <p:to>
                                        <p:strVal val="visible"/>
                                      </p:to>
                                    </p:set>
                                    <p:animEffect transition="in" filter="box(in)">
                                      <p:cBhvr>
                                        <p:cTn id="51" dur="500"/>
                                        <p:tgtEl>
                                          <p:spTgt spid="266270"/>
                                        </p:tgtEl>
                                      </p:cBhvr>
                                    </p:animEffect>
                                  </p:childTnLst>
                                </p:cTn>
                              </p:par>
                              <p:par>
                                <p:cTn id="52" presetID="4" presetClass="entr" presetSubtype="16" fill="hold" nodeType="withEffect">
                                  <p:stCondLst>
                                    <p:cond delay="0"/>
                                  </p:stCondLst>
                                  <p:childTnLst>
                                    <p:set>
                                      <p:cBhvr>
                                        <p:cTn id="53" dur="1" fill="hold">
                                          <p:stCondLst>
                                            <p:cond delay="0"/>
                                          </p:stCondLst>
                                        </p:cTn>
                                        <p:tgtEl>
                                          <p:spTgt spid="266271"/>
                                        </p:tgtEl>
                                        <p:attrNameLst>
                                          <p:attrName>style.visibility</p:attrName>
                                        </p:attrNameLst>
                                      </p:cBhvr>
                                      <p:to>
                                        <p:strVal val="visible"/>
                                      </p:to>
                                    </p:set>
                                    <p:animEffect transition="in" filter="box(in)">
                                      <p:cBhvr>
                                        <p:cTn id="54" dur="500"/>
                                        <p:tgtEl>
                                          <p:spTgt spid="266271"/>
                                        </p:tgtEl>
                                      </p:cBhvr>
                                    </p:animEffect>
                                  </p:childTnLst>
                                </p:cTn>
                              </p:par>
                              <p:par>
                                <p:cTn id="55" presetID="4" presetClass="entr" presetSubtype="16" fill="hold" grpId="0" nodeType="withEffect" nodePh="1">
                                  <p:stCondLst>
                                    <p:cond delay="0"/>
                                  </p:stCondLst>
                                  <p:endCondLst>
                                    <p:cond evt="begin" delay="0">
                                      <p:tn val="55"/>
                                    </p:cond>
                                  </p:endCondLst>
                                  <p:childTnLst>
                                    <p:set>
                                      <p:cBhvr>
                                        <p:cTn id="56" dur="1" fill="hold">
                                          <p:stCondLst>
                                            <p:cond delay="0"/>
                                          </p:stCondLst>
                                        </p:cTn>
                                        <p:tgtEl>
                                          <p:spTgt spid="266272"/>
                                        </p:tgtEl>
                                        <p:attrNameLst>
                                          <p:attrName>style.visibility</p:attrName>
                                        </p:attrNameLst>
                                      </p:cBhvr>
                                      <p:to>
                                        <p:strVal val="visible"/>
                                      </p:to>
                                    </p:set>
                                    <p:animEffect transition="in" filter="box(in)">
                                      <p:cBhvr>
                                        <p:cTn id="57" dur="500"/>
                                        <p:tgtEl>
                                          <p:spTgt spid="266272"/>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66273"/>
                                        </p:tgtEl>
                                        <p:attrNameLst>
                                          <p:attrName>style.visibility</p:attrName>
                                        </p:attrNameLst>
                                      </p:cBhvr>
                                      <p:to>
                                        <p:strVal val="visible"/>
                                      </p:to>
                                    </p:set>
                                    <p:animEffect transition="in" filter="box(in)">
                                      <p:cBhvr>
                                        <p:cTn id="60" dur="500"/>
                                        <p:tgtEl>
                                          <p:spTgt spid="266273"/>
                                        </p:tgtEl>
                                      </p:cBhvr>
                                    </p:animEffect>
                                  </p:childTnLst>
                                </p:cTn>
                              </p:par>
                              <p:par>
                                <p:cTn id="61" presetID="4" presetClass="entr" presetSubtype="16" fill="hold" nodeType="withEffect">
                                  <p:stCondLst>
                                    <p:cond delay="0"/>
                                  </p:stCondLst>
                                  <p:childTnLst>
                                    <p:set>
                                      <p:cBhvr>
                                        <p:cTn id="62" dur="1" fill="hold">
                                          <p:stCondLst>
                                            <p:cond delay="0"/>
                                          </p:stCondLst>
                                        </p:cTn>
                                        <p:tgtEl>
                                          <p:spTgt spid="266275"/>
                                        </p:tgtEl>
                                        <p:attrNameLst>
                                          <p:attrName>style.visibility</p:attrName>
                                        </p:attrNameLst>
                                      </p:cBhvr>
                                      <p:to>
                                        <p:strVal val="visible"/>
                                      </p:to>
                                    </p:set>
                                    <p:animEffect transition="in" filter="box(in)">
                                      <p:cBhvr>
                                        <p:cTn id="63" dur="500"/>
                                        <p:tgtEl>
                                          <p:spTgt spid="266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0" grpId="0" animBg="1"/>
      <p:bldP spid="266251" grpId="0" animBg="1"/>
      <p:bldP spid="266252" grpId="0" animBg="1"/>
      <p:bldP spid="266253" grpId="0" animBg="1"/>
      <p:bldP spid="266261" grpId="0"/>
      <p:bldP spid="266262" grpId="0"/>
      <p:bldP spid="266265" grpId="0" animBg="1"/>
      <p:bldP spid="266266" grpId="0" animBg="1"/>
      <p:bldP spid="266267" grpId="0" animBg="1"/>
      <p:bldP spid="266268" grpId="0" animBg="1"/>
      <p:bldP spid="266272" grpId="0"/>
      <p:bldP spid="26627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Hashing</a:t>
            </a:r>
          </a:p>
        </p:txBody>
      </p:sp>
      <p:sp>
        <p:nvSpPr>
          <p:cNvPr id="50179" name="Content Placeholder 2"/>
          <p:cNvSpPr>
            <a:spLocks noGrp="1"/>
          </p:cNvSpPr>
          <p:nvPr>
            <p:ph idx="1"/>
          </p:nvPr>
        </p:nvSpPr>
        <p:spPr/>
        <p:txBody>
          <a:bodyPr/>
          <a:lstStyle/>
          <a:p>
            <a:r>
              <a:rPr lang="en-US" altLang="en-US" sz="2400" dirty="0">
                <a:solidFill>
                  <a:schemeClr val="tx1"/>
                </a:solidFill>
              </a:rPr>
              <a:t>A </a:t>
            </a:r>
            <a:r>
              <a:rPr lang="en-US" altLang="en-US" sz="2400" i="1" dirty="0">
                <a:solidFill>
                  <a:schemeClr val="tx1"/>
                </a:solidFill>
              </a:rPr>
              <a:t>symbol table is a data structure which allows one to easily determine </a:t>
            </a:r>
            <a:r>
              <a:rPr lang="en-US" altLang="en-US" sz="2400" dirty="0">
                <a:solidFill>
                  <a:schemeClr val="tx1"/>
                </a:solidFill>
              </a:rPr>
              <a:t>the presence or absence of an arbitrary element. </a:t>
            </a:r>
          </a:p>
          <a:p>
            <a:r>
              <a:rPr lang="en-US" altLang="en-US" sz="2400" dirty="0">
                <a:solidFill>
                  <a:schemeClr val="tx1"/>
                </a:solidFill>
              </a:rPr>
              <a:t>Hashing is the most practical technique for maintaining a symbol table.</a:t>
            </a:r>
          </a:p>
          <a:p>
            <a:pPr eaLnBrk="1" hangingPunct="1"/>
            <a:r>
              <a:rPr lang="en-US" altLang="en-US" sz="2400" dirty="0"/>
              <a:t>The implementation of hash tables is called </a:t>
            </a:r>
            <a:r>
              <a:rPr lang="en-US" altLang="en-US" sz="2400" b="1" dirty="0"/>
              <a:t>hashing</a:t>
            </a:r>
            <a:r>
              <a:rPr lang="en-US" altLang="en-US" sz="2400" dirty="0"/>
              <a:t>.</a:t>
            </a:r>
          </a:p>
          <a:p>
            <a:pPr eaLnBrk="1" hangingPunct="1"/>
            <a:r>
              <a:rPr lang="en-US" altLang="en-US" sz="2400" dirty="0"/>
              <a:t>Hashing is a technique used for performing insertions, deletions and finds in constant average time (i.e. O(1))</a:t>
            </a:r>
          </a:p>
          <a:p>
            <a:pPr eaLnBrk="1" hangingPunct="1"/>
            <a:r>
              <a:rPr lang="en-US" altLang="en-US" sz="2400" dirty="0"/>
              <a:t>This data structure, however, is not efficient in operations that require any ordering information among the elements, such as </a:t>
            </a:r>
            <a:r>
              <a:rPr lang="en-US" altLang="en-US" sz="2400" dirty="0" err="1"/>
              <a:t>findMin</a:t>
            </a:r>
            <a:r>
              <a:rPr lang="en-US" altLang="en-US" sz="2400" dirty="0"/>
              <a:t>, </a:t>
            </a:r>
            <a:r>
              <a:rPr lang="en-US" altLang="en-US" sz="2400" dirty="0" err="1"/>
              <a:t>findMax</a:t>
            </a:r>
            <a:r>
              <a:rPr lang="en-US" altLang="en-US" sz="2400" dirty="0"/>
              <a:t> and printing the entire table in sorted order.</a:t>
            </a:r>
          </a:p>
          <a:p>
            <a:endParaRPr lang="en-US" altLang="en-US" sz="2400" dirty="0">
              <a:solidFill>
                <a:schemeClr val="tx1"/>
              </a:solidFill>
            </a:endParaRPr>
          </a:p>
          <a:p>
            <a:endParaRPr lang="en-US" altLang="en-US" sz="2400" dirty="0"/>
          </a:p>
        </p:txBody>
      </p:sp>
      <p:sp>
        <p:nvSpPr>
          <p:cNvPr id="2" name="Slide Number Placeholder 1"/>
          <p:cNvSpPr>
            <a:spLocks noGrp="1"/>
          </p:cNvSpPr>
          <p:nvPr>
            <p:ph type="sldNum" sz="quarter" idx="11"/>
          </p:nvPr>
        </p:nvSpPr>
        <p:spPr/>
        <p:txBody>
          <a:bodyPr/>
          <a:lstStyle/>
          <a:p>
            <a:fld id="{D64B93AB-6F6E-4DEA-B538-DADE272BC40F}" type="slidenum">
              <a:rPr lang="en-US" altLang="en-US" smtClean="0"/>
              <a:pPr/>
              <a:t>78</a:t>
            </a:fld>
            <a:endParaRPr lang="en-US" altLang="en-US"/>
          </a:p>
        </p:txBody>
      </p:sp>
    </p:spTree>
    <p:extLst>
      <p:ext uri="{BB962C8B-B14F-4D97-AF65-F5344CB8AC3E}">
        <p14:creationId xmlns:p14="http://schemas.microsoft.com/office/powerpoint/2010/main" val="20816315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altLang="en-US" smtClean="0"/>
              <a:t>Example</a:t>
            </a:r>
          </a:p>
        </p:txBody>
      </p:sp>
      <p:sp>
        <p:nvSpPr>
          <p:cNvPr id="51203" name="Rectangle 5"/>
          <p:cNvSpPr>
            <a:spLocks noChangeArrowheads="1"/>
          </p:cNvSpPr>
          <p:nvPr/>
        </p:nvSpPr>
        <p:spPr bwMode="auto">
          <a:xfrm>
            <a:off x="5519739" y="2276476"/>
            <a:ext cx="1081087" cy="2016125"/>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b="1">
                <a:solidFill>
                  <a:srgbClr val="000000"/>
                </a:solidFill>
              </a:rPr>
              <a:t>Hash</a:t>
            </a:r>
          </a:p>
          <a:p>
            <a:pPr algn="ctr" eaLnBrk="1" fontAlgn="base" hangingPunct="1">
              <a:spcBef>
                <a:spcPct val="0"/>
              </a:spcBef>
              <a:spcAft>
                <a:spcPct val="0"/>
              </a:spcAft>
            </a:pPr>
            <a:r>
              <a:rPr lang="en-US" altLang="en-US" b="1">
                <a:solidFill>
                  <a:srgbClr val="000000"/>
                </a:solidFill>
              </a:rPr>
              <a:t>Function</a:t>
            </a:r>
          </a:p>
        </p:txBody>
      </p:sp>
      <p:sp>
        <p:nvSpPr>
          <p:cNvPr id="51204" name="Line 16"/>
          <p:cNvSpPr>
            <a:spLocks noChangeShapeType="1"/>
          </p:cNvSpPr>
          <p:nvPr/>
        </p:nvSpPr>
        <p:spPr bwMode="auto">
          <a:xfrm>
            <a:off x="6600825" y="3357563"/>
            <a:ext cx="7191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205" name="Line 17"/>
          <p:cNvSpPr>
            <a:spLocks noChangeShapeType="1"/>
          </p:cNvSpPr>
          <p:nvPr/>
        </p:nvSpPr>
        <p:spPr bwMode="auto">
          <a:xfrm>
            <a:off x="4727576" y="3357563"/>
            <a:ext cx="7921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206" name="Rectangle 18"/>
          <p:cNvSpPr>
            <a:spLocks noChangeArrowheads="1"/>
          </p:cNvSpPr>
          <p:nvPr/>
        </p:nvSpPr>
        <p:spPr bwMode="auto">
          <a:xfrm>
            <a:off x="2279651" y="3860801"/>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b="1">
                <a:solidFill>
                  <a:srgbClr val="000000"/>
                </a:solidFill>
              </a:rPr>
              <a:t>mary</a:t>
            </a:r>
            <a:r>
              <a:rPr lang="en-US" altLang="en-US">
                <a:solidFill>
                  <a:srgbClr val="000000"/>
                </a:solidFill>
              </a:rPr>
              <a:t> 28200</a:t>
            </a:r>
          </a:p>
        </p:txBody>
      </p:sp>
      <p:sp>
        <p:nvSpPr>
          <p:cNvPr id="51207" name="Rectangle 19"/>
          <p:cNvSpPr>
            <a:spLocks noChangeArrowheads="1"/>
          </p:cNvSpPr>
          <p:nvPr/>
        </p:nvSpPr>
        <p:spPr bwMode="auto">
          <a:xfrm>
            <a:off x="2279651" y="3429001"/>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b="1">
                <a:solidFill>
                  <a:srgbClr val="000000"/>
                </a:solidFill>
              </a:rPr>
              <a:t>dave</a:t>
            </a:r>
            <a:r>
              <a:rPr lang="en-US" altLang="en-US">
                <a:solidFill>
                  <a:srgbClr val="000000"/>
                </a:solidFill>
              </a:rPr>
              <a:t> 27500</a:t>
            </a:r>
          </a:p>
        </p:txBody>
      </p:sp>
      <p:sp>
        <p:nvSpPr>
          <p:cNvPr id="51208" name="Rectangle 20"/>
          <p:cNvSpPr>
            <a:spLocks noChangeArrowheads="1"/>
          </p:cNvSpPr>
          <p:nvPr/>
        </p:nvSpPr>
        <p:spPr bwMode="auto">
          <a:xfrm>
            <a:off x="2279651" y="2997201"/>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b="1">
                <a:solidFill>
                  <a:srgbClr val="000000"/>
                </a:solidFill>
              </a:rPr>
              <a:t>phil</a:t>
            </a:r>
            <a:r>
              <a:rPr lang="en-US" altLang="en-US">
                <a:solidFill>
                  <a:srgbClr val="000000"/>
                </a:solidFill>
              </a:rPr>
              <a:t>   31250</a:t>
            </a:r>
          </a:p>
        </p:txBody>
      </p:sp>
      <p:sp>
        <p:nvSpPr>
          <p:cNvPr id="51209" name="Rectangle 21"/>
          <p:cNvSpPr>
            <a:spLocks noChangeArrowheads="1"/>
          </p:cNvSpPr>
          <p:nvPr/>
        </p:nvSpPr>
        <p:spPr bwMode="auto">
          <a:xfrm>
            <a:off x="2279651" y="2565401"/>
            <a:ext cx="22336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b="1">
                <a:solidFill>
                  <a:srgbClr val="000000"/>
                </a:solidFill>
              </a:rPr>
              <a:t>john</a:t>
            </a:r>
            <a:r>
              <a:rPr lang="en-US" altLang="en-US">
                <a:solidFill>
                  <a:srgbClr val="000000"/>
                </a:solidFill>
              </a:rPr>
              <a:t>  25000</a:t>
            </a:r>
          </a:p>
        </p:txBody>
      </p:sp>
      <p:sp>
        <p:nvSpPr>
          <p:cNvPr id="51210" name="Text Box 22"/>
          <p:cNvSpPr txBox="1">
            <a:spLocks noChangeArrowheads="1"/>
          </p:cNvSpPr>
          <p:nvPr/>
        </p:nvSpPr>
        <p:spPr bwMode="auto">
          <a:xfrm>
            <a:off x="2981326" y="2205039"/>
            <a:ext cx="78448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b="1">
                <a:solidFill>
                  <a:srgbClr val="000000"/>
                </a:solidFill>
              </a:rPr>
              <a:t>Items</a:t>
            </a:r>
          </a:p>
        </p:txBody>
      </p:sp>
      <p:sp>
        <p:nvSpPr>
          <p:cNvPr id="51211" name="Text Box 23"/>
          <p:cNvSpPr txBox="1">
            <a:spLocks noChangeArrowheads="1"/>
          </p:cNvSpPr>
          <p:nvPr/>
        </p:nvSpPr>
        <p:spPr bwMode="auto">
          <a:xfrm>
            <a:off x="8543926" y="987425"/>
            <a:ext cx="810135"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b="1">
                <a:solidFill>
                  <a:srgbClr val="000000"/>
                </a:solidFill>
              </a:rPr>
              <a:t>Hash </a:t>
            </a:r>
          </a:p>
          <a:p>
            <a:pPr eaLnBrk="1" fontAlgn="base" hangingPunct="1">
              <a:spcBef>
                <a:spcPct val="0"/>
              </a:spcBef>
              <a:spcAft>
                <a:spcPct val="0"/>
              </a:spcAft>
            </a:pPr>
            <a:r>
              <a:rPr lang="en-US" altLang="en-US" b="1">
                <a:solidFill>
                  <a:srgbClr val="000000"/>
                </a:solidFill>
              </a:rPr>
              <a:t>Table</a:t>
            </a:r>
          </a:p>
        </p:txBody>
      </p:sp>
      <p:sp>
        <p:nvSpPr>
          <p:cNvPr id="51212" name="Text Box 24"/>
          <p:cNvSpPr txBox="1">
            <a:spLocks noChangeArrowheads="1"/>
          </p:cNvSpPr>
          <p:nvPr/>
        </p:nvSpPr>
        <p:spPr bwMode="auto">
          <a:xfrm>
            <a:off x="4872038" y="2990851"/>
            <a:ext cx="54083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key</a:t>
            </a:r>
          </a:p>
        </p:txBody>
      </p:sp>
      <p:sp>
        <p:nvSpPr>
          <p:cNvPr id="51213" name="AutoShape 25"/>
          <p:cNvSpPr>
            <a:spLocks/>
          </p:cNvSpPr>
          <p:nvPr/>
        </p:nvSpPr>
        <p:spPr bwMode="auto">
          <a:xfrm rot="5400000">
            <a:off x="2855913" y="4076701"/>
            <a:ext cx="287338" cy="719137"/>
          </a:xfrm>
          <a:prstGeom prst="rightBrace">
            <a:avLst>
              <a:gd name="adj1" fmla="val 2085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tr-TR" altLang="en-US">
              <a:solidFill>
                <a:srgbClr val="000000"/>
              </a:solidFill>
            </a:endParaRPr>
          </a:p>
        </p:txBody>
      </p:sp>
      <p:sp>
        <p:nvSpPr>
          <p:cNvPr id="51214" name="Text Box 26"/>
          <p:cNvSpPr txBox="1">
            <a:spLocks noChangeArrowheads="1"/>
          </p:cNvSpPr>
          <p:nvPr/>
        </p:nvSpPr>
        <p:spPr bwMode="auto">
          <a:xfrm>
            <a:off x="2679700" y="4527551"/>
            <a:ext cx="54083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key</a:t>
            </a:r>
          </a:p>
        </p:txBody>
      </p:sp>
      <p:sp>
        <p:nvSpPr>
          <p:cNvPr id="51215" name="Rectangle 36"/>
          <p:cNvSpPr>
            <a:spLocks noChangeArrowheads="1"/>
          </p:cNvSpPr>
          <p:nvPr/>
        </p:nvSpPr>
        <p:spPr bwMode="auto">
          <a:xfrm>
            <a:off x="7823201" y="486886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tr-TR" altLang="en-US">
              <a:solidFill>
                <a:srgbClr val="000000"/>
              </a:solidFill>
            </a:endParaRPr>
          </a:p>
        </p:txBody>
      </p:sp>
      <p:sp>
        <p:nvSpPr>
          <p:cNvPr id="51216" name="Rectangle 37"/>
          <p:cNvSpPr>
            <a:spLocks noChangeArrowheads="1"/>
          </p:cNvSpPr>
          <p:nvPr/>
        </p:nvSpPr>
        <p:spPr bwMode="auto">
          <a:xfrm>
            <a:off x="7823201" y="4508501"/>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tr-TR" altLang="en-US">
              <a:solidFill>
                <a:srgbClr val="000000"/>
              </a:solidFill>
            </a:endParaRPr>
          </a:p>
        </p:txBody>
      </p:sp>
      <p:sp>
        <p:nvSpPr>
          <p:cNvPr id="51217" name="Text Box 38"/>
          <p:cNvSpPr txBox="1">
            <a:spLocks noChangeArrowheads="1"/>
          </p:cNvSpPr>
          <p:nvPr/>
        </p:nvSpPr>
        <p:spPr bwMode="auto">
          <a:xfrm>
            <a:off x="7535863" y="1628776"/>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0</a:t>
            </a:r>
          </a:p>
        </p:txBody>
      </p:sp>
      <p:sp>
        <p:nvSpPr>
          <p:cNvPr id="51218" name="Text Box 39"/>
          <p:cNvSpPr txBox="1">
            <a:spLocks noChangeArrowheads="1"/>
          </p:cNvSpPr>
          <p:nvPr/>
        </p:nvSpPr>
        <p:spPr bwMode="auto">
          <a:xfrm>
            <a:off x="7535863" y="1982789"/>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1</a:t>
            </a:r>
          </a:p>
        </p:txBody>
      </p:sp>
      <p:sp>
        <p:nvSpPr>
          <p:cNvPr id="51219" name="Text Box 40"/>
          <p:cNvSpPr txBox="1">
            <a:spLocks noChangeArrowheads="1"/>
          </p:cNvSpPr>
          <p:nvPr/>
        </p:nvSpPr>
        <p:spPr bwMode="auto">
          <a:xfrm>
            <a:off x="7535863" y="2341564"/>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2</a:t>
            </a:r>
          </a:p>
        </p:txBody>
      </p:sp>
      <p:sp>
        <p:nvSpPr>
          <p:cNvPr id="51220" name="Text Box 41"/>
          <p:cNvSpPr txBox="1">
            <a:spLocks noChangeArrowheads="1"/>
          </p:cNvSpPr>
          <p:nvPr/>
        </p:nvSpPr>
        <p:spPr bwMode="auto">
          <a:xfrm>
            <a:off x="7535863" y="2701926"/>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3</a:t>
            </a:r>
          </a:p>
        </p:txBody>
      </p:sp>
      <p:sp>
        <p:nvSpPr>
          <p:cNvPr id="51221" name="Text Box 42"/>
          <p:cNvSpPr txBox="1">
            <a:spLocks noChangeArrowheads="1"/>
          </p:cNvSpPr>
          <p:nvPr/>
        </p:nvSpPr>
        <p:spPr bwMode="auto">
          <a:xfrm>
            <a:off x="7535863" y="3068639"/>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4</a:t>
            </a:r>
          </a:p>
        </p:txBody>
      </p:sp>
      <p:sp>
        <p:nvSpPr>
          <p:cNvPr id="51222" name="Text Box 43"/>
          <p:cNvSpPr txBox="1">
            <a:spLocks noChangeArrowheads="1"/>
          </p:cNvSpPr>
          <p:nvPr/>
        </p:nvSpPr>
        <p:spPr bwMode="auto">
          <a:xfrm>
            <a:off x="7554913" y="3422651"/>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5</a:t>
            </a:r>
          </a:p>
        </p:txBody>
      </p:sp>
      <p:sp>
        <p:nvSpPr>
          <p:cNvPr id="51223" name="Text Box 44"/>
          <p:cNvSpPr txBox="1">
            <a:spLocks noChangeArrowheads="1"/>
          </p:cNvSpPr>
          <p:nvPr/>
        </p:nvSpPr>
        <p:spPr bwMode="auto">
          <a:xfrm>
            <a:off x="7554913" y="3781426"/>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6</a:t>
            </a:r>
          </a:p>
        </p:txBody>
      </p:sp>
      <p:sp>
        <p:nvSpPr>
          <p:cNvPr id="51224" name="Text Box 45"/>
          <p:cNvSpPr txBox="1">
            <a:spLocks noChangeArrowheads="1"/>
          </p:cNvSpPr>
          <p:nvPr/>
        </p:nvSpPr>
        <p:spPr bwMode="auto">
          <a:xfrm>
            <a:off x="7554913" y="4141789"/>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7</a:t>
            </a:r>
          </a:p>
        </p:txBody>
      </p:sp>
      <p:sp>
        <p:nvSpPr>
          <p:cNvPr id="51225" name="Text Box 46"/>
          <p:cNvSpPr txBox="1">
            <a:spLocks noChangeArrowheads="1"/>
          </p:cNvSpPr>
          <p:nvPr/>
        </p:nvSpPr>
        <p:spPr bwMode="auto">
          <a:xfrm>
            <a:off x="7535863" y="4502151"/>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8</a:t>
            </a:r>
          </a:p>
        </p:txBody>
      </p:sp>
      <p:sp>
        <p:nvSpPr>
          <p:cNvPr id="51226" name="Text Box 47"/>
          <p:cNvSpPr txBox="1">
            <a:spLocks noChangeArrowheads="1"/>
          </p:cNvSpPr>
          <p:nvPr/>
        </p:nvSpPr>
        <p:spPr bwMode="auto">
          <a:xfrm>
            <a:off x="7535863" y="4868864"/>
            <a:ext cx="30999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9</a:t>
            </a:r>
          </a:p>
        </p:txBody>
      </p:sp>
      <p:sp>
        <p:nvSpPr>
          <p:cNvPr id="51227" name="Rectangle 48"/>
          <p:cNvSpPr>
            <a:spLocks noChangeArrowheads="1"/>
          </p:cNvSpPr>
          <p:nvPr/>
        </p:nvSpPr>
        <p:spPr bwMode="auto">
          <a:xfrm>
            <a:off x="7823201" y="4149726"/>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mary 28200</a:t>
            </a:r>
          </a:p>
        </p:txBody>
      </p:sp>
      <p:sp>
        <p:nvSpPr>
          <p:cNvPr id="51228" name="Rectangle 49"/>
          <p:cNvSpPr>
            <a:spLocks noChangeArrowheads="1"/>
          </p:cNvSpPr>
          <p:nvPr/>
        </p:nvSpPr>
        <p:spPr bwMode="auto">
          <a:xfrm>
            <a:off x="7823201" y="378936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dave 27500</a:t>
            </a:r>
          </a:p>
        </p:txBody>
      </p:sp>
      <p:sp>
        <p:nvSpPr>
          <p:cNvPr id="51229" name="Rectangle 50"/>
          <p:cNvSpPr>
            <a:spLocks noChangeArrowheads="1"/>
          </p:cNvSpPr>
          <p:nvPr/>
        </p:nvSpPr>
        <p:spPr bwMode="auto">
          <a:xfrm>
            <a:off x="7823201" y="342741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tr-TR" altLang="en-US">
              <a:solidFill>
                <a:srgbClr val="000000"/>
              </a:solidFill>
            </a:endParaRPr>
          </a:p>
        </p:txBody>
      </p:sp>
      <p:sp>
        <p:nvSpPr>
          <p:cNvPr id="51230" name="Rectangle 51"/>
          <p:cNvSpPr>
            <a:spLocks noChangeArrowheads="1"/>
          </p:cNvSpPr>
          <p:nvPr/>
        </p:nvSpPr>
        <p:spPr bwMode="auto">
          <a:xfrm>
            <a:off x="7823201" y="3068638"/>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phil 31250</a:t>
            </a:r>
          </a:p>
        </p:txBody>
      </p:sp>
      <p:sp>
        <p:nvSpPr>
          <p:cNvPr id="51231" name="Rectangle 52"/>
          <p:cNvSpPr>
            <a:spLocks noChangeArrowheads="1"/>
          </p:cNvSpPr>
          <p:nvPr/>
        </p:nvSpPr>
        <p:spPr bwMode="auto">
          <a:xfrm>
            <a:off x="7823201" y="2708276"/>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john 25000</a:t>
            </a:r>
          </a:p>
        </p:txBody>
      </p:sp>
      <p:sp>
        <p:nvSpPr>
          <p:cNvPr id="51232" name="Rectangle 53"/>
          <p:cNvSpPr>
            <a:spLocks noChangeArrowheads="1"/>
          </p:cNvSpPr>
          <p:nvPr/>
        </p:nvSpPr>
        <p:spPr bwMode="auto">
          <a:xfrm>
            <a:off x="7823201" y="2347913"/>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tr-TR" altLang="en-US">
              <a:solidFill>
                <a:srgbClr val="000000"/>
              </a:solidFill>
            </a:endParaRPr>
          </a:p>
        </p:txBody>
      </p:sp>
      <p:sp>
        <p:nvSpPr>
          <p:cNvPr id="51233" name="Rectangle 54"/>
          <p:cNvSpPr>
            <a:spLocks noChangeArrowheads="1"/>
          </p:cNvSpPr>
          <p:nvPr/>
        </p:nvSpPr>
        <p:spPr bwMode="auto">
          <a:xfrm>
            <a:off x="7823201" y="1989138"/>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tr-TR" altLang="en-US">
              <a:solidFill>
                <a:srgbClr val="000000"/>
              </a:solidFill>
            </a:endParaRPr>
          </a:p>
        </p:txBody>
      </p:sp>
      <p:sp>
        <p:nvSpPr>
          <p:cNvPr id="51234" name="Rectangle 55"/>
          <p:cNvSpPr>
            <a:spLocks noChangeArrowheads="1"/>
          </p:cNvSpPr>
          <p:nvPr/>
        </p:nvSpPr>
        <p:spPr bwMode="auto">
          <a:xfrm>
            <a:off x="7823201" y="1628776"/>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tr-TR" altLang="en-US">
              <a:solidFill>
                <a:srgbClr val="000000"/>
              </a:solidFill>
            </a:endParaRPr>
          </a:p>
        </p:txBody>
      </p:sp>
      <p:sp>
        <p:nvSpPr>
          <p:cNvPr id="2" name="Slide Number Placeholder 1"/>
          <p:cNvSpPr>
            <a:spLocks noGrp="1"/>
          </p:cNvSpPr>
          <p:nvPr>
            <p:ph type="sldNum" sz="quarter" idx="11"/>
          </p:nvPr>
        </p:nvSpPr>
        <p:spPr/>
        <p:txBody>
          <a:bodyPr/>
          <a:lstStyle/>
          <a:p>
            <a:fld id="{1CE85F60-0F69-4EA7-A8B2-5895F6BF6BE0}" type="slidenum">
              <a:rPr lang="en-US" altLang="en-US" smtClean="0"/>
              <a:pPr/>
              <a:t>79</a:t>
            </a:fld>
            <a:endParaRPr lang="en-US" altLang="en-US"/>
          </a:p>
        </p:txBody>
      </p:sp>
    </p:spTree>
    <p:extLst>
      <p:ext uri="{BB962C8B-B14F-4D97-AF65-F5344CB8AC3E}">
        <p14:creationId xmlns:p14="http://schemas.microsoft.com/office/powerpoint/2010/main" val="2386956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ko-KR" smtClean="0">
                <a:ea typeface="Gulim" pitchFamily="34" charset="-127"/>
              </a:rPr>
              <a:t>Search alg. #2: Binary Search</a:t>
            </a:r>
          </a:p>
        </p:txBody>
      </p:sp>
      <p:sp>
        <p:nvSpPr>
          <p:cNvPr id="21507" name="Rectangle 3"/>
          <p:cNvSpPr>
            <a:spLocks noGrp="1" noChangeArrowheads="1"/>
          </p:cNvSpPr>
          <p:nvPr>
            <p:ph idx="1"/>
          </p:nvPr>
        </p:nvSpPr>
        <p:spPr/>
        <p:txBody>
          <a:bodyPr/>
          <a:lstStyle/>
          <a:p>
            <a:pPr eaLnBrk="1" hangingPunct="1"/>
            <a:r>
              <a:rPr lang="en-US" altLang="ko-KR" smtClean="0">
                <a:ea typeface="Gulim" pitchFamily="34" charset="-127"/>
              </a:rPr>
              <a:t>Basic idea: On each step, </a:t>
            </a:r>
            <a:r>
              <a:rPr lang="en-US" altLang="ko-KR" smtClean="0">
                <a:solidFill>
                  <a:srgbClr val="FF0000"/>
                </a:solidFill>
                <a:ea typeface="Gulim" pitchFamily="34" charset="-127"/>
              </a:rPr>
              <a:t>look at the </a:t>
            </a:r>
            <a:r>
              <a:rPr lang="en-US" altLang="ko-KR" i="1" smtClean="0">
                <a:solidFill>
                  <a:srgbClr val="FF0000"/>
                </a:solidFill>
                <a:ea typeface="Gulim" pitchFamily="34" charset="-127"/>
              </a:rPr>
              <a:t>middle</a:t>
            </a:r>
            <a:r>
              <a:rPr lang="en-US" altLang="ko-KR" smtClean="0">
                <a:solidFill>
                  <a:srgbClr val="FF0000"/>
                </a:solidFill>
                <a:ea typeface="Gulim" pitchFamily="34" charset="-127"/>
              </a:rPr>
              <a:t> element of the remaining list to eliminate half of it</a:t>
            </a:r>
            <a:r>
              <a:rPr lang="en-US" altLang="ko-KR" smtClean="0">
                <a:ea typeface="Gulim" pitchFamily="34" charset="-127"/>
              </a:rPr>
              <a:t>, and quickly zero in on the desired element.</a:t>
            </a:r>
          </a:p>
        </p:txBody>
      </p:sp>
      <p:sp>
        <p:nvSpPr>
          <p:cNvPr id="21508" name="Rectangle 4"/>
          <p:cNvSpPr>
            <a:spLocks noChangeArrowheads="1"/>
          </p:cNvSpPr>
          <p:nvPr/>
        </p:nvSpPr>
        <p:spPr bwMode="auto">
          <a:xfrm>
            <a:off x="2514600" y="5181600"/>
            <a:ext cx="7162800" cy="381000"/>
          </a:xfrm>
          <a:prstGeom prst="rect">
            <a:avLst/>
          </a:prstGeom>
          <a:solidFill>
            <a:schemeClr val="accent1"/>
          </a:solidFill>
          <a:ln w="38100">
            <a:solidFill>
              <a:schemeClr val="tx1"/>
            </a:solidFill>
            <a:miter lim="800000"/>
            <a:headEnd/>
            <a:tailEnd/>
          </a:ln>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sp>
        <p:nvSpPr>
          <p:cNvPr id="924677" name="Freeform 5"/>
          <p:cNvSpPr>
            <a:spLocks/>
          </p:cNvSpPr>
          <p:nvPr/>
        </p:nvSpPr>
        <p:spPr bwMode="auto">
          <a:xfrm>
            <a:off x="2514600" y="3949700"/>
            <a:ext cx="3581400" cy="1231900"/>
          </a:xfrm>
          <a:custGeom>
            <a:avLst/>
            <a:gdLst>
              <a:gd name="T0" fmla="*/ 0 w 2256"/>
              <a:gd name="T1" fmla="*/ 2147483647 h 776"/>
              <a:gd name="T2" fmla="*/ 2147483647 w 2256"/>
              <a:gd name="T3" fmla="*/ 2147483647 h 776"/>
              <a:gd name="T4" fmla="*/ 2147483647 w 2256"/>
              <a:gd name="T5" fmla="*/ 2147483647 h 776"/>
              <a:gd name="T6" fmla="*/ 2147483647 w 2256"/>
              <a:gd name="T7" fmla="*/ 2147483647 h 776"/>
              <a:gd name="T8" fmla="*/ 0 60000 65536"/>
              <a:gd name="T9" fmla="*/ 0 60000 65536"/>
              <a:gd name="T10" fmla="*/ 0 60000 65536"/>
              <a:gd name="T11" fmla="*/ 0 60000 65536"/>
              <a:gd name="T12" fmla="*/ 0 w 2256"/>
              <a:gd name="T13" fmla="*/ 0 h 776"/>
              <a:gd name="T14" fmla="*/ 2256 w 2256"/>
              <a:gd name="T15" fmla="*/ 776 h 776"/>
            </a:gdLst>
            <a:ahLst/>
            <a:cxnLst>
              <a:cxn ang="T8">
                <a:pos x="T0" y="T1"/>
              </a:cxn>
              <a:cxn ang="T9">
                <a:pos x="T2" y="T3"/>
              </a:cxn>
              <a:cxn ang="T10">
                <a:pos x="T4" y="T5"/>
              </a:cxn>
              <a:cxn ang="T11">
                <a:pos x="T6" y="T7"/>
              </a:cxn>
            </a:cxnLst>
            <a:rect l="T12" t="T13" r="T14" b="T15"/>
            <a:pathLst>
              <a:path w="2256" h="776">
                <a:moveTo>
                  <a:pt x="0" y="56"/>
                </a:moveTo>
                <a:cubicBezTo>
                  <a:pt x="476" y="28"/>
                  <a:pt x="952" y="0"/>
                  <a:pt x="1296" y="56"/>
                </a:cubicBezTo>
                <a:cubicBezTo>
                  <a:pt x="1640" y="112"/>
                  <a:pt x="1904" y="272"/>
                  <a:pt x="2064" y="392"/>
                </a:cubicBezTo>
                <a:cubicBezTo>
                  <a:pt x="2224" y="512"/>
                  <a:pt x="2240" y="644"/>
                  <a:pt x="2256" y="776"/>
                </a:cubicBezTo>
              </a:path>
            </a:pathLst>
          </a:custGeom>
          <a:noFill/>
          <a:ln w="381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924678" name="Freeform 6"/>
          <p:cNvSpPr>
            <a:spLocks/>
          </p:cNvSpPr>
          <p:nvPr/>
        </p:nvSpPr>
        <p:spPr bwMode="auto">
          <a:xfrm>
            <a:off x="6096000" y="4305300"/>
            <a:ext cx="1752600" cy="876300"/>
          </a:xfrm>
          <a:custGeom>
            <a:avLst/>
            <a:gdLst>
              <a:gd name="T0" fmla="*/ 0 w 1216"/>
              <a:gd name="T1" fmla="*/ 2147483647 h 552"/>
              <a:gd name="T2" fmla="*/ 2147483647 w 1216"/>
              <a:gd name="T3" fmla="*/ 2147483647 h 552"/>
              <a:gd name="T4" fmla="*/ 2147483647 w 1216"/>
              <a:gd name="T5" fmla="*/ 2147483647 h 552"/>
              <a:gd name="T6" fmla="*/ 2147483647 w 1216"/>
              <a:gd name="T7" fmla="*/ 2147483647 h 552"/>
              <a:gd name="T8" fmla="*/ 2147483647 w 1216"/>
              <a:gd name="T9" fmla="*/ 2147483647 h 552"/>
              <a:gd name="T10" fmla="*/ 0 60000 65536"/>
              <a:gd name="T11" fmla="*/ 0 60000 65536"/>
              <a:gd name="T12" fmla="*/ 0 60000 65536"/>
              <a:gd name="T13" fmla="*/ 0 60000 65536"/>
              <a:gd name="T14" fmla="*/ 0 60000 65536"/>
              <a:gd name="T15" fmla="*/ 0 w 1216"/>
              <a:gd name="T16" fmla="*/ 0 h 552"/>
              <a:gd name="T17" fmla="*/ 1216 w 1216"/>
              <a:gd name="T18" fmla="*/ 552 h 552"/>
            </a:gdLst>
            <a:ahLst/>
            <a:cxnLst>
              <a:cxn ang="T10">
                <a:pos x="T0" y="T1"/>
              </a:cxn>
              <a:cxn ang="T11">
                <a:pos x="T2" y="T3"/>
              </a:cxn>
              <a:cxn ang="T12">
                <a:pos x="T4" y="T5"/>
              </a:cxn>
              <a:cxn ang="T13">
                <a:pos x="T6" y="T7"/>
              </a:cxn>
              <a:cxn ang="T14">
                <a:pos x="T8" y="T9"/>
              </a:cxn>
            </a:cxnLst>
            <a:rect l="T15" t="T16" r="T17" b="T18"/>
            <a:pathLst>
              <a:path w="1216" h="552">
                <a:moveTo>
                  <a:pt x="0" y="552"/>
                </a:moveTo>
                <a:cubicBezTo>
                  <a:pt x="28" y="380"/>
                  <a:pt x="56" y="208"/>
                  <a:pt x="144" y="120"/>
                </a:cubicBezTo>
                <a:cubicBezTo>
                  <a:pt x="232" y="32"/>
                  <a:pt x="368" y="0"/>
                  <a:pt x="528" y="24"/>
                </a:cubicBezTo>
                <a:cubicBezTo>
                  <a:pt x="688" y="48"/>
                  <a:pt x="992" y="176"/>
                  <a:pt x="1104" y="264"/>
                </a:cubicBezTo>
                <a:cubicBezTo>
                  <a:pt x="1216" y="352"/>
                  <a:pt x="1208" y="452"/>
                  <a:pt x="1200" y="552"/>
                </a:cubicBezTo>
              </a:path>
            </a:pathLst>
          </a:custGeom>
          <a:noFill/>
          <a:ln w="381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924679" name="Freeform 7"/>
          <p:cNvSpPr>
            <a:spLocks/>
          </p:cNvSpPr>
          <p:nvPr/>
        </p:nvSpPr>
        <p:spPr bwMode="auto">
          <a:xfrm>
            <a:off x="6908800" y="4737100"/>
            <a:ext cx="863600" cy="444500"/>
          </a:xfrm>
          <a:custGeom>
            <a:avLst/>
            <a:gdLst>
              <a:gd name="T0" fmla="*/ 2147483647 w 544"/>
              <a:gd name="T1" fmla="*/ 2147483647 h 280"/>
              <a:gd name="T2" fmla="*/ 2147483647 w 544"/>
              <a:gd name="T3" fmla="*/ 2147483647 h 280"/>
              <a:gd name="T4" fmla="*/ 2147483647 w 544"/>
              <a:gd name="T5" fmla="*/ 2147483647 h 280"/>
              <a:gd name="T6" fmla="*/ 2147483647 w 544"/>
              <a:gd name="T7" fmla="*/ 2147483647 h 280"/>
              <a:gd name="T8" fmla="*/ 0 60000 65536"/>
              <a:gd name="T9" fmla="*/ 0 60000 65536"/>
              <a:gd name="T10" fmla="*/ 0 60000 65536"/>
              <a:gd name="T11" fmla="*/ 0 60000 65536"/>
              <a:gd name="T12" fmla="*/ 0 w 544"/>
              <a:gd name="T13" fmla="*/ 0 h 280"/>
              <a:gd name="T14" fmla="*/ 544 w 544"/>
              <a:gd name="T15" fmla="*/ 280 h 280"/>
            </a:gdLst>
            <a:ahLst/>
            <a:cxnLst>
              <a:cxn ang="T8">
                <a:pos x="T0" y="T1"/>
              </a:cxn>
              <a:cxn ang="T9">
                <a:pos x="T2" y="T3"/>
              </a:cxn>
              <a:cxn ang="T10">
                <a:pos x="T4" y="T5"/>
              </a:cxn>
              <a:cxn ang="T11">
                <a:pos x="T6" y="T7"/>
              </a:cxn>
            </a:cxnLst>
            <a:rect l="T12" t="T13" r="T14" b="T15"/>
            <a:pathLst>
              <a:path w="544" h="280">
                <a:moveTo>
                  <a:pt x="544" y="280"/>
                </a:moveTo>
                <a:cubicBezTo>
                  <a:pt x="512" y="180"/>
                  <a:pt x="480" y="80"/>
                  <a:pt x="400" y="40"/>
                </a:cubicBezTo>
                <a:cubicBezTo>
                  <a:pt x="320" y="0"/>
                  <a:pt x="128" y="0"/>
                  <a:pt x="64" y="40"/>
                </a:cubicBezTo>
                <a:cubicBezTo>
                  <a:pt x="0" y="80"/>
                  <a:pt x="8" y="180"/>
                  <a:pt x="16" y="280"/>
                </a:cubicBezTo>
              </a:path>
            </a:pathLst>
          </a:custGeom>
          <a:noFill/>
          <a:ln w="381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924680" name="Freeform 8"/>
          <p:cNvSpPr>
            <a:spLocks/>
          </p:cNvSpPr>
          <p:nvPr/>
        </p:nvSpPr>
        <p:spPr bwMode="auto">
          <a:xfrm>
            <a:off x="6934200" y="4876800"/>
            <a:ext cx="457200" cy="304800"/>
          </a:xfrm>
          <a:custGeom>
            <a:avLst/>
            <a:gdLst>
              <a:gd name="T0" fmla="*/ 0 w 288"/>
              <a:gd name="T1" fmla="*/ 2147483647 h 192"/>
              <a:gd name="T2" fmla="*/ 2147483647 w 288"/>
              <a:gd name="T3" fmla="*/ 0 h 192"/>
              <a:gd name="T4" fmla="*/ 2147483647 w 288"/>
              <a:gd name="T5" fmla="*/ 2147483647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cubicBezTo>
                  <a:pt x="48" y="96"/>
                  <a:pt x="96" y="0"/>
                  <a:pt x="144" y="0"/>
                </a:cubicBezTo>
                <a:cubicBezTo>
                  <a:pt x="192" y="0"/>
                  <a:pt x="240" y="96"/>
                  <a:pt x="288" y="192"/>
                </a:cubicBezTo>
              </a:path>
            </a:pathLst>
          </a:custGeom>
          <a:noFill/>
          <a:ln w="381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924681" name="Freeform 9"/>
          <p:cNvSpPr>
            <a:spLocks/>
          </p:cNvSpPr>
          <p:nvPr/>
        </p:nvSpPr>
        <p:spPr bwMode="auto">
          <a:xfrm>
            <a:off x="7315200" y="4953000"/>
            <a:ext cx="228600" cy="228600"/>
          </a:xfrm>
          <a:custGeom>
            <a:avLst/>
            <a:gdLst>
              <a:gd name="T0" fmla="*/ 0 w 144"/>
              <a:gd name="T1" fmla="*/ 2147483647 h 144"/>
              <a:gd name="T2" fmla="*/ 2147483647 w 144"/>
              <a:gd name="T3" fmla="*/ 0 h 144"/>
              <a:gd name="T4" fmla="*/ 2147483647 w 144"/>
              <a:gd name="T5" fmla="*/ 2147483647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0" y="144"/>
                </a:moveTo>
                <a:cubicBezTo>
                  <a:pt x="36" y="72"/>
                  <a:pt x="72" y="0"/>
                  <a:pt x="96" y="0"/>
                </a:cubicBezTo>
                <a:cubicBezTo>
                  <a:pt x="120" y="0"/>
                  <a:pt x="132" y="72"/>
                  <a:pt x="144" y="144"/>
                </a:cubicBezTo>
              </a:path>
            </a:pathLst>
          </a:custGeom>
          <a:noFill/>
          <a:ln w="381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924682" name="Oval 10"/>
          <p:cNvSpPr>
            <a:spLocks noChangeArrowheads="1"/>
          </p:cNvSpPr>
          <p:nvPr/>
        </p:nvSpPr>
        <p:spPr bwMode="auto">
          <a:xfrm>
            <a:off x="7391400" y="5105400"/>
            <a:ext cx="228600" cy="609600"/>
          </a:xfrm>
          <a:prstGeom prst="ellipse">
            <a:avLst/>
          </a:prstGeom>
          <a:noFill/>
          <a:ln w="38100">
            <a:solidFill>
              <a:schemeClr val="accent2"/>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grpSp>
        <p:nvGrpSpPr>
          <p:cNvPr id="2" name="Group 11"/>
          <p:cNvGrpSpPr>
            <a:grpSpLocks/>
          </p:cNvGrpSpPr>
          <p:nvPr/>
        </p:nvGrpSpPr>
        <p:grpSpPr bwMode="auto">
          <a:xfrm>
            <a:off x="2514600" y="5181600"/>
            <a:ext cx="3581400" cy="381000"/>
            <a:chOff x="624" y="3264"/>
            <a:chExt cx="2256" cy="240"/>
          </a:xfrm>
        </p:grpSpPr>
        <p:sp>
          <p:nvSpPr>
            <p:cNvPr id="21536" name="Line 12"/>
            <p:cNvSpPr>
              <a:spLocks noChangeShapeType="1"/>
            </p:cNvSpPr>
            <p:nvPr/>
          </p:nvSpPr>
          <p:spPr bwMode="auto">
            <a:xfrm>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37" name="Line 13"/>
            <p:cNvSpPr>
              <a:spLocks noChangeShapeType="1"/>
            </p:cNvSpPr>
            <p:nvPr/>
          </p:nvSpPr>
          <p:spPr bwMode="auto">
            <a:xfrm flipV="1">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38" name="Rectangle 14"/>
            <p:cNvSpPr>
              <a:spLocks noChangeArrowheads="1"/>
            </p:cNvSpPr>
            <p:nvPr/>
          </p:nvSpPr>
          <p:spPr bwMode="auto">
            <a:xfrm>
              <a:off x="624" y="3264"/>
              <a:ext cx="2256" cy="240"/>
            </a:xfrm>
            <a:prstGeom prst="rect">
              <a:avLst/>
            </a:prstGeom>
            <a:noFill/>
            <a:ln w="38100">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grpSp>
      <p:grpSp>
        <p:nvGrpSpPr>
          <p:cNvPr id="3" name="Group 15"/>
          <p:cNvGrpSpPr>
            <a:grpSpLocks/>
          </p:cNvGrpSpPr>
          <p:nvPr/>
        </p:nvGrpSpPr>
        <p:grpSpPr bwMode="auto">
          <a:xfrm>
            <a:off x="7848600" y="5181600"/>
            <a:ext cx="1828800" cy="381000"/>
            <a:chOff x="624" y="3264"/>
            <a:chExt cx="2256" cy="240"/>
          </a:xfrm>
        </p:grpSpPr>
        <p:sp>
          <p:nvSpPr>
            <p:cNvPr id="21533" name="Line 16"/>
            <p:cNvSpPr>
              <a:spLocks noChangeShapeType="1"/>
            </p:cNvSpPr>
            <p:nvPr/>
          </p:nvSpPr>
          <p:spPr bwMode="auto">
            <a:xfrm>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34" name="Line 17"/>
            <p:cNvSpPr>
              <a:spLocks noChangeShapeType="1"/>
            </p:cNvSpPr>
            <p:nvPr/>
          </p:nvSpPr>
          <p:spPr bwMode="auto">
            <a:xfrm flipV="1">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35" name="Rectangle 18"/>
            <p:cNvSpPr>
              <a:spLocks noChangeArrowheads="1"/>
            </p:cNvSpPr>
            <p:nvPr/>
          </p:nvSpPr>
          <p:spPr bwMode="auto">
            <a:xfrm>
              <a:off x="624" y="3264"/>
              <a:ext cx="2256" cy="240"/>
            </a:xfrm>
            <a:prstGeom prst="rect">
              <a:avLst/>
            </a:prstGeom>
            <a:noFill/>
            <a:ln w="38100">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grpSp>
      <p:grpSp>
        <p:nvGrpSpPr>
          <p:cNvPr id="4" name="Group 19"/>
          <p:cNvGrpSpPr>
            <a:grpSpLocks/>
          </p:cNvGrpSpPr>
          <p:nvPr/>
        </p:nvGrpSpPr>
        <p:grpSpPr bwMode="auto">
          <a:xfrm>
            <a:off x="6096000" y="5181600"/>
            <a:ext cx="838200" cy="381000"/>
            <a:chOff x="624" y="3264"/>
            <a:chExt cx="2256" cy="240"/>
          </a:xfrm>
        </p:grpSpPr>
        <p:sp>
          <p:nvSpPr>
            <p:cNvPr id="21530" name="Line 20"/>
            <p:cNvSpPr>
              <a:spLocks noChangeShapeType="1"/>
            </p:cNvSpPr>
            <p:nvPr/>
          </p:nvSpPr>
          <p:spPr bwMode="auto">
            <a:xfrm>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31" name="Line 21"/>
            <p:cNvSpPr>
              <a:spLocks noChangeShapeType="1"/>
            </p:cNvSpPr>
            <p:nvPr/>
          </p:nvSpPr>
          <p:spPr bwMode="auto">
            <a:xfrm flipV="1">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32" name="Rectangle 22"/>
            <p:cNvSpPr>
              <a:spLocks noChangeArrowheads="1"/>
            </p:cNvSpPr>
            <p:nvPr/>
          </p:nvSpPr>
          <p:spPr bwMode="auto">
            <a:xfrm>
              <a:off x="624" y="3264"/>
              <a:ext cx="2256" cy="240"/>
            </a:xfrm>
            <a:prstGeom prst="rect">
              <a:avLst/>
            </a:prstGeom>
            <a:noFill/>
            <a:ln w="38100">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grpSp>
      <p:grpSp>
        <p:nvGrpSpPr>
          <p:cNvPr id="5" name="Group 23"/>
          <p:cNvGrpSpPr>
            <a:grpSpLocks/>
          </p:cNvGrpSpPr>
          <p:nvPr/>
        </p:nvGrpSpPr>
        <p:grpSpPr bwMode="auto">
          <a:xfrm>
            <a:off x="6934200" y="5181600"/>
            <a:ext cx="457200" cy="381000"/>
            <a:chOff x="624" y="3264"/>
            <a:chExt cx="2256" cy="240"/>
          </a:xfrm>
        </p:grpSpPr>
        <p:sp>
          <p:nvSpPr>
            <p:cNvPr id="21527" name="Line 24"/>
            <p:cNvSpPr>
              <a:spLocks noChangeShapeType="1"/>
            </p:cNvSpPr>
            <p:nvPr/>
          </p:nvSpPr>
          <p:spPr bwMode="auto">
            <a:xfrm>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28" name="Line 25"/>
            <p:cNvSpPr>
              <a:spLocks noChangeShapeType="1"/>
            </p:cNvSpPr>
            <p:nvPr/>
          </p:nvSpPr>
          <p:spPr bwMode="auto">
            <a:xfrm flipV="1">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29" name="Rectangle 26"/>
            <p:cNvSpPr>
              <a:spLocks noChangeArrowheads="1"/>
            </p:cNvSpPr>
            <p:nvPr/>
          </p:nvSpPr>
          <p:spPr bwMode="auto">
            <a:xfrm>
              <a:off x="624" y="3264"/>
              <a:ext cx="2256" cy="240"/>
            </a:xfrm>
            <a:prstGeom prst="rect">
              <a:avLst/>
            </a:prstGeom>
            <a:noFill/>
            <a:ln w="38100">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grpSp>
      <p:grpSp>
        <p:nvGrpSpPr>
          <p:cNvPr id="6" name="Group 27"/>
          <p:cNvGrpSpPr>
            <a:grpSpLocks/>
          </p:cNvGrpSpPr>
          <p:nvPr/>
        </p:nvGrpSpPr>
        <p:grpSpPr bwMode="auto">
          <a:xfrm>
            <a:off x="7620000" y="5181600"/>
            <a:ext cx="228600" cy="381000"/>
            <a:chOff x="624" y="3264"/>
            <a:chExt cx="2256" cy="240"/>
          </a:xfrm>
        </p:grpSpPr>
        <p:sp>
          <p:nvSpPr>
            <p:cNvPr id="21524" name="Line 28"/>
            <p:cNvSpPr>
              <a:spLocks noChangeShapeType="1"/>
            </p:cNvSpPr>
            <p:nvPr/>
          </p:nvSpPr>
          <p:spPr bwMode="auto">
            <a:xfrm>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25" name="Line 29"/>
            <p:cNvSpPr>
              <a:spLocks noChangeShapeType="1"/>
            </p:cNvSpPr>
            <p:nvPr/>
          </p:nvSpPr>
          <p:spPr bwMode="auto">
            <a:xfrm flipV="1">
              <a:off x="624" y="3264"/>
              <a:ext cx="2256" cy="240"/>
            </a:xfrm>
            <a:prstGeom prst="line">
              <a:avLst/>
            </a:prstGeom>
            <a:noFill/>
            <a:ln w="38100">
              <a:solidFill>
                <a:srgbClr val="FF0000"/>
              </a:solidFill>
              <a:round/>
              <a:headEnd/>
              <a:tailEnd type="none" w="lg"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21526" name="Rectangle 30"/>
            <p:cNvSpPr>
              <a:spLocks noChangeArrowheads="1"/>
            </p:cNvSpPr>
            <p:nvPr/>
          </p:nvSpPr>
          <p:spPr bwMode="auto">
            <a:xfrm>
              <a:off x="624" y="3264"/>
              <a:ext cx="2256" cy="240"/>
            </a:xfrm>
            <a:prstGeom prst="rect">
              <a:avLst/>
            </a:prstGeom>
            <a:noFill/>
            <a:ln w="38100">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ltLang="en-US" sz="2400">
                <a:solidFill>
                  <a:prstClr val="black"/>
                </a:solidFill>
                <a:latin typeface="Times New Roman" pitchFamily="18" charset="0"/>
              </a:endParaRPr>
            </a:p>
          </p:txBody>
        </p:sp>
      </p:grpSp>
      <p:sp>
        <p:nvSpPr>
          <p:cNvPr id="924703" name="Text Box 31"/>
          <p:cNvSpPr txBox="1">
            <a:spLocks noChangeArrowheads="1"/>
          </p:cNvSpPr>
          <p:nvPr/>
        </p:nvSpPr>
        <p:spPr bwMode="auto">
          <a:xfrm>
            <a:off x="5867400" y="5562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ko-KR">
                <a:solidFill>
                  <a:prstClr val="black"/>
                </a:solidFill>
                <a:ea typeface="Gulim" pitchFamily="34" charset="-127"/>
              </a:rPr>
              <a:t>&lt;</a:t>
            </a:r>
            <a:r>
              <a:rPr lang="en-US" altLang="ko-KR" i="1">
                <a:solidFill>
                  <a:prstClr val="black"/>
                </a:solidFill>
                <a:ea typeface="Gulim" pitchFamily="34" charset="-127"/>
              </a:rPr>
              <a:t>x</a:t>
            </a:r>
            <a:endParaRPr lang="en-US" altLang="ko-KR">
              <a:solidFill>
                <a:prstClr val="black"/>
              </a:solidFill>
              <a:ea typeface="Gulim" pitchFamily="34" charset="-127"/>
            </a:endParaRPr>
          </a:p>
        </p:txBody>
      </p:sp>
      <p:sp>
        <p:nvSpPr>
          <p:cNvPr id="924704" name="Text Box 32"/>
          <p:cNvSpPr txBox="1">
            <a:spLocks noChangeArrowheads="1"/>
          </p:cNvSpPr>
          <p:nvPr/>
        </p:nvSpPr>
        <p:spPr bwMode="auto">
          <a:xfrm>
            <a:off x="7620000" y="5562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ko-KR">
                <a:solidFill>
                  <a:prstClr val="black"/>
                </a:solidFill>
                <a:ea typeface="Gulim" pitchFamily="34" charset="-127"/>
              </a:rPr>
              <a:t>&gt;</a:t>
            </a:r>
            <a:r>
              <a:rPr lang="en-US" altLang="ko-KR" i="1">
                <a:solidFill>
                  <a:prstClr val="black"/>
                </a:solidFill>
                <a:ea typeface="Gulim" pitchFamily="34" charset="-127"/>
              </a:rPr>
              <a:t>x</a:t>
            </a:r>
            <a:endParaRPr lang="en-US" altLang="ko-KR">
              <a:solidFill>
                <a:prstClr val="black"/>
              </a:solidFill>
              <a:ea typeface="Gulim" pitchFamily="34" charset="-127"/>
            </a:endParaRPr>
          </a:p>
        </p:txBody>
      </p:sp>
      <p:sp>
        <p:nvSpPr>
          <p:cNvPr id="924705" name="Text Box 33"/>
          <p:cNvSpPr txBox="1">
            <a:spLocks noChangeArrowheads="1"/>
          </p:cNvSpPr>
          <p:nvPr/>
        </p:nvSpPr>
        <p:spPr bwMode="auto">
          <a:xfrm>
            <a:off x="6705600" y="5562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ko-KR">
                <a:solidFill>
                  <a:prstClr val="black"/>
                </a:solidFill>
                <a:ea typeface="Gulim" pitchFamily="34" charset="-127"/>
              </a:rPr>
              <a:t>&lt;</a:t>
            </a:r>
            <a:r>
              <a:rPr lang="en-US" altLang="ko-KR" i="1">
                <a:solidFill>
                  <a:prstClr val="black"/>
                </a:solidFill>
                <a:ea typeface="Gulim" pitchFamily="34" charset="-127"/>
              </a:rPr>
              <a:t>x</a:t>
            </a:r>
            <a:endParaRPr lang="en-US" altLang="ko-KR">
              <a:solidFill>
                <a:prstClr val="black"/>
              </a:solidFill>
              <a:ea typeface="Gulim" pitchFamily="34" charset="-127"/>
            </a:endParaRPr>
          </a:p>
        </p:txBody>
      </p:sp>
      <p:sp>
        <p:nvSpPr>
          <p:cNvPr id="924706" name="Text Box 34"/>
          <p:cNvSpPr txBox="1">
            <a:spLocks noChangeArrowheads="1"/>
          </p:cNvSpPr>
          <p:nvPr/>
        </p:nvSpPr>
        <p:spPr bwMode="auto">
          <a:xfrm>
            <a:off x="7162800" y="5562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ko-KR">
                <a:solidFill>
                  <a:prstClr val="black"/>
                </a:solidFill>
                <a:ea typeface="Gulim" pitchFamily="34" charset="-127"/>
              </a:rPr>
              <a:t>&lt;</a:t>
            </a:r>
            <a:r>
              <a:rPr lang="en-US" altLang="ko-KR" i="1">
                <a:solidFill>
                  <a:prstClr val="black"/>
                </a:solidFill>
                <a:ea typeface="Gulim" pitchFamily="34" charset="-127"/>
              </a:rPr>
              <a:t>x</a:t>
            </a:r>
            <a:endParaRPr lang="en-US" altLang="ko-KR">
              <a:solidFill>
                <a:prstClr val="black"/>
              </a:solidFill>
              <a:ea typeface="Gulim" pitchFamily="34" charset="-127"/>
            </a:endParaRPr>
          </a:p>
        </p:txBody>
      </p:sp>
      <p:sp>
        <p:nvSpPr>
          <p:cNvPr id="7" name="Footer Placeholder 6"/>
          <p:cNvSpPr>
            <a:spLocks noGrp="1"/>
          </p:cNvSpPr>
          <p:nvPr>
            <p:ph type="ftr" sz="quarter" idx="11"/>
          </p:nvPr>
        </p:nvSpPr>
        <p:spPr/>
        <p:txBody>
          <a:bodyPr/>
          <a:lstStyle/>
          <a:p>
            <a:pPr>
              <a:defRPr/>
            </a:pPr>
            <a:r>
              <a:rPr lang="en-US" smtClean="0"/>
              <a:t>Design and Analysis of Algorithm Chapter-1</a:t>
            </a:r>
            <a:endParaRPr lang="en-US"/>
          </a:p>
        </p:txBody>
      </p:sp>
      <p:sp>
        <p:nvSpPr>
          <p:cNvPr id="8" name="Slide Number Placeholder 7"/>
          <p:cNvSpPr>
            <a:spLocks noGrp="1"/>
          </p:cNvSpPr>
          <p:nvPr>
            <p:ph type="sldNum" sz="quarter" idx="12"/>
          </p:nvPr>
        </p:nvSpPr>
        <p:spPr/>
        <p:txBody>
          <a:bodyPr/>
          <a:lstStyle/>
          <a:p>
            <a:pPr>
              <a:defRPr/>
            </a:pPr>
            <a:fld id="{62BFC5DA-F6BF-4746-87B1-CFA323DCBF08}" type="slidenum">
              <a:rPr lang="ko-KR" altLang="en-US" smtClean="0"/>
              <a:pPr>
                <a:defRPr/>
              </a:pPr>
              <a:t>8</a:t>
            </a:fld>
            <a:endParaRPr lang="en-US" altLang="ko-KR"/>
          </a:p>
        </p:txBody>
      </p:sp>
    </p:spTree>
    <p:extLst>
      <p:ext uri="{BB962C8B-B14F-4D97-AF65-F5344CB8AC3E}">
        <p14:creationId xmlns:p14="http://schemas.microsoft.com/office/powerpoint/2010/main" val="3409192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4677"/>
                                        </p:tgtEl>
                                        <p:attrNameLst>
                                          <p:attrName>style.visibility</p:attrName>
                                        </p:attrNameLst>
                                      </p:cBhvr>
                                      <p:to>
                                        <p:strVal val="visible"/>
                                      </p:to>
                                    </p:set>
                                    <p:animEffect transition="in" filter="wipe(left)">
                                      <p:cBhvr>
                                        <p:cTn id="7" dur="500"/>
                                        <p:tgtEl>
                                          <p:spTgt spid="924677"/>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4703"/>
                                        </p:tgtEl>
                                        <p:attrNameLst>
                                          <p:attrName>style.visibility</p:attrName>
                                        </p:attrNameLst>
                                      </p:cBhvr>
                                      <p:to>
                                        <p:strVal val="visible"/>
                                      </p:to>
                                    </p:set>
                                    <p:anim calcmode="lin" valueType="num">
                                      <p:cBhvr additive="base">
                                        <p:cTn id="12" dur="500" fill="hold"/>
                                        <p:tgtEl>
                                          <p:spTgt spid="924703"/>
                                        </p:tgtEl>
                                        <p:attrNameLst>
                                          <p:attrName>ppt_x</p:attrName>
                                        </p:attrNameLst>
                                      </p:cBhvr>
                                      <p:tavLst>
                                        <p:tav tm="0">
                                          <p:val>
                                            <p:strVal val="#ppt_x"/>
                                          </p:val>
                                        </p:tav>
                                        <p:tav tm="100000">
                                          <p:val>
                                            <p:strVal val="#ppt_x"/>
                                          </p:val>
                                        </p:tav>
                                      </p:tavLst>
                                    </p:anim>
                                    <p:anim calcmode="lin" valueType="num">
                                      <p:cBhvr additive="base">
                                        <p:cTn id="13" dur="500" fill="hold"/>
                                        <p:tgtEl>
                                          <p:spTgt spid="9247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strVal val="4*#ppt_w"/>
                                          </p:val>
                                        </p:tav>
                                        <p:tav tm="100000">
                                          <p:val>
                                            <p:strVal val="#ppt_w"/>
                                          </p:val>
                                        </p:tav>
                                      </p:tavLst>
                                    </p:anim>
                                    <p:anim calcmode="lin" valueType="num">
                                      <p:cBhvr>
                                        <p:cTn id="19" dur="500" fill="hold"/>
                                        <p:tgtEl>
                                          <p:spTgt spid="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5" name="EXPLOD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24678"/>
                                        </p:tgtEl>
                                        <p:attrNameLst>
                                          <p:attrName>style.visibility</p:attrName>
                                        </p:attrNameLst>
                                      </p:cBhvr>
                                      <p:to>
                                        <p:strVal val="visible"/>
                                      </p:to>
                                    </p:set>
                                    <p:animEffect transition="in" filter="wipe(left)">
                                      <p:cBhvr>
                                        <p:cTn id="24" dur="500"/>
                                        <p:tgtEl>
                                          <p:spTgt spid="924678"/>
                                        </p:tgtEl>
                                      </p:cBhvr>
                                    </p:animEffect>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4704"/>
                                        </p:tgtEl>
                                        <p:attrNameLst>
                                          <p:attrName>style.visibility</p:attrName>
                                        </p:attrNameLst>
                                      </p:cBhvr>
                                      <p:to>
                                        <p:strVal val="visible"/>
                                      </p:to>
                                    </p:set>
                                    <p:anim calcmode="lin" valueType="num">
                                      <p:cBhvr additive="base">
                                        <p:cTn id="29" dur="500" fill="hold"/>
                                        <p:tgtEl>
                                          <p:spTgt spid="924704"/>
                                        </p:tgtEl>
                                        <p:attrNameLst>
                                          <p:attrName>ppt_x</p:attrName>
                                        </p:attrNameLst>
                                      </p:cBhvr>
                                      <p:tavLst>
                                        <p:tav tm="0">
                                          <p:val>
                                            <p:strVal val="#ppt_x"/>
                                          </p:val>
                                        </p:tav>
                                        <p:tav tm="100000">
                                          <p:val>
                                            <p:strVal val="#ppt_x"/>
                                          </p:val>
                                        </p:tav>
                                      </p:tavLst>
                                    </p:anim>
                                    <p:anim calcmode="lin" valueType="num">
                                      <p:cBhvr additive="base">
                                        <p:cTn id="30" dur="500" fill="hold"/>
                                        <p:tgtEl>
                                          <p:spTgt spid="92470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2"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strVal val="4*#ppt_w"/>
                                          </p:val>
                                        </p:tav>
                                        <p:tav tm="100000">
                                          <p:val>
                                            <p:strVal val="#ppt_w"/>
                                          </p:val>
                                        </p:tav>
                                      </p:tavLst>
                                    </p:anim>
                                    <p:anim calcmode="lin" valueType="num">
                                      <p:cBhvr>
                                        <p:cTn id="36" dur="500" fill="hold"/>
                                        <p:tgtEl>
                                          <p:spTgt spid="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5" name="EXPLOD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924679"/>
                                        </p:tgtEl>
                                        <p:attrNameLst>
                                          <p:attrName>style.visibility</p:attrName>
                                        </p:attrNameLst>
                                      </p:cBhvr>
                                      <p:to>
                                        <p:strVal val="visible"/>
                                      </p:to>
                                    </p:set>
                                    <p:animEffect transition="in" filter="wipe(right)">
                                      <p:cBhvr>
                                        <p:cTn id="41" dur="500"/>
                                        <p:tgtEl>
                                          <p:spTgt spid="924679"/>
                                        </p:tgtEl>
                                      </p:cBhvr>
                                    </p:animEffect>
                                  </p:childTnLst>
                                  <p:subTnLst>
                                    <p:audio>
                                      <p:cMediaNode>
                                        <p:cTn display="0" masterRel="sameClick">
                                          <p:stCondLst>
                                            <p:cond evt="begin" delay="0">
                                              <p:tn val="39"/>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24705"/>
                                        </p:tgtEl>
                                        <p:attrNameLst>
                                          <p:attrName>style.visibility</p:attrName>
                                        </p:attrNameLst>
                                      </p:cBhvr>
                                      <p:to>
                                        <p:strVal val="visible"/>
                                      </p:to>
                                    </p:set>
                                    <p:anim calcmode="lin" valueType="num">
                                      <p:cBhvr additive="base">
                                        <p:cTn id="46" dur="500" fill="hold"/>
                                        <p:tgtEl>
                                          <p:spTgt spid="924705"/>
                                        </p:tgtEl>
                                        <p:attrNameLst>
                                          <p:attrName>ppt_x</p:attrName>
                                        </p:attrNameLst>
                                      </p:cBhvr>
                                      <p:tavLst>
                                        <p:tav tm="0">
                                          <p:val>
                                            <p:strVal val="#ppt_x"/>
                                          </p:val>
                                        </p:tav>
                                        <p:tav tm="100000">
                                          <p:val>
                                            <p:strVal val="#ppt_x"/>
                                          </p:val>
                                        </p:tav>
                                      </p:tavLst>
                                    </p:anim>
                                    <p:anim calcmode="lin" valueType="num">
                                      <p:cBhvr additive="base">
                                        <p:cTn id="47" dur="500" fill="hold"/>
                                        <p:tgtEl>
                                          <p:spTgt spid="92470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32"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strVal val="4*#ppt_w"/>
                                          </p:val>
                                        </p:tav>
                                        <p:tav tm="100000">
                                          <p:val>
                                            <p:strVal val="#ppt_w"/>
                                          </p:val>
                                        </p:tav>
                                      </p:tavLst>
                                    </p:anim>
                                    <p:anim calcmode="lin" valueType="num">
                                      <p:cBhvr>
                                        <p:cTn id="53" dur="500" fill="hold"/>
                                        <p:tgtEl>
                                          <p:spTgt spid="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0"/>
                                            </p:cond>
                                          </p:stCondLst>
                                          <p:endCondLst>
                                            <p:cond evt="onStopAudio" delay="0">
                                              <p:tgtEl>
                                                <p:sldTgt/>
                                              </p:tgtEl>
                                            </p:cond>
                                          </p:endCondLst>
                                        </p:cTn>
                                        <p:tgtEl>
                                          <p:sndTgt r:embed="rId5" name="EXPLOD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24680"/>
                                        </p:tgtEl>
                                        <p:attrNameLst>
                                          <p:attrName>style.visibility</p:attrName>
                                        </p:attrNameLst>
                                      </p:cBhvr>
                                      <p:to>
                                        <p:strVal val="visible"/>
                                      </p:to>
                                    </p:set>
                                    <p:animEffect transition="in" filter="wipe(left)">
                                      <p:cBhvr>
                                        <p:cTn id="58" dur="500"/>
                                        <p:tgtEl>
                                          <p:spTgt spid="924680"/>
                                        </p:tgtEl>
                                      </p:cBhvr>
                                    </p:animEffect>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924706"/>
                                        </p:tgtEl>
                                        <p:attrNameLst>
                                          <p:attrName>style.visibility</p:attrName>
                                        </p:attrNameLst>
                                      </p:cBhvr>
                                      <p:to>
                                        <p:strVal val="visible"/>
                                      </p:to>
                                    </p:set>
                                    <p:anim calcmode="lin" valueType="num">
                                      <p:cBhvr additive="base">
                                        <p:cTn id="63" dur="500" fill="hold"/>
                                        <p:tgtEl>
                                          <p:spTgt spid="924706"/>
                                        </p:tgtEl>
                                        <p:attrNameLst>
                                          <p:attrName>ppt_x</p:attrName>
                                        </p:attrNameLst>
                                      </p:cBhvr>
                                      <p:tavLst>
                                        <p:tav tm="0">
                                          <p:val>
                                            <p:strVal val="#ppt_x"/>
                                          </p:val>
                                        </p:tav>
                                        <p:tav tm="100000">
                                          <p:val>
                                            <p:strVal val="#ppt_x"/>
                                          </p:val>
                                        </p:tav>
                                      </p:tavLst>
                                    </p:anim>
                                    <p:anim calcmode="lin" valueType="num">
                                      <p:cBhvr additive="base">
                                        <p:cTn id="64" dur="500" fill="hold"/>
                                        <p:tgtEl>
                                          <p:spTgt spid="92470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4" name="CAMERA.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3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p:cTn id="69" dur="500" fill="hold"/>
                                        <p:tgtEl>
                                          <p:spTgt spid="5"/>
                                        </p:tgtEl>
                                        <p:attrNameLst>
                                          <p:attrName>ppt_w</p:attrName>
                                        </p:attrNameLst>
                                      </p:cBhvr>
                                      <p:tavLst>
                                        <p:tav tm="0">
                                          <p:val>
                                            <p:strVal val="4*#ppt_w"/>
                                          </p:val>
                                        </p:tav>
                                        <p:tav tm="100000">
                                          <p:val>
                                            <p:strVal val="#ppt_w"/>
                                          </p:val>
                                        </p:tav>
                                      </p:tavLst>
                                    </p:anim>
                                    <p:anim calcmode="lin" valueType="num">
                                      <p:cBhvr>
                                        <p:cTn id="70" dur="500" fill="hold"/>
                                        <p:tgtEl>
                                          <p:spTgt spid="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67"/>
                                            </p:cond>
                                          </p:stCondLst>
                                          <p:endCondLst>
                                            <p:cond evt="onStopAudio" delay="0">
                                              <p:tgtEl>
                                                <p:sldTgt/>
                                              </p:tgtEl>
                                            </p:cond>
                                          </p:endCondLst>
                                        </p:cTn>
                                        <p:tgtEl>
                                          <p:sndTgt r:embed="rId5" name="EXPLODE.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24681"/>
                                        </p:tgtEl>
                                        <p:attrNameLst>
                                          <p:attrName>style.visibility</p:attrName>
                                        </p:attrNameLst>
                                      </p:cBhvr>
                                      <p:to>
                                        <p:strVal val="visible"/>
                                      </p:to>
                                    </p:set>
                                    <p:animEffect transition="in" filter="wipe(left)">
                                      <p:cBhvr>
                                        <p:cTn id="75" dur="500"/>
                                        <p:tgtEl>
                                          <p:spTgt spid="924681"/>
                                        </p:tgtEl>
                                      </p:cBhvr>
                                    </p:animEffect>
                                  </p:childTnLst>
                                  <p:subTnLst>
                                    <p:audio>
                                      <p:cMediaNode>
                                        <p:cTn display="0" masterRel="sameClick">
                                          <p:stCondLst>
                                            <p:cond evt="begin" delay="0">
                                              <p:tn val="73"/>
                                            </p:cond>
                                          </p:stCondLst>
                                          <p:endCondLst>
                                            <p:cond evt="onStopAudio" delay="0">
                                              <p:tgtEl>
                                                <p:sldTgt/>
                                              </p:tgtEl>
                                            </p:cond>
                                          </p:endCondLst>
                                        </p:cTn>
                                        <p:tgtEl>
                                          <p:sndTgt r:embed="rId3" name="WHOOSH.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32"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 calcmode="lin" valueType="num">
                                      <p:cBhvr>
                                        <p:cTn id="80" dur="500" fill="hold"/>
                                        <p:tgtEl>
                                          <p:spTgt spid="6"/>
                                        </p:tgtEl>
                                        <p:attrNameLst>
                                          <p:attrName>ppt_w</p:attrName>
                                        </p:attrNameLst>
                                      </p:cBhvr>
                                      <p:tavLst>
                                        <p:tav tm="0">
                                          <p:val>
                                            <p:strVal val="4*#ppt_w"/>
                                          </p:val>
                                        </p:tav>
                                        <p:tav tm="100000">
                                          <p:val>
                                            <p:strVal val="#ppt_w"/>
                                          </p:val>
                                        </p:tav>
                                      </p:tavLst>
                                    </p:anim>
                                    <p:anim calcmode="lin" valueType="num">
                                      <p:cBhvr>
                                        <p:cTn id="81" dur="500" fill="hold"/>
                                        <p:tgtEl>
                                          <p:spTgt spid="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78"/>
                                            </p:cond>
                                          </p:stCondLst>
                                          <p:endCondLst>
                                            <p:cond evt="onStopAudio" delay="0">
                                              <p:tgtEl>
                                                <p:sldTgt/>
                                              </p:tgtEl>
                                            </p:cond>
                                          </p:endCondLst>
                                        </p:cTn>
                                        <p:tgtEl>
                                          <p:sndTgt r:embed="rId5" name="EXPLODE.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32" fill="hold" grpId="0" nodeType="clickEffect">
                                  <p:stCondLst>
                                    <p:cond delay="0"/>
                                  </p:stCondLst>
                                  <p:childTnLst>
                                    <p:set>
                                      <p:cBhvr>
                                        <p:cTn id="85" dur="1" fill="hold">
                                          <p:stCondLst>
                                            <p:cond delay="0"/>
                                          </p:stCondLst>
                                        </p:cTn>
                                        <p:tgtEl>
                                          <p:spTgt spid="924682"/>
                                        </p:tgtEl>
                                        <p:attrNameLst>
                                          <p:attrName>style.visibility</p:attrName>
                                        </p:attrNameLst>
                                      </p:cBhvr>
                                      <p:to>
                                        <p:strVal val="visible"/>
                                      </p:to>
                                    </p:set>
                                    <p:anim calcmode="lin" valueType="num">
                                      <p:cBhvr>
                                        <p:cTn id="86" dur="500" fill="hold"/>
                                        <p:tgtEl>
                                          <p:spTgt spid="924682"/>
                                        </p:tgtEl>
                                        <p:attrNameLst>
                                          <p:attrName>ppt_w</p:attrName>
                                        </p:attrNameLst>
                                      </p:cBhvr>
                                      <p:tavLst>
                                        <p:tav tm="0">
                                          <p:val>
                                            <p:strVal val="4*#ppt_w"/>
                                          </p:val>
                                        </p:tav>
                                        <p:tav tm="100000">
                                          <p:val>
                                            <p:strVal val="#ppt_w"/>
                                          </p:val>
                                        </p:tav>
                                      </p:tavLst>
                                    </p:anim>
                                    <p:anim calcmode="lin" valueType="num">
                                      <p:cBhvr>
                                        <p:cTn id="87" dur="500" fill="hold"/>
                                        <p:tgtEl>
                                          <p:spTgt spid="92468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84"/>
                                            </p:cond>
                                          </p:stCondLst>
                                          <p:endCondLst>
                                            <p:cond evt="onStopAudio" delay="0">
                                              <p:tgtEl>
                                                <p:sldTgt/>
                                              </p:tgtEl>
                                            </p:cond>
                                          </p:endCondLst>
                                        </p:cTn>
                                        <p:tgtEl>
                                          <p:sndTgt r:embed="rId6"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7" grpId="0" animBg="1"/>
      <p:bldP spid="924678" grpId="0" animBg="1"/>
      <p:bldP spid="924679" grpId="0" animBg="1"/>
      <p:bldP spid="924680" grpId="0" animBg="1"/>
      <p:bldP spid="924681" grpId="0" animBg="1"/>
      <p:bldP spid="924682" grpId="0" animBg="1"/>
      <p:bldP spid="924703" grpId="0" autoUpdateAnimBg="0"/>
      <p:bldP spid="924704" grpId="0" autoUpdateAnimBg="0"/>
      <p:bldP spid="924705" grpId="0" autoUpdateAnimBg="0"/>
      <p:bldP spid="924706"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Operations</a:t>
            </a:r>
          </a:p>
        </p:txBody>
      </p:sp>
      <p:sp>
        <p:nvSpPr>
          <p:cNvPr id="52227" name="Rectangle 3"/>
          <p:cNvSpPr>
            <a:spLocks noGrp="1" noChangeArrowheads="1"/>
          </p:cNvSpPr>
          <p:nvPr>
            <p:ph type="body" idx="1"/>
          </p:nvPr>
        </p:nvSpPr>
        <p:spPr>
          <a:xfrm>
            <a:off x="1160061" y="1295400"/>
            <a:ext cx="9621670" cy="4572000"/>
          </a:xfrm>
        </p:spPr>
        <p:txBody>
          <a:bodyPr/>
          <a:lstStyle/>
          <a:p>
            <a:pPr eaLnBrk="1" hangingPunct="1">
              <a:lnSpc>
                <a:spcPct val="90000"/>
              </a:lnSpc>
            </a:pPr>
            <a:r>
              <a:rPr lang="en-US" altLang="en-US" b="1" dirty="0" smtClean="0"/>
              <a:t>Initialization</a:t>
            </a:r>
            <a:r>
              <a:rPr lang="en-US" altLang="en-US" dirty="0" smtClean="0"/>
              <a:t>: all entries are set to NULL</a:t>
            </a:r>
          </a:p>
          <a:p>
            <a:pPr eaLnBrk="1" hangingPunct="1">
              <a:lnSpc>
                <a:spcPct val="90000"/>
              </a:lnSpc>
            </a:pPr>
            <a:r>
              <a:rPr lang="en-US" altLang="en-US" b="1" dirty="0" smtClean="0"/>
              <a:t>Find</a:t>
            </a:r>
            <a:r>
              <a:rPr lang="en-US" altLang="en-US" dirty="0" smtClean="0"/>
              <a:t>: </a:t>
            </a:r>
          </a:p>
          <a:p>
            <a:pPr lvl="1" eaLnBrk="1" hangingPunct="1">
              <a:lnSpc>
                <a:spcPct val="90000"/>
              </a:lnSpc>
            </a:pPr>
            <a:r>
              <a:rPr lang="en-US" altLang="en-US" dirty="0" smtClean="0"/>
              <a:t>locate the cell using hash function.</a:t>
            </a:r>
          </a:p>
          <a:p>
            <a:pPr lvl="1" eaLnBrk="1" hangingPunct="1">
              <a:lnSpc>
                <a:spcPct val="90000"/>
              </a:lnSpc>
            </a:pPr>
            <a:r>
              <a:rPr lang="en-US" altLang="en-US" dirty="0" smtClean="0"/>
              <a:t>sequential search on the linked list in that cell.</a:t>
            </a:r>
          </a:p>
          <a:p>
            <a:pPr eaLnBrk="1" hangingPunct="1">
              <a:lnSpc>
                <a:spcPct val="90000"/>
              </a:lnSpc>
            </a:pPr>
            <a:r>
              <a:rPr lang="en-US" altLang="en-US" b="1" dirty="0" smtClean="0"/>
              <a:t>Insertion</a:t>
            </a:r>
            <a:r>
              <a:rPr lang="en-US" altLang="en-US" dirty="0" smtClean="0"/>
              <a:t>: </a:t>
            </a:r>
          </a:p>
          <a:p>
            <a:pPr lvl="1" eaLnBrk="1" hangingPunct="1">
              <a:lnSpc>
                <a:spcPct val="90000"/>
              </a:lnSpc>
            </a:pPr>
            <a:r>
              <a:rPr lang="en-US" altLang="en-US" dirty="0" smtClean="0"/>
              <a:t>Locate the cell using hash function.</a:t>
            </a:r>
          </a:p>
          <a:p>
            <a:pPr lvl="1" eaLnBrk="1" hangingPunct="1">
              <a:lnSpc>
                <a:spcPct val="90000"/>
              </a:lnSpc>
            </a:pPr>
            <a:r>
              <a:rPr lang="en-US" altLang="en-US" dirty="0" smtClean="0"/>
              <a:t>(If the item does not exist) insert it as the first item in the list.</a:t>
            </a:r>
          </a:p>
          <a:p>
            <a:pPr eaLnBrk="1" hangingPunct="1">
              <a:lnSpc>
                <a:spcPct val="90000"/>
              </a:lnSpc>
            </a:pPr>
            <a:r>
              <a:rPr lang="en-US" altLang="en-US" b="1" dirty="0" smtClean="0"/>
              <a:t>Deletion</a:t>
            </a:r>
            <a:r>
              <a:rPr lang="en-US" altLang="en-US" dirty="0" smtClean="0"/>
              <a:t>:</a:t>
            </a:r>
          </a:p>
          <a:p>
            <a:pPr lvl="1" eaLnBrk="1" hangingPunct="1">
              <a:lnSpc>
                <a:spcPct val="90000"/>
              </a:lnSpc>
            </a:pPr>
            <a:r>
              <a:rPr lang="en-US" altLang="en-US" dirty="0" smtClean="0"/>
              <a:t> Locate the cell using hash function.</a:t>
            </a:r>
          </a:p>
          <a:p>
            <a:pPr lvl="1" eaLnBrk="1" hangingPunct="1">
              <a:lnSpc>
                <a:spcPct val="90000"/>
              </a:lnSpc>
            </a:pPr>
            <a:r>
              <a:rPr lang="en-US" altLang="en-US" dirty="0" smtClean="0"/>
              <a:t>Delete the item from the linked list.</a:t>
            </a:r>
          </a:p>
        </p:txBody>
      </p:sp>
      <p:sp>
        <p:nvSpPr>
          <p:cNvPr id="2" name="Slide Number Placeholder 1"/>
          <p:cNvSpPr>
            <a:spLocks noGrp="1"/>
          </p:cNvSpPr>
          <p:nvPr>
            <p:ph type="sldNum" sz="quarter" idx="11"/>
          </p:nvPr>
        </p:nvSpPr>
        <p:spPr/>
        <p:txBody>
          <a:bodyPr/>
          <a:lstStyle/>
          <a:p>
            <a:fld id="{D64B93AB-6F6E-4DEA-B538-DADE272BC40F}" type="slidenum">
              <a:rPr lang="en-US" altLang="en-US" smtClean="0"/>
              <a:pPr/>
              <a:t>80</a:t>
            </a:fld>
            <a:endParaRPr lang="en-US" altLang="en-US"/>
          </a:p>
        </p:txBody>
      </p:sp>
    </p:spTree>
    <p:extLst>
      <p:ext uri="{BB962C8B-B14F-4D97-AF65-F5344CB8AC3E}">
        <p14:creationId xmlns:p14="http://schemas.microsoft.com/office/powerpoint/2010/main" val="17701292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5084" y="233363"/>
            <a:ext cx="10972800" cy="773112"/>
          </a:xfrm>
        </p:spPr>
        <p:txBody>
          <a:bodyPr/>
          <a:lstStyle/>
          <a:p>
            <a:r>
              <a:rPr lang="en-US" altLang="en-US" sz="3600" dirty="0"/>
              <a:t>Do you see any problems </a:t>
            </a:r>
            <a:br>
              <a:rPr lang="en-US" altLang="en-US" sz="3600" dirty="0"/>
            </a:br>
            <a:r>
              <a:rPr lang="en-US" altLang="en-US" sz="3600" dirty="0"/>
              <a:t>with this approach?</a:t>
            </a:r>
            <a:endParaRPr lang="en-US" altLang="en-US" sz="3200" dirty="0"/>
          </a:p>
        </p:txBody>
      </p:sp>
      <p:sp>
        <p:nvSpPr>
          <p:cNvPr id="53251" name="Oval 4"/>
          <p:cNvSpPr>
            <a:spLocks noChangeArrowheads="1"/>
          </p:cNvSpPr>
          <p:nvPr/>
        </p:nvSpPr>
        <p:spPr bwMode="auto">
          <a:xfrm>
            <a:off x="2794001" y="1741489"/>
            <a:ext cx="3400425" cy="27717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srgbClr val="000000"/>
              </a:solidFill>
            </a:endParaRPr>
          </a:p>
        </p:txBody>
      </p:sp>
      <p:sp>
        <p:nvSpPr>
          <p:cNvPr id="53252" name="Oval 5"/>
          <p:cNvSpPr>
            <a:spLocks noChangeArrowheads="1"/>
          </p:cNvSpPr>
          <p:nvPr/>
        </p:nvSpPr>
        <p:spPr bwMode="auto">
          <a:xfrm>
            <a:off x="3344864" y="2863850"/>
            <a:ext cx="2357437" cy="1322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srgbClr val="000000"/>
              </a:solidFill>
            </a:endParaRPr>
          </a:p>
        </p:txBody>
      </p:sp>
      <p:sp>
        <p:nvSpPr>
          <p:cNvPr id="53253" name="Text Box 6"/>
          <p:cNvSpPr txBox="1">
            <a:spLocks noChangeArrowheads="1"/>
          </p:cNvSpPr>
          <p:nvPr/>
        </p:nvSpPr>
        <p:spPr bwMode="auto">
          <a:xfrm>
            <a:off x="3217863" y="1817688"/>
            <a:ext cx="198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U</a:t>
            </a:r>
          </a:p>
          <a:p>
            <a:pPr algn="ctr" eaLnBrk="1" fontAlgn="base" hangingPunct="1">
              <a:spcBef>
                <a:spcPct val="0"/>
              </a:spcBef>
              <a:spcAft>
                <a:spcPct val="0"/>
              </a:spcAft>
            </a:pPr>
            <a:r>
              <a:rPr lang="en-US" altLang="en-US">
                <a:solidFill>
                  <a:srgbClr val="000000"/>
                </a:solidFill>
              </a:rPr>
              <a:t>(universe of keys)</a:t>
            </a:r>
          </a:p>
        </p:txBody>
      </p:sp>
      <p:sp>
        <p:nvSpPr>
          <p:cNvPr id="53254" name="Text Box 7"/>
          <p:cNvSpPr txBox="1">
            <a:spLocks noChangeArrowheads="1"/>
          </p:cNvSpPr>
          <p:nvPr/>
        </p:nvSpPr>
        <p:spPr bwMode="auto">
          <a:xfrm>
            <a:off x="3384550" y="2992439"/>
            <a:ext cx="869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a:solidFill>
                  <a:srgbClr val="000000"/>
                </a:solidFill>
              </a:rPr>
              <a:t>K</a:t>
            </a:r>
          </a:p>
          <a:p>
            <a:pPr algn="ctr" eaLnBrk="1" fontAlgn="base" hangingPunct="1">
              <a:spcBef>
                <a:spcPct val="0"/>
              </a:spcBef>
              <a:spcAft>
                <a:spcPct val="0"/>
              </a:spcAft>
            </a:pPr>
            <a:r>
              <a:rPr lang="en-US" altLang="en-US">
                <a:solidFill>
                  <a:srgbClr val="000000"/>
                </a:solidFill>
              </a:rPr>
              <a:t>(actual</a:t>
            </a:r>
          </a:p>
          <a:p>
            <a:pPr algn="ctr" eaLnBrk="1" fontAlgn="base" hangingPunct="1">
              <a:spcBef>
                <a:spcPct val="0"/>
              </a:spcBef>
              <a:spcAft>
                <a:spcPct val="0"/>
              </a:spcAft>
            </a:pPr>
            <a:r>
              <a:rPr lang="en-US" altLang="en-US">
                <a:solidFill>
                  <a:srgbClr val="000000"/>
                </a:solidFill>
              </a:rPr>
              <a:t>keys)</a:t>
            </a:r>
          </a:p>
        </p:txBody>
      </p:sp>
      <p:graphicFrame>
        <p:nvGraphicFramePr>
          <p:cNvPr id="672776" name="Group 8"/>
          <p:cNvGraphicFramePr>
            <a:graphicFrameLocks noGrp="1"/>
          </p:cNvGraphicFramePr>
          <p:nvPr>
            <p:ph sz="half" idx="2"/>
          </p:nvPr>
        </p:nvGraphicFramePr>
        <p:xfrm>
          <a:off x="7586664" y="1403351"/>
          <a:ext cx="701675" cy="3427413"/>
        </p:xfrm>
        <a:graphic>
          <a:graphicData uri="http://schemas.openxmlformats.org/drawingml/2006/table">
            <a:tbl>
              <a:tblPr/>
              <a:tblGrid>
                <a:gridCol w="701675">
                  <a:extLst>
                    <a:ext uri="{9D8B030D-6E8A-4147-A177-3AD203B41FA5}">
                      <a16:colId xmlns=""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 xmlns:a16="http://schemas.microsoft.com/office/drawing/2014/main" val="10003"/>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 xmlns:a16="http://schemas.microsoft.com/office/drawing/2014/main" val="10005"/>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 xmlns:a16="http://schemas.microsoft.com/office/drawing/2014/main" val="10007"/>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53279" name="Text Box 32"/>
          <p:cNvSpPr txBox="1">
            <a:spLocks noChangeArrowheads="1"/>
          </p:cNvSpPr>
          <p:nvPr/>
        </p:nvSpPr>
        <p:spPr bwMode="auto">
          <a:xfrm>
            <a:off x="8297863" y="13589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0</a:t>
            </a:r>
          </a:p>
        </p:txBody>
      </p:sp>
      <p:sp>
        <p:nvSpPr>
          <p:cNvPr id="53280" name="Text Box 33"/>
          <p:cNvSpPr txBox="1">
            <a:spLocks noChangeArrowheads="1"/>
          </p:cNvSpPr>
          <p:nvPr/>
        </p:nvSpPr>
        <p:spPr bwMode="auto">
          <a:xfrm>
            <a:off x="8297863" y="4483101"/>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m - 1</a:t>
            </a:r>
          </a:p>
        </p:txBody>
      </p:sp>
      <p:sp>
        <p:nvSpPr>
          <p:cNvPr id="53281" name="Text Box 34"/>
          <p:cNvSpPr txBox="1">
            <a:spLocks noChangeArrowheads="1"/>
          </p:cNvSpPr>
          <p:nvPr/>
        </p:nvSpPr>
        <p:spPr bwMode="auto">
          <a:xfrm>
            <a:off x="8297864" y="3792538"/>
            <a:ext cx="661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h(k</a:t>
            </a:r>
            <a:r>
              <a:rPr lang="en-US" altLang="en-US" baseline="-25000">
                <a:solidFill>
                  <a:srgbClr val="000000"/>
                </a:solidFill>
              </a:rPr>
              <a:t>3</a:t>
            </a:r>
            <a:r>
              <a:rPr lang="en-US" altLang="en-US">
                <a:solidFill>
                  <a:srgbClr val="000000"/>
                </a:solidFill>
              </a:rPr>
              <a:t>)</a:t>
            </a:r>
          </a:p>
        </p:txBody>
      </p:sp>
      <p:sp>
        <p:nvSpPr>
          <p:cNvPr id="53282" name="Text Box 35"/>
          <p:cNvSpPr txBox="1">
            <a:spLocks noChangeArrowheads="1"/>
          </p:cNvSpPr>
          <p:nvPr/>
        </p:nvSpPr>
        <p:spPr bwMode="auto">
          <a:xfrm>
            <a:off x="8297864" y="3130551"/>
            <a:ext cx="1463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h(k</a:t>
            </a:r>
            <a:r>
              <a:rPr lang="en-US" altLang="en-US" baseline="-25000">
                <a:solidFill>
                  <a:srgbClr val="000000"/>
                </a:solidFill>
              </a:rPr>
              <a:t>2</a:t>
            </a:r>
            <a:r>
              <a:rPr lang="en-US" altLang="en-US">
                <a:solidFill>
                  <a:srgbClr val="000000"/>
                </a:solidFill>
              </a:rPr>
              <a:t>) = h(k</a:t>
            </a:r>
            <a:r>
              <a:rPr lang="en-US" altLang="en-US" baseline="-25000">
                <a:solidFill>
                  <a:srgbClr val="000000"/>
                </a:solidFill>
              </a:rPr>
              <a:t>5</a:t>
            </a:r>
            <a:r>
              <a:rPr lang="en-US" altLang="en-US">
                <a:solidFill>
                  <a:srgbClr val="000000"/>
                </a:solidFill>
              </a:rPr>
              <a:t>) </a:t>
            </a:r>
          </a:p>
        </p:txBody>
      </p:sp>
      <p:sp>
        <p:nvSpPr>
          <p:cNvPr id="53283" name="Rectangle 36"/>
          <p:cNvSpPr>
            <a:spLocks noChangeArrowheads="1"/>
          </p:cNvSpPr>
          <p:nvPr/>
        </p:nvSpPr>
        <p:spPr bwMode="auto">
          <a:xfrm>
            <a:off x="8297864" y="2081213"/>
            <a:ext cx="661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h(k</a:t>
            </a:r>
            <a:r>
              <a:rPr lang="en-US" altLang="en-US" baseline="-25000">
                <a:solidFill>
                  <a:srgbClr val="000000"/>
                </a:solidFill>
              </a:rPr>
              <a:t>1</a:t>
            </a:r>
            <a:r>
              <a:rPr lang="en-US" altLang="en-US">
                <a:solidFill>
                  <a:srgbClr val="000000"/>
                </a:solidFill>
              </a:rPr>
              <a:t>)</a:t>
            </a:r>
          </a:p>
        </p:txBody>
      </p:sp>
      <p:sp>
        <p:nvSpPr>
          <p:cNvPr id="53284" name="Rectangle 37"/>
          <p:cNvSpPr>
            <a:spLocks noChangeArrowheads="1"/>
          </p:cNvSpPr>
          <p:nvPr/>
        </p:nvSpPr>
        <p:spPr bwMode="auto">
          <a:xfrm>
            <a:off x="8297864" y="2424113"/>
            <a:ext cx="661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h(k</a:t>
            </a:r>
            <a:r>
              <a:rPr lang="en-US" altLang="en-US" baseline="-25000">
                <a:solidFill>
                  <a:srgbClr val="000000"/>
                </a:solidFill>
              </a:rPr>
              <a:t>4</a:t>
            </a:r>
            <a:r>
              <a:rPr lang="en-US" altLang="en-US">
                <a:solidFill>
                  <a:srgbClr val="000000"/>
                </a:solidFill>
              </a:rPr>
              <a:t>)</a:t>
            </a:r>
          </a:p>
        </p:txBody>
      </p:sp>
      <p:sp>
        <p:nvSpPr>
          <p:cNvPr id="53285" name="Line 38"/>
          <p:cNvSpPr>
            <a:spLocks noChangeShapeType="1"/>
          </p:cNvSpPr>
          <p:nvPr/>
        </p:nvSpPr>
        <p:spPr bwMode="auto">
          <a:xfrm flipV="1">
            <a:off x="4330701" y="2249488"/>
            <a:ext cx="3228975" cy="8001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53286" name="Line 39"/>
          <p:cNvSpPr>
            <a:spLocks noChangeShapeType="1"/>
          </p:cNvSpPr>
          <p:nvPr/>
        </p:nvSpPr>
        <p:spPr bwMode="auto">
          <a:xfrm flipV="1">
            <a:off x="4602164" y="2627314"/>
            <a:ext cx="2979737" cy="650875"/>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53287" name="Line 40"/>
          <p:cNvSpPr>
            <a:spLocks noChangeShapeType="1"/>
          </p:cNvSpPr>
          <p:nvPr/>
        </p:nvSpPr>
        <p:spPr bwMode="auto">
          <a:xfrm>
            <a:off x="5230813" y="3263900"/>
            <a:ext cx="2322512"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53288" name="Line 41"/>
          <p:cNvSpPr>
            <a:spLocks noChangeShapeType="1"/>
          </p:cNvSpPr>
          <p:nvPr/>
        </p:nvSpPr>
        <p:spPr bwMode="auto">
          <a:xfrm flipV="1">
            <a:off x="4416425" y="3306764"/>
            <a:ext cx="3157538" cy="528637"/>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53289" name="Line 42"/>
          <p:cNvSpPr>
            <a:spLocks noChangeShapeType="1"/>
          </p:cNvSpPr>
          <p:nvPr/>
        </p:nvSpPr>
        <p:spPr bwMode="auto">
          <a:xfrm>
            <a:off x="5130801" y="3821114"/>
            <a:ext cx="2422525" cy="185737"/>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53290" name="Rectangle 43"/>
          <p:cNvSpPr>
            <a:spLocks noChangeArrowheads="1"/>
          </p:cNvSpPr>
          <p:nvPr/>
        </p:nvSpPr>
        <p:spPr bwMode="auto">
          <a:xfrm>
            <a:off x="4060825" y="2900363"/>
            <a:ext cx="382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k</a:t>
            </a:r>
            <a:r>
              <a:rPr lang="en-US" altLang="en-US" baseline="-25000">
                <a:solidFill>
                  <a:srgbClr val="000000"/>
                </a:solidFill>
              </a:rPr>
              <a:t>1</a:t>
            </a:r>
            <a:endParaRPr lang="en-US" altLang="en-US">
              <a:solidFill>
                <a:srgbClr val="000000"/>
              </a:solidFill>
            </a:endParaRPr>
          </a:p>
        </p:txBody>
      </p:sp>
      <p:sp>
        <p:nvSpPr>
          <p:cNvPr id="53291" name="Rectangle 44"/>
          <p:cNvSpPr>
            <a:spLocks noChangeArrowheads="1"/>
          </p:cNvSpPr>
          <p:nvPr/>
        </p:nvSpPr>
        <p:spPr bwMode="auto">
          <a:xfrm>
            <a:off x="4284664" y="3159126"/>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k</a:t>
            </a:r>
            <a:r>
              <a:rPr lang="en-US" altLang="en-US" baseline="-25000">
                <a:solidFill>
                  <a:srgbClr val="000000"/>
                </a:solidFill>
              </a:rPr>
              <a:t>4</a:t>
            </a:r>
            <a:endParaRPr lang="en-US" altLang="en-US">
              <a:solidFill>
                <a:srgbClr val="000000"/>
              </a:solidFill>
            </a:endParaRPr>
          </a:p>
        </p:txBody>
      </p:sp>
      <p:sp>
        <p:nvSpPr>
          <p:cNvPr id="53292" name="Rectangle 45"/>
          <p:cNvSpPr>
            <a:spLocks noChangeArrowheads="1"/>
          </p:cNvSpPr>
          <p:nvPr/>
        </p:nvSpPr>
        <p:spPr bwMode="auto">
          <a:xfrm>
            <a:off x="4913314" y="3173413"/>
            <a:ext cx="382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k</a:t>
            </a:r>
            <a:r>
              <a:rPr lang="en-US" altLang="en-US" baseline="-25000">
                <a:solidFill>
                  <a:srgbClr val="000000"/>
                </a:solidFill>
              </a:rPr>
              <a:t>2</a:t>
            </a:r>
            <a:endParaRPr lang="en-US" altLang="en-US">
              <a:solidFill>
                <a:srgbClr val="000000"/>
              </a:solidFill>
            </a:endParaRPr>
          </a:p>
        </p:txBody>
      </p:sp>
      <p:sp>
        <p:nvSpPr>
          <p:cNvPr id="53293" name="Rectangle 46"/>
          <p:cNvSpPr>
            <a:spLocks noChangeArrowheads="1"/>
          </p:cNvSpPr>
          <p:nvPr/>
        </p:nvSpPr>
        <p:spPr bwMode="auto">
          <a:xfrm>
            <a:off x="4105275" y="3781426"/>
            <a:ext cx="382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k</a:t>
            </a:r>
            <a:r>
              <a:rPr lang="en-US" altLang="en-US" baseline="-25000">
                <a:solidFill>
                  <a:srgbClr val="000000"/>
                </a:solidFill>
              </a:rPr>
              <a:t>5</a:t>
            </a:r>
            <a:endParaRPr lang="en-US" altLang="en-US">
              <a:solidFill>
                <a:srgbClr val="000000"/>
              </a:solidFill>
            </a:endParaRPr>
          </a:p>
        </p:txBody>
      </p:sp>
      <p:sp>
        <p:nvSpPr>
          <p:cNvPr id="53294" name="Rectangle 47"/>
          <p:cNvSpPr>
            <a:spLocks noChangeArrowheads="1"/>
          </p:cNvSpPr>
          <p:nvPr/>
        </p:nvSpPr>
        <p:spPr bwMode="auto">
          <a:xfrm>
            <a:off x="4813300" y="3732213"/>
            <a:ext cx="382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0000"/>
                </a:solidFill>
              </a:rPr>
              <a:t>k</a:t>
            </a:r>
            <a:r>
              <a:rPr lang="en-US" altLang="en-US" baseline="-25000">
                <a:solidFill>
                  <a:srgbClr val="000000"/>
                </a:solidFill>
              </a:rPr>
              <a:t>3</a:t>
            </a:r>
            <a:endParaRPr lang="en-US" altLang="en-US">
              <a:solidFill>
                <a:srgbClr val="000000"/>
              </a:solidFill>
            </a:endParaRPr>
          </a:p>
        </p:txBody>
      </p:sp>
      <p:sp>
        <p:nvSpPr>
          <p:cNvPr id="672816" name="Text Box 48"/>
          <p:cNvSpPr txBox="1">
            <a:spLocks noChangeArrowheads="1"/>
          </p:cNvSpPr>
          <p:nvPr/>
        </p:nvSpPr>
        <p:spPr bwMode="auto">
          <a:xfrm>
            <a:off x="9091614" y="3462338"/>
            <a:ext cx="1576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400">
                <a:solidFill>
                  <a:srgbClr val="DD0111"/>
                </a:solidFill>
              </a:rPr>
              <a:t>Collisions!</a:t>
            </a:r>
          </a:p>
        </p:txBody>
      </p:sp>
      <p:sp>
        <p:nvSpPr>
          <p:cNvPr id="53296" name="TextBox 25"/>
          <p:cNvSpPr txBox="1">
            <a:spLocks noChangeArrowheads="1"/>
          </p:cNvSpPr>
          <p:nvPr/>
        </p:nvSpPr>
        <p:spPr bwMode="auto">
          <a:xfrm>
            <a:off x="455084" y="4862514"/>
            <a:ext cx="10972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buFont typeface="Arial" panose="020B0604020202020204" pitchFamily="34" charset="0"/>
              <a:buChar char="•"/>
            </a:pPr>
            <a:r>
              <a:rPr lang="en-US" altLang="en-US" sz="2400" dirty="0">
                <a:solidFill>
                  <a:srgbClr val="000000"/>
                </a:solidFill>
              </a:rPr>
              <a:t>Two or more keys hash to the same slot!!</a:t>
            </a:r>
          </a:p>
          <a:p>
            <a:pPr eaLnBrk="1" fontAlgn="base" hangingPunct="1">
              <a:spcBef>
                <a:spcPct val="0"/>
              </a:spcBef>
              <a:spcAft>
                <a:spcPct val="0"/>
              </a:spcAft>
              <a:buFont typeface="Arial" panose="020B0604020202020204" pitchFamily="34" charset="0"/>
              <a:buChar char="•"/>
            </a:pPr>
            <a:r>
              <a:rPr lang="en-US" altLang="en-US" sz="2400" dirty="0">
                <a:solidFill>
                  <a:srgbClr val="000000"/>
                </a:solidFill>
              </a:rPr>
              <a:t>Avoiding collisions completely is hard, </a:t>
            </a:r>
          </a:p>
          <a:p>
            <a:pPr eaLnBrk="1" fontAlgn="base" hangingPunct="1">
              <a:spcBef>
                <a:spcPct val="0"/>
              </a:spcBef>
              <a:spcAft>
                <a:spcPct val="0"/>
              </a:spcAft>
            </a:pPr>
            <a:r>
              <a:rPr lang="en-US" altLang="en-US" sz="2400" dirty="0">
                <a:solidFill>
                  <a:srgbClr val="000000"/>
                </a:solidFill>
              </a:rPr>
              <a:t>even with a good hash function</a:t>
            </a:r>
          </a:p>
          <a:p>
            <a:pPr eaLnBrk="1" fontAlgn="base" hangingPunct="1">
              <a:spcBef>
                <a:spcPct val="0"/>
              </a:spcBef>
              <a:spcAft>
                <a:spcPct val="0"/>
              </a:spcAft>
              <a:buFont typeface="Arial" panose="020B0604020202020204" pitchFamily="34" charset="0"/>
              <a:buChar char="•"/>
            </a:pPr>
            <a:r>
              <a:rPr lang="en-US" altLang="en-US" sz="2400" dirty="0">
                <a:solidFill>
                  <a:srgbClr val="000000"/>
                </a:solidFill>
              </a:rPr>
              <a:t>If there are too many collisions, </a:t>
            </a:r>
            <a:r>
              <a:rPr lang="en-US" altLang="en-US" sz="2400" dirty="0" smtClean="0">
                <a:solidFill>
                  <a:srgbClr val="000000"/>
                </a:solidFill>
              </a:rPr>
              <a:t>performance of </a:t>
            </a:r>
            <a:r>
              <a:rPr lang="en-US" altLang="en-US" sz="2400" dirty="0">
                <a:solidFill>
                  <a:srgbClr val="000000"/>
                </a:solidFill>
              </a:rPr>
              <a:t>the hash table will suffer dramatically</a:t>
            </a:r>
            <a:r>
              <a:rPr lang="en-US" altLang="en-US" sz="1600" dirty="0">
                <a:solidFill>
                  <a:srgbClr val="000000"/>
                </a:solidFill>
              </a:rPr>
              <a:t>.</a:t>
            </a:r>
          </a:p>
        </p:txBody>
      </p:sp>
      <p:sp>
        <p:nvSpPr>
          <p:cNvPr id="2" name="Slide Number Placeholder 1"/>
          <p:cNvSpPr>
            <a:spLocks noGrp="1"/>
          </p:cNvSpPr>
          <p:nvPr>
            <p:ph type="sldNum" sz="quarter" idx="11"/>
          </p:nvPr>
        </p:nvSpPr>
        <p:spPr/>
        <p:txBody>
          <a:bodyPr/>
          <a:lstStyle/>
          <a:p>
            <a:fld id="{C9D92391-9428-4FDB-B0A4-DEF502FBDF29}" type="slidenum">
              <a:rPr lang="en-US" altLang="en-US" smtClean="0"/>
              <a:pPr/>
              <a:t>81</a:t>
            </a:fld>
            <a:endParaRPr lang="en-US" altLang="en-US"/>
          </a:p>
        </p:txBody>
      </p:sp>
    </p:spTree>
    <p:extLst>
      <p:ext uri="{BB962C8B-B14F-4D97-AF65-F5344CB8AC3E}">
        <p14:creationId xmlns:p14="http://schemas.microsoft.com/office/powerpoint/2010/main" val="1091655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72816"/>
                                        </p:tgtEl>
                                        <p:attrNameLst>
                                          <p:attrName>style.visibility</p:attrName>
                                        </p:attrNameLst>
                                      </p:cBhvr>
                                      <p:to>
                                        <p:strVal val="visible"/>
                                      </p:to>
                                    </p:set>
                                    <p:anim calcmode="lin" valueType="num">
                                      <p:cBhvr additive="base">
                                        <p:cTn id="7" dur="500" fill="hold"/>
                                        <p:tgtEl>
                                          <p:spTgt spid="672816"/>
                                        </p:tgtEl>
                                        <p:attrNameLst>
                                          <p:attrName>ppt_x</p:attrName>
                                        </p:attrNameLst>
                                      </p:cBhvr>
                                      <p:tavLst>
                                        <p:tav tm="0">
                                          <p:val>
                                            <p:strVal val="0-#ppt_w/2"/>
                                          </p:val>
                                        </p:tav>
                                        <p:tav tm="100000">
                                          <p:val>
                                            <p:strVal val="#ppt_x"/>
                                          </p:val>
                                        </p:tav>
                                      </p:tavLst>
                                    </p:anim>
                                    <p:anim calcmode="lin" valueType="num">
                                      <p:cBhvr additive="base">
                                        <p:cTn id="8" dur="500" fill="hold"/>
                                        <p:tgtEl>
                                          <p:spTgt spid="6728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35296"/>
          </a:xfrm>
        </p:spPr>
        <p:txBody>
          <a:bodyPr/>
          <a:lstStyle/>
          <a:p>
            <a:r>
              <a:rPr lang="en-US" sz="4000" b="1" i="1" dirty="0">
                <a:solidFill>
                  <a:srgbClr val="7030A0"/>
                </a:solidFill>
                <a:latin typeface="+mn-lt"/>
              </a:rPr>
              <a:t/>
            </a:r>
            <a:br>
              <a:rPr lang="en-US" sz="4000" b="1" i="1" dirty="0">
                <a:solidFill>
                  <a:srgbClr val="7030A0"/>
                </a:solidFill>
                <a:latin typeface="+mn-lt"/>
              </a:rPr>
            </a:br>
            <a:r>
              <a:rPr lang="en-US" sz="4000" b="1" i="1" dirty="0">
                <a:solidFill>
                  <a:srgbClr val="7030A0"/>
                </a:solidFill>
                <a:latin typeface="+mn-lt"/>
              </a:rPr>
              <a:t>Review literature on the following topics</a:t>
            </a:r>
            <a:br>
              <a:rPr lang="en-US" sz="4000" b="1" i="1" dirty="0">
                <a:solidFill>
                  <a:srgbClr val="7030A0"/>
                </a:solidFill>
                <a:latin typeface="+mn-lt"/>
              </a:rPr>
            </a:br>
            <a:endParaRPr lang="en-US" sz="4000" b="1" i="1" dirty="0">
              <a:solidFill>
                <a:srgbClr val="7030A0"/>
              </a:solidFill>
              <a:latin typeface="+mn-lt"/>
            </a:endParaRPr>
          </a:p>
        </p:txBody>
      </p:sp>
      <p:sp>
        <p:nvSpPr>
          <p:cNvPr id="3" name="Content Placeholder 2"/>
          <p:cNvSpPr>
            <a:spLocks noGrp="1"/>
          </p:cNvSpPr>
          <p:nvPr>
            <p:ph idx="1"/>
          </p:nvPr>
        </p:nvSpPr>
        <p:spPr>
          <a:xfrm>
            <a:off x="609600" y="1160061"/>
            <a:ext cx="10972800" cy="4966104"/>
          </a:xfrm>
        </p:spPr>
        <p:txBody>
          <a:bodyPr/>
          <a:lstStyle/>
          <a:p>
            <a:pPr marL="457200" indent="-457200">
              <a:buFont typeface="+mj-lt"/>
              <a:buAutoNum type="arabicPeriod"/>
            </a:pPr>
            <a:r>
              <a:rPr lang="en-US" sz="2000" dirty="0" smtClean="0"/>
              <a:t>Array </a:t>
            </a:r>
            <a:r>
              <a:rPr lang="en-US" sz="2000" dirty="0"/>
              <a:t>vs. linked list data structure: Overview, pros &amp; cons, types of arrays/linked list, algorithm for basic operations, analyze their complexity</a:t>
            </a:r>
          </a:p>
          <a:p>
            <a:pPr marL="457200" indent="-457200">
              <a:buFont typeface="+mj-lt"/>
              <a:buAutoNum type="arabicPeriod"/>
            </a:pPr>
            <a:r>
              <a:rPr lang="en-US" sz="2000" dirty="0" smtClean="0"/>
              <a:t>Stack </a:t>
            </a:r>
            <a:r>
              <a:rPr lang="en-US" sz="2000" dirty="0"/>
              <a:t>vs. Queue data structures: Overview, pros &amp; cons, types of stack/queue: algorithm for basic operations, analyze their complexity</a:t>
            </a:r>
          </a:p>
          <a:p>
            <a:pPr marL="457200" indent="-457200">
              <a:buFont typeface="+mj-lt"/>
              <a:buAutoNum type="arabicPeriod"/>
            </a:pPr>
            <a:r>
              <a:rPr lang="en-US" sz="2000" dirty="0" smtClean="0"/>
              <a:t>Tree </a:t>
            </a:r>
            <a:r>
              <a:rPr lang="en-US" sz="2000" dirty="0"/>
              <a:t>data structures: Overview, unbalanced &amp; balanced tree, tree traversal, algorithm for basic operations, analyze their complexity</a:t>
            </a:r>
          </a:p>
          <a:p>
            <a:pPr marL="457200" indent="-457200">
              <a:buFont typeface="+mj-lt"/>
              <a:buAutoNum type="arabicPeriod"/>
            </a:pPr>
            <a:r>
              <a:rPr lang="en-US" sz="2000" dirty="0" smtClean="0"/>
              <a:t>Sorting </a:t>
            </a:r>
            <a:r>
              <a:rPr lang="en-US" sz="2000" dirty="0"/>
              <a:t>algorithms (include advanced algorithms in your discussion): Overview, discuss sorting algorithm, show bubble &amp; quick algorithm, analyze their complexity</a:t>
            </a:r>
          </a:p>
          <a:p>
            <a:pPr marL="457200" indent="-457200">
              <a:buFont typeface="+mj-lt"/>
              <a:buAutoNum type="arabicPeriod"/>
            </a:pPr>
            <a:r>
              <a:rPr lang="en-US" sz="2000" dirty="0" smtClean="0"/>
              <a:t>Searching </a:t>
            </a:r>
            <a:r>
              <a:rPr lang="en-US" sz="2000" dirty="0"/>
              <a:t>algorithms (include advanced algorithms in your discussion): Overview, discuss searching algorithms, show linear &amp; binary algorithms, analyze their </a:t>
            </a:r>
            <a:r>
              <a:rPr lang="en-US" sz="2000" dirty="0" smtClean="0"/>
              <a:t>complexity</a:t>
            </a:r>
            <a:endParaRPr lang="en-US" sz="2000" dirty="0"/>
          </a:p>
        </p:txBody>
      </p:sp>
      <p:sp>
        <p:nvSpPr>
          <p:cNvPr id="4" name="Footer Placeholder 3"/>
          <p:cNvSpPr>
            <a:spLocks noGrp="1"/>
          </p:cNvSpPr>
          <p:nvPr>
            <p:ph type="ftr" sz="quarter" idx="11"/>
          </p:nvPr>
        </p:nvSpPr>
        <p:spPr/>
        <p:txBody>
          <a:bodyPr/>
          <a:lstStyle/>
          <a:p>
            <a:pPr>
              <a:defRPr/>
            </a:pPr>
            <a:r>
              <a:rPr lang="en-US" smtClean="0"/>
              <a:t>Design and Analysis of Algorithm Chapter-1</a:t>
            </a:r>
            <a:endParaRPr lang="en-US"/>
          </a:p>
        </p:txBody>
      </p:sp>
      <p:sp>
        <p:nvSpPr>
          <p:cNvPr id="5" name="Slide Number Placeholder 4"/>
          <p:cNvSpPr>
            <a:spLocks noGrp="1"/>
          </p:cNvSpPr>
          <p:nvPr>
            <p:ph type="sldNum" sz="quarter" idx="12"/>
          </p:nvPr>
        </p:nvSpPr>
        <p:spPr/>
        <p:txBody>
          <a:bodyPr/>
          <a:lstStyle/>
          <a:p>
            <a:pPr>
              <a:defRPr/>
            </a:pPr>
            <a:fld id="{62BFC5DA-F6BF-4746-87B1-CFA323DCBF08}" type="slidenum">
              <a:rPr lang="ko-KR" altLang="en-US" smtClean="0"/>
              <a:pPr>
                <a:defRPr/>
              </a:pPr>
              <a:t>82</a:t>
            </a:fld>
            <a:endParaRPr lang="en-US" altLang="ko-KR"/>
          </a:p>
        </p:txBody>
      </p:sp>
    </p:spTree>
    <p:extLst>
      <p:ext uri="{BB962C8B-B14F-4D97-AF65-F5344CB8AC3E}">
        <p14:creationId xmlns:p14="http://schemas.microsoft.com/office/powerpoint/2010/main" val="4530962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9600" dirty="0" smtClean="0">
                <a:solidFill>
                  <a:srgbClr val="00B0F0"/>
                </a:solidFill>
              </a:rPr>
              <a:t>THE END</a:t>
            </a:r>
            <a:endParaRPr lang="en-US" sz="9600" dirty="0">
              <a:solidFill>
                <a:srgbClr val="00B0F0"/>
              </a:solidFill>
            </a:endParaRPr>
          </a:p>
        </p:txBody>
      </p:sp>
      <p:sp>
        <p:nvSpPr>
          <p:cNvPr id="5" name="Footer Placeholder 4"/>
          <p:cNvSpPr>
            <a:spLocks noGrp="1"/>
          </p:cNvSpPr>
          <p:nvPr>
            <p:ph type="ftr" sz="quarter" idx="11"/>
          </p:nvPr>
        </p:nvSpPr>
        <p:spPr/>
        <p:txBody>
          <a:bodyPr/>
          <a:lstStyle/>
          <a:p>
            <a:r>
              <a:rPr lang="en-US" smtClean="0"/>
              <a:t>Design and Analysis of Algorithm Chapter-1</a:t>
            </a:r>
            <a:endParaRPr lang="en-US" dirty="0"/>
          </a:p>
        </p:txBody>
      </p:sp>
      <p:sp>
        <p:nvSpPr>
          <p:cNvPr id="6" name="Slide Number Placeholder 5"/>
          <p:cNvSpPr>
            <a:spLocks noGrp="1"/>
          </p:cNvSpPr>
          <p:nvPr>
            <p:ph type="sldNum" sz="quarter" idx="12"/>
          </p:nvPr>
        </p:nvSpPr>
        <p:spPr/>
        <p:txBody>
          <a:bodyPr/>
          <a:lstStyle/>
          <a:p>
            <a:fld id="{39C64D18-ABAC-4FC3-9A95-A92EEDCCDA66}" type="slidenum">
              <a:rPr lang="en-US" smtClean="0"/>
              <a:t>83</a:t>
            </a:fld>
            <a:endParaRPr lang="en-US" dirty="0"/>
          </a:p>
        </p:txBody>
      </p:sp>
    </p:spTree>
    <p:extLst>
      <p:ext uri="{BB962C8B-B14F-4D97-AF65-F5344CB8AC3E}">
        <p14:creationId xmlns:p14="http://schemas.microsoft.com/office/powerpoint/2010/main" val="1026334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ko-KR" dirty="0" smtClean="0">
                <a:ea typeface="Gulim" pitchFamily="34" charset="-127"/>
              </a:rPr>
              <a:t>Search alg. #2: Binary Search</a:t>
            </a:r>
          </a:p>
        </p:txBody>
      </p:sp>
      <p:sp>
        <p:nvSpPr>
          <p:cNvPr id="925699" name="Rectangle 3"/>
          <p:cNvSpPr>
            <a:spLocks noGrp="1" noChangeArrowheads="1"/>
          </p:cNvSpPr>
          <p:nvPr>
            <p:ph idx="1"/>
          </p:nvPr>
        </p:nvSpPr>
        <p:spPr>
          <a:xfrm>
            <a:off x="2209800" y="1981200"/>
            <a:ext cx="7772400" cy="4343400"/>
          </a:xfrm>
        </p:spPr>
        <p:txBody>
          <a:bodyPr rtlCol="0">
            <a:normAutofit lnSpcReduction="10000"/>
          </a:bodyPr>
          <a:lstStyle/>
          <a:p>
            <a:pPr eaLnBrk="1" fontAlgn="auto" hangingPunct="1">
              <a:spcAft>
                <a:spcPts val="0"/>
              </a:spcAft>
              <a:buNone/>
              <a:defRPr/>
            </a:pPr>
            <a:r>
              <a:rPr lang="en-US" altLang="ko-KR" sz="2800" b="1" dirty="0">
                <a:ea typeface="Gulim" pitchFamily="34" charset="-127"/>
              </a:rPr>
              <a:t>procedure</a:t>
            </a:r>
            <a:r>
              <a:rPr lang="en-US" altLang="ko-KR" sz="2800" dirty="0">
                <a:ea typeface="Gulim" pitchFamily="34" charset="-127"/>
              </a:rPr>
              <a:t> </a:t>
            </a:r>
            <a:r>
              <a:rPr lang="en-US" altLang="ko-KR" sz="2800" i="1" dirty="0">
                <a:ea typeface="Gulim" pitchFamily="34" charset="-127"/>
              </a:rPr>
              <a:t>binary search</a:t>
            </a:r>
            <a:br>
              <a:rPr lang="en-US" altLang="ko-KR" sz="2800" i="1" dirty="0">
                <a:ea typeface="Gulim" pitchFamily="34" charset="-127"/>
              </a:rPr>
            </a:br>
            <a:r>
              <a:rPr lang="en-US" altLang="ko-KR" sz="2800" dirty="0">
                <a:ea typeface="Gulim" pitchFamily="34" charset="-127"/>
              </a:rPr>
              <a:t>(</a:t>
            </a:r>
            <a:r>
              <a:rPr lang="en-US" altLang="ko-KR" sz="2800" i="1" dirty="0" err="1">
                <a:ea typeface="Gulim" pitchFamily="34" charset="-127"/>
              </a:rPr>
              <a:t>x</a:t>
            </a:r>
            <a:r>
              <a:rPr lang="en-US" altLang="ko-KR" sz="2800" dirty="0" err="1">
                <a:ea typeface="Gulim" pitchFamily="34" charset="-127"/>
              </a:rPr>
              <a:t>:integer</a:t>
            </a:r>
            <a:r>
              <a:rPr lang="en-US" altLang="ko-KR" sz="2800" i="1" dirty="0">
                <a:ea typeface="Gulim" pitchFamily="34" charset="-127"/>
              </a:rPr>
              <a:t>, a</a:t>
            </a:r>
            <a:r>
              <a:rPr lang="en-US" altLang="ko-KR" sz="2800" baseline="-25000" dirty="0">
                <a:ea typeface="Gulim" pitchFamily="34" charset="-127"/>
              </a:rPr>
              <a:t>1</a:t>
            </a:r>
            <a:r>
              <a:rPr lang="en-US" altLang="ko-KR" sz="2800" dirty="0">
                <a:ea typeface="Gulim" pitchFamily="34" charset="-127"/>
              </a:rPr>
              <a:t>, </a:t>
            </a:r>
            <a:r>
              <a:rPr lang="en-US" altLang="ko-KR" sz="2800" i="1" dirty="0">
                <a:ea typeface="Gulim" pitchFamily="34" charset="-127"/>
              </a:rPr>
              <a:t>a</a:t>
            </a:r>
            <a:r>
              <a:rPr lang="en-US" altLang="ko-KR" sz="2800" baseline="-25000" dirty="0">
                <a:ea typeface="Gulim" pitchFamily="34" charset="-127"/>
              </a:rPr>
              <a:t>2</a:t>
            </a:r>
            <a:r>
              <a:rPr lang="en-US" altLang="ko-KR" sz="2800" dirty="0">
                <a:ea typeface="Gulim" pitchFamily="34" charset="-127"/>
              </a:rPr>
              <a:t>, …, </a:t>
            </a:r>
            <a:r>
              <a:rPr lang="en-US" altLang="ko-KR" sz="2800" i="1" dirty="0">
                <a:ea typeface="Gulim" pitchFamily="34" charset="-127"/>
              </a:rPr>
              <a:t>a</a:t>
            </a:r>
            <a:r>
              <a:rPr lang="en-US" altLang="ko-KR" sz="2800" i="1" baseline="-25000" dirty="0">
                <a:ea typeface="Gulim" pitchFamily="34" charset="-127"/>
              </a:rPr>
              <a:t>n</a:t>
            </a:r>
            <a:r>
              <a:rPr lang="en-US" altLang="ko-KR" sz="2800" dirty="0">
                <a:ea typeface="Gulim" pitchFamily="34" charset="-127"/>
              </a:rPr>
              <a:t>: distinct integers)</a:t>
            </a:r>
            <a:r>
              <a:rPr lang="en-US" altLang="ko-KR" sz="2800" i="1" dirty="0">
                <a:ea typeface="Gulim" pitchFamily="34" charset="-127"/>
              </a:rPr>
              <a:t> </a:t>
            </a:r>
            <a:br>
              <a:rPr lang="en-US" altLang="ko-KR" sz="2800" i="1" dirty="0">
                <a:ea typeface="Gulim" pitchFamily="34" charset="-127"/>
              </a:rPr>
            </a:br>
            <a:r>
              <a:rPr lang="en-US" altLang="ko-KR" sz="2800" i="1" dirty="0">
                <a:ea typeface="Gulim" pitchFamily="34" charset="-127"/>
              </a:rPr>
              <a:t>i</a:t>
            </a:r>
            <a:r>
              <a:rPr lang="en-US" altLang="ko-KR" sz="2800" dirty="0">
                <a:ea typeface="Gulim" pitchFamily="34" charset="-127"/>
              </a:rPr>
              <a:t> </a:t>
            </a:r>
            <a:r>
              <a:rPr lang="en-US" altLang="ko-KR" sz="2800" dirty="0">
                <a:latin typeface="Lucida Console" pitchFamily="49" charset="0"/>
                <a:ea typeface="Gulim" pitchFamily="34" charset="-127"/>
              </a:rPr>
              <a:t>:=</a:t>
            </a:r>
            <a:r>
              <a:rPr lang="en-US" altLang="ko-KR" sz="2800" dirty="0">
                <a:ea typeface="Gulim" pitchFamily="34" charset="-127"/>
              </a:rPr>
              <a:t> 1  {left endpoint of search interval}</a:t>
            </a:r>
            <a:br>
              <a:rPr lang="en-US" altLang="ko-KR" sz="2800" dirty="0">
                <a:ea typeface="Gulim" pitchFamily="34" charset="-127"/>
              </a:rPr>
            </a:br>
            <a:r>
              <a:rPr lang="en-US" altLang="ko-KR" sz="2800" i="1" dirty="0">
                <a:ea typeface="Gulim" pitchFamily="34" charset="-127"/>
              </a:rPr>
              <a:t>j</a:t>
            </a:r>
            <a:r>
              <a:rPr lang="en-US" altLang="ko-KR" sz="2800" dirty="0">
                <a:ea typeface="Gulim" pitchFamily="34" charset="-127"/>
              </a:rPr>
              <a:t> </a:t>
            </a:r>
            <a:r>
              <a:rPr lang="en-US" altLang="ko-KR" sz="2800" dirty="0">
                <a:latin typeface="Lucida Console" pitchFamily="49" charset="0"/>
                <a:ea typeface="Gulim" pitchFamily="34" charset="-127"/>
              </a:rPr>
              <a:t>:=</a:t>
            </a:r>
            <a:r>
              <a:rPr lang="en-US" altLang="ko-KR" sz="2800" dirty="0">
                <a:ea typeface="Gulim" pitchFamily="34" charset="-127"/>
              </a:rPr>
              <a:t> </a:t>
            </a:r>
            <a:r>
              <a:rPr lang="en-US" altLang="ko-KR" sz="2800" i="1" dirty="0">
                <a:ea typeface="Gulim" pitchFamily="34" charset="-127"/>
              </a:rPr>
              <a:t>n</a:t>
            </a:r>
            <a:r>
              <a:rPr lang="en-US" altLang="ko-KR" sz="2800" dirty="0">
                <a:ea typeface="Gulim" pitchFamily="34" charset="-127"/>
              </a:rPr>
              <a:t>  {right endpoint of search interval}</a:t>
            </a:r>
            <a:br>
              <a:rPr lang="en-US" altLang="ko-KR" sz="2800" dirty="0">
                <a:ea typeface="Gulim" pitchFamily="34" charset="-127"/>
              </a:rPr>
            </a:br>
            <a:r>
              <a:rPr lang="en-US" altLang="ko-KR" sz="2800" b="1" dirty="0">
                <a:ea typeface="Gulim" pitchFamily="34" charset="-127"/>
              </a:rPr>
              <a:t>while</a:t>
            </a:r>
            <a:r>
              <a:rPr lang="en-US" altLang="ko-KR" sz="2800" i="1" dirty="0">
                <a:ea typeface="Gulim" pitchFamily="34" charset="-127"/>
              </a:rPr>
              <a:t> i</a:t>
            </a:r>
            <a:r>
              <a:rPr lang="en-US" altLang="ko-KR" sz="2800" dirty="0">
                <a:ea typeface="Gulim" pitchFamily="34" charset="-127"/>
              </a:rPr>
              <a:t>&lt;</a:t>
            </a:r>
            <a:r>
              <a:rPr lang="en-US" altLang="ko-KR" sz="2800" i="1" dirty="0">
                <a:ea typeface="Gulim" pitchFamily="34" charset="-127"/>
              </a:rPr>
              <a:t>j </a:t>
            </a:r>
            <a:r>
              <a:rPr lang="en-US" altLang="ko-KR" sz="2800" b="1" dirty="0">
                <a:ea typeface="Gulim" pitchFamily="34" charset="-127"/>
              </a:rPr>
              <a:t>begin</a:t>
            </a:r>
            <a:r>
              <a:rPr lang="en-US" altLang="ko-KR" sz="2800" dirty="0">
                <a:ea typeface="Gulim" pitchFamily="34" charset="-127"/>
              </a:rPr>
              <a:t>   {while interval has &gt;1 item}</a:t>
            </a:r>
            <a:r>
              <a:rPr lang="en-US" altLang="ko-KR" sz="2800" b="1" dirty="0">
                <a:ea typeface="Gulim" pitchFamily="34" charset="-127"/>
              </a:rPr>
              <a:t/>
            </a:r>
            <a:br>
              <a:rPr lang="en-US" altLang="ko-KR" sz="2800" b="1" dirty="0">
                <a:ea typeface="Gulim" pitchFamily="34" charset="-127"/>
              </a:rPr>
            </a:br>
            <a:r>
              <a:rPr lang="en-US" altLang="ko-KR" sz="2800" b="1" dirty="0">
                <a:ea typeface="Gulim" pitchFamily="34" charset="-127"/>
              </a:rPr>
              <a:t>	</a:t>
            </a:r>
            <a:r>
              <a:rPr lang="en-US" altLang="ko-KR" sz="2800" i="1" dirty="0">
                <a:ea typeface="Gulim" pitchFamily="34" charset="-127"/>
              </a:rPr>
              <a:t>m</a:t>
            </a:r>
            <a:r>
              <a:rPr lang="en-US" altLang="ko-KR" sz="2800" dirty="0">
                <a:ea typeface="Gulim" pitchFamily="34" charset="-127"/>
              </a:rPr>
              <a:t> </a:t>
            </a:r>
            <a:r>
              <a:rPr lang="en-US" altLang="ko-KR" sz="2800" dirty="0">
                <a:latin typeface="Lucida Console" pitchFamily="49" charset="0"/>
                <a:ea typeface="Gulim" pitchFamily="34" charset="-127"/>
              </a:rPr>
              <a:t>:=</a:t>
            </a:r>
            <a:r>
              <a:rPr lang="en-US" altLang="ko-KR" sz="2800" dirty="0">
                <a:ea typeface="Gulim" pitchFamily="34" charset="-127"/>
              </a:rPr>
              <a:t> </a:t>
            </a:r>
            <a:r>
              <a:rPr lang="en-US" altLang="ko-KR" sz="2800" dirty="0">
                <a:ea typeface="Gulim" pitchFamily="34" charset="-127"/>
                <a:sym typeface="Symbol" pitchFamily="18" charset="2"/>
              </a:rPr>
              <a:t>(</a:t>
            </a:r>
            <a:r>
              <a:rPr lang="en-US" altLang="ko-KR" sz="2800" i="1" dirty="0" err="1">
                <a:ea typeface="Gulim" pitchFamily="34" charset="-127"/>
                <a:sym typeface="Symbol" pitchFamily="18" charset="2"/>
              </a:rPr>
              <a:t>i</a:t>
            </a:r>
            <a:r>
              <a:rPr lang="en-US" altLang="ko-KR" sz="2800" dirty="0" err="1">
                <a:ea typeface="Gulim" pitchFamily="34" charset="-127"/>
                <a:sym typeface="Symbol" pitchFamily="18" charset="2"/>
              </a:rPr>
              <a:t>+</a:t>
            </a:r>
            <a:r>
              <a:rPr lang="en-US" altLang="ko-KR" sz="2800" i="1" dirty="0" err="1">
                <a:ea typeface="Gulim" pitchFamily="34" charset="-127"/>
                <a:sym typeface="Symbol" pitchFamily="18" charset="2"/>
              </a:rPr>
              <a:t>j</a:t>
            </a:r>
            <a:r>
              <a:rPr lang="en-US" altLang="ko-KR" sz="2800" dirty="0">
                <a:ea typeface="Gulim" pitchFamily="34" charset="-127"/>
                <a:sym typeface="Symbol" pitchFamily="18" charset="2"/>
              </a:rPr>
              <a:t>)/2  {midpoint}</a:t>
            </a:r>
            <a:br>
              <a:rPr lang="en-US" altLang="ko-KR" sz="2800" dirty="0">
                <a:ea typeface="Gulim" pitchFamily="34" charset="-127"/>
                <a:sym typeface="Symbol" pitchFamily="18" charset="2"/>
              </a:rPr>
            </a:br>
            <a:r>
              <a:rPr lang="en-US" altLang="ko-KR" sz="2800" dirty="0">
                <a:ea typeface="Gulim" pitchFamily="34" charset="-127"/>
                <a:sym typeface="Symbol" pitchFamily="18" charset="2"/>
              </a:rPr>
              <a:t>	</a:t>
            </a:r>
            <a:r>
              <a:rPr lang="en-US" altLang="ko-KR" sz="2800" b="1" dirty="0">
                <a:ea typeface="Gulim" pitchFamily="34" charset="-127"/>
                <a:sym typeface="Symbol" pitchFamily="18" charset="2"/>
              </a:rPr>
              <a:t>if</a:t>
            </a:r>
            <a:r>
              <a:rPr lang="en-US" altLang="ko-KR" sz="2800" dirty="0">
                <a:ea typeface="Gulim" pitchFamily="34" charset="-127"/>
                <a:sym typeface="Symbol" pitchFamily="18" charset="2"/>
              </a:rPr>
              <a:t> </a:t>
            </a:r>
            <a:r>
              <a:rPr lang="en-US" altLang="ko-KR" sz="2800" i="1" dirty="0">
                <a:ea typeface="Gulim" pitchFamily="34" charset="-127"/>
                <a:sym typeface="Symbol" pitchFamily="18" charset="2"/>
              </a:rPr>
              <a:t>x</a:t>
            </a:r>
            <a:r>
              <a:rPr lang="en-US" altLang="ko-KR" sz="2800" dirty="0">
                <a:ea typeface="Gulim" pitchFamily="34" charset="-127"/>
                <a:sym typeface="Symbol" pitchFamily="18" charset="2"/>
              </a:rPr>
              <a:t>&gt;</a:t>
            </a:r>
            <a:r>
              <a:rPr lang="en-US" altLang="ko-KR" sz="2800" i="1" dirty="0">
                <a:ea typeface="Gulim" pitchFamily="34" charset="-127"/>
                <a:sym typeface="Symbol" pitchFamily="18" charset="2"/>
              </a:rPr>
              <a:t>a</a:t>
            </a:r>
            <a:r>
              <a:rPr lang="en-US" altLang="ko-KR" sz="2800" i="1" baseline="-25000" dirty="0">
                <a:ea typeface="Gulim" pitchFamily="34" charset="-127"/>
                <a:sym typeface="Symbol" pitchFamily="18" charset="2"/>
              </a:rPr>
              <a:t>m</a:t>
            </a:r>
            <a:r>
              <a:rPr lang="en-US" altLang="ko-KR" sz="2800" i="1" dirty="0">
                <a:ea typeface="Gulim" pitchFamily="34" charset="-127"/>
                <a:sym typeface="Symbol" pitchFamily="18" charset="2"/>
              </a:rPr>
              <a:t> </a:t>
            </a:r>
            <a:r>
              <a:rPr lang="en-US" altLang="ko-KR" sz="2800" b="1" dirty="0">
                <a:ea typeface="Gulim" pitchFamily="34" charset="-127"/>
                <a:sym typeface="Symbol" pitchFamily="18" charset="2"/>
              </a:rPr>
              <a:t>then</a:t>
            </a:r>
            <a:r>
              <a:rPr lang="en-US" altLang="ko-KR" sz="2800" dirty="0">
                <a:ea typeface="Gulim" pitchFamily="34" charset="-127"/>
                <a:sym typeface="Symbol" pitchFamily="18" charset="2"/>
              </a:rPr>
              <a:t> </a:t>
            </a:r>
            <a:r>
              <a:rPr lang="en-US" altLang="ko-KR" sz="2800" i="1" dirty="0">
                <a:ea typeface="Gulim" pitchFamily="34" charset="-127"/>
                <a:sym typeface="Symbol" pitchFamily="18" charset="2"/>
              </a:rPr>
              <a:t>i </a:t>
            </a:r>
            <a:r>
              <a:rPr lang="en-US" altLang="ko-KR" sz="2800" dirty="0">
                <a:latin typeface="Lucida Console" pitchFamily="49" charset="0"/>
                <a:ea typeface="Gulim" pitchFamily="34" charset="-127"/>
              </a:rPr>
              <a:t>:=</a:t>
            </a:r>
            <a:r>
              <a:rPr lang="en-US" altLang="ko-KR" sz="2800" i="1" dirty="0">
                <a:ea typeface="Gulim" pitchFamily="34" charset="-127"/>
                <a:sym typeface="Symbol" pitchFamily="18" charset="2"/>
              </a:rPr>
              <a:t> m</a:t>
            </a:r>
            <a:r>
              <a:rPr lang="en-US" altLang="ko-KR" sz="2800" dirty="0">
                <a:ea typeface="Gulim" pitchFamily="34" charset="-127"/>
                <a:sym typeface="Symbol" pitchFamily="18" charset="2"/>
              </a:rPr>
              <a:t>+1 </a:t>
            </a:r>
            <a:r>
              <a:rPr lang="en-US" altLang="ko-KR" sz="2800" b="1" dirty="0">
                <a:ea typeface="Gulim" pitchFamily="34" charset="-127"/>
                <a:sym typeface="Symbol" pitchFamily="18" charset="2"/>
              </a:rPr>
              <a:t>else </a:t>
            </a:r>
            <a:r>
              <a:rPr lang="en-US" altLang="ko-KR" sz="2800" i="1" dirty="0">
                <a:ea typeface="Gulim" pitchFamily="34" charset="-127"/>
                <a:sym typeface="Symbol" pitchFamily="18" charset="2"/>
              </a:rPr>
              <a:t>j </a:t>
            </a:r>
            <a:r>
              <a:rPr lang="en-US" altLang="ko-KR" sz="2800" dirty="0">
                <a:latin typeface="Lucida Console" pitchFamily="49" charset="0"/>
                <a:ea typeface="Gulim" pitchFamily="34" charset="-127"/>
              </a:rPr>
              <a:t>:=</a:t>
            </a:r>
            <a:r>
              <a:rPr lang="en-US" altLang="ko-KR" sz="2800" i="1" dirty="0">
                <a:ea typeface="Gulim" pitchFamily="34" charset="-127"/>
                <a:sym typeface="Symbol" pitchFamily="18" charset="2"/>
              </a:rPr>
              <a:t> m</a:t>
            </a:r>
            <a:br>
              <a:rPr lang="en-US" altLang="ko-KR" sz="2800" i="1" dirty="0">
                <a:ea typeface="Gulim" pitchFamily="34" charset="-127"/>
                <a:sym typeface="Symbol" pitchFamily="18" charset="2"/>
              </a:rPr>
            </a:br>
            <a:r>
              <a:rPr lang="en-US" altLang="ko-KR" sz="2800" b="1" dirty="0">
                <a:ea typeface="Gulim" pitchFamily="34" charset="-127"/>
                <a:sym typeface="Symbol" pitchFamily="18" charset="2"/>
              </a:rPr>
              <a:t>end</a:t>
            </a:r>
            <a:br>
              <a:rPr lang="en-US" altLang="ko-KR" sz="2800" b="1" dirty="0">
                <a:ea typeface="Gulim" pitchFamily="34" charset="-127"/>
                <a:sym typeface="Symbol" pitchFamily="18" charset="2"/>
              </a:rPr>
            </a:br>
            <a:r>
              <a:rPr lang="en-US" altLang="ko-KR" sz="2800" b="1" dirty="0">
                <a:ea typeface="Gulim" pitchFamily="34" charset="-127"/>
                <a:sym typeface="Symbol" pitchFamily="18" charset="2"/>
              </a:rPr>
              <a:t>if</a:t>
            </a:r>
            <a:r>
              <a:rPr lang="en-US" altLang="ko-KR" sz="2800" dirty="0">
                <a:ea typeface="Gulim" pitchFamily="34" charset="-127"/>
                <a:sym typeface="Symbol" pitchFamily="18" charset="2"/>
              </a:rPr>
              <a:t> </a:t>
            </a:r>
            <a:r>
              <a:rPr lang="en-US" altLang="ko-KR" sz="2800" i="1" dirty="0">
                <a:ea typeface="Gulim" pitchFamily="34" charset="-127"/>
                <a:sym typeface="Symbol" pitchFamily="18" charset="2"/>
              </a:rPr>
              <a:t>x</a:t>
            </a:r>
            <a:r>
              <a:rPr lang="en-US" altLang="ko-KR" sz="2800" dirty="0">
                <a:ea typeface="Gulim" pitchFamily="34" charset="-127"/>
                <a:sym typeface="Symbol" pitchFamily="18" charset="2"/>
              </a:rPr>
              <a:t> = </a:t>
            </a:r>
            <a:r>
              <a:rPr lang="en-US" altLang="ko-KR" sz="2800" i="1" dirty="0" err="1">
                <a:ea typeface="Gulim" pitchFamily="34" charset="-127"/>
                <a:sym typeface="Symbol" pitchFamily="18" charset="2"/>
              </a:rPr>
              <a:t>a</a:t>
            </a:r>
            <a:r>
              <a:rPr lang="en-US" altLang="ko-KR" sz="2800" i="1" baseline="-25000" dirty="0" err="1">
                <a:ea typeface="Gulim" pitchFamily="34" charset="-127"/>
                <a:sym typeface="Symbol" pitchFamily="18" charset="2"/>
              </a:rPr>
              <a:t>i</a:t>
            </a:r>
            <a:r>
              <a:rPr lang="en-US" altLang="ko-KR" sz="2800" i="1" dirty="0">
                <a:ea typeface="Gulim" pitchFamily="34" charset="-127"/>
                <a:sym typeface="Symbol" pitchFamily="18" charset="2"/>
              </a:rPr>
              <a:t> </a:t>
            </a:r>
            <a:r>
              <a:rPr lang="en-US" altLang="ko-KR" sz="2800" b="1" dirty="0">
                <a:ea typeface="Gulim" pitchFamily="34" charset="-127"/>
                <a:sym typeface="Symbol" pitchFamily="18" charset="2"/>
              </a:rPr>
              <a:t>then</a:t>
            </a:r>
            <a:r>
              <a:rPr lang="en-US" altLang="ko-KR" sz="2800" dirty="0">
                <a:ea typeface="Gulim" pitchFamily="34" charset="-127"/>
                <a:sym typeface="Symbol" pitchFamily="18" charset="2"/>
              </a:rPr>
              <a:t> </a:t>
            </a:r>
            <a:r>
              <a:rPr lang="en-US" altLang="ko-KR" sz="2800" i="1" dirty="0">
                <a:ea typeface="Gulim" pitchFamily="34" charset="-127"/>
                <a:sym typeface="Symbol" pitchFamily="18" charset="2"/>
              </a:rPr>
              <a:t>location</a:t>
            </a:r>
            <a:r>
              <a:rPr lang="en-US" altLang="ko-KR" sz="2800" dirty="0">
                <a:ea typeface="Gulim" pitchFamily="34" charset="-127"/>
                <a:sym typeface="Symbol" pitchFamily="18" charset="2"/>
              </a:rPr>
              <a:t> </a:t>
            </a:r>
            <a:r>
              <a:rPr lang="en-US" altLang="ko-KR" sz="2800" dirty="0">
                <a:latin typeface="Lucida Console" pitchFamily="49" charset="0"/>
                <a:ea typeface="Gulim" pitchFamily="34" charset="-127"/>
              </a:rPr>
              <a:t>:=</a:t>
            </a:r>
            <a:r>
              <a:rPr lang="en-US" altLang="ko-KR" sz="2800" dirty="0">
                <a:ea typeface="Gulim" pitchFamily="34" charset="-127"/>
                <a:sym typeface="Symbol" pitchFamily="18" charset="2"/>
              </a:rPr>
              <a:t> </a:t>
            </a:r>
            <a:r>
              <a:rPr lang="en-US" altLang="ko-KR" sz="2800" i="1" dirty="0">
                <a:ea typeface="Gulim" pitchFamily="34" charset="-127"/>
                <a:sym typeface="Symbol" pitchFamily="18" charset="2"/>
              </a:rPr>
              <a:t>i</a:t>
            </a:r>
            <a:r>
              <a:rPr lang="en-US" altLang="ko-KR" sz="2800" dirty="0">
                <a:ea typeface="Gulim" pitchFamily="34" charset="-127"/>
                <a:sym typeface="Symbol" pitchFamily="18" charset="2"/>
              </a:rPr>
              <a:t> </a:t>
            </a:r>
            <a:r>
              <a:rPr lang="en-US" altLang="ko-KR" sz="2800" b="1" dirty="0">
                <a:ea typeface="Gulim" pitchFamily="34" charset="-127"/>
                <a:sym typeface="Symbol" pitchFamily="18" charset="2"/>
              </a:rPr>
              <a:t>else</a:t>
            </a:r>
            <a:r>
              <a:rPr lang="en-US" altLang="ko-KR" sz="2800" dirty="0">
                <a:ea typeface="Gulim" pitchFamily="34" charset="-127"/>
                <a:sym typeface="Symbol" pitchFamily="18" charset="2"/>
              </a:rPr>
              <a:t> </a:t>
            </a:r>
            <a:r>
              <a:rPr lang="en-US" altLang="ko-KR" sz="2800" i="1" dirty="0">
                <a:ea typeface="Gulim" pitchFamily="34" charset="-127"/>
                <a:sym typeface="Symbol" pitchFamily="18" charset="2"/>
              </a:rPr>
              <a:t>location</a:t>
            </a:r>
            <a:r>
              <a:rPr lang="en-US" altLang="ko-KR" sz="2800" dirty="0">
                <a:ea typeface="Gulim" pitchFamily="34" charset="-127"/>
                <a:sym typeface="Symbol" pitchFamily="18" charset="2"/>
              </a:rPr>
              <a:t> </a:t>
            </a:r>
            <a:r>
              <a:rPr lang="en-US" altLang="ko-KR" sz="2800" dirty="0">
                <a:latin typeface="Lucida Console" pitchFamily="49" charset="0"/>
                <a:ea typeface="Gulim" pitchFamily="34" charset="-127"/>
              </a:rPr>
              <a:t>:=</a:t>
            </a:r>
            <a:r>
              <a:rPr lang="en-US" altLang="ko-KR" sz="2800" dirty="0">
                <a:ea typeface="Gulim" pitchFamily="34" charset="-127"/>
                <a:sym typeface="Symbol" pitchFamily="18" charset="2"/>
              </a:rPr>
              <a:t> 0</a:t>
            </a:r>
            <a:br>
              <a:rPr lang="en-US" altLang="ko-KR" sz="2800" dirty="0">
                <a:ea typeface="Gulim" pitchFamily="34" charset="-127"/>
                <a:sym typeface="Symbol" pitchFamily="18" charset="2"/>
              </a:rPr>
            </a:br>
            <a:r>
              <a:rPr lang="en-US" altLang="ko-KR" sz="2800" b="1" dirty="0">
                <a:ea typeface="Gulim" pitchFamily="34" charset="-127"/>
                <a:sym typeface="Symbol" pitchFamily="18" charset="2"/>
              </a:rPr>
              <a:t>return</a:t>
            </a:r>
            <a:r>
              <a:rPr lang="en-US" altLang="ko-KR" sz="2800" dirty="0">
                <a:ea typeface="Gulim" pitchFamily="34" charset="-127"/>
                <a:sym typeface="Symbol" pitchFamily="18" charset="2"/>
              </a:rPr>
              <a:t> </a:t>
            </a:r>
            <a:r>
              <a:rPr lang="en-US" altLang="ko-KR" sz="2800" i="1" dirty="0">
                <a:ea typeface="Gulim" pitchFamily="34" charset="-127"/>
                <a:sym typeface="Symbol" pitchFamily="18" charset="2"/>
              </a:rPr>
              <a:t>location</a:t>
            </a:r>
            <a:endParaRPr lang="en-US" altLang="ko-KR" sz="2800" dirty="0">
              <a:ea typeface="Gulim" pitchFamily="34" charset="-127"/>
              <a:sym typeface="Symbol" pitchFamily="18" charset="2"/>
            </a:endParaRPr>
          </a:p>
        </p:txBody>
      </p:sp>
      <p:sp>
        <p:nvSpPr>
          <p:cNvPr id="2" name="Footer Placeholder 1"/>
          <p:cNvSpPr>
            <a:spLocks noGrp="1"/>
          </p:cNvSpPr>
          <p:nvPr>
            <p:ph type="ftr" sz="quarter" idx="11"/>
          </p:nvPr>
        </p:nvSpPr>
        <p:spPr/>
        <p:txBody>
          <a:bodyPr/>
          <a:lstStyle/>
          <a:p>
            <a:pPr>
              <a:defRPr/>
            </a:pPr>
            <a:r>
              <a:rPr lang="en-US" smtClean="0"/>
              <a:t>Design and Analysis of Algorithm Chapter-1</a:t>
            </a:r>
            <a:endParaRPr lang="en-US"/>
          </a:p>
        </p:txBody>
      </p:sp>
      <p:sp>
        <p:nvSpPr>
          <p:cNvPr id="3" name="Slide Number Placeholder 2"/>
          <p:cNvSpPr>
            <a:spLocks noGrp="1"/>
          </p:cNvSpPr>
          <p:nvPr>
            <p:ph type="sldNum" sz="quarter" idx="12"/>
          </p:nvPr>
        </p:nvSpPr>
        <p:spPr/>
        <p:txBody>
          <a:bodyPr/>
          <a:lstStyle/>
          <a:p>
            <a:pPr>
              <a:defRPr/>
            </a:pPr>
            <a:fld id="{62BFC5DA-F6BF-4746-87B1-CFA323DCBF08}" type="slidenum">
              <a:rPr lang="ko-KR" altLang="en-US" smtClean="0"/>
              <a:pPr>
                <a:defRPr/>
              </a:pPr>
              <a:t>9</a:t>
            </a:fld>
            <a:endParaRPr lang="en-US" altLang="ko-KR"/>
          </a:p>
        </p:txBody>
      </p:sp>
    </p:spTree>
    <p:extLst>
      <p:ext uri="{BB962C8B-B14F-4D97-AF65-F5344CB8AC3E}">
        <p14:creationId xmlns:p14="http://schemas.microsoft.com/office/powerpoint/2010/main" val="2816350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TotalTime>
  <Words>5396</Words>
  <Application>Microsoft Office PowerPoint</Application>
  <PresentationFormat>Custom</PresentationFormat>
  <Paragraphs>1036</Paragraphs>
  <Slides>83</Slides>
  <Notes>31</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83</vt:i4>
      </vt:variant>
    </vt:vector>
  </HeadingPairs>
  <TitlesOfParts>
    <vt:vector size="92" baseType="lpstr">
      <vt:lpstr>Office Theme</vt:lpstr>
      <vt:lpstr>1_Office Theme</vt:lpstr>
      <vt:lpstr>2_Office Theme</vt:lpstr>
      <vt:lpstr>Default Design</vt:lpstr>
      <vt:lpstr>3_Office Theme</vt:lpstr>
      <vt:lpstr>1_Default Design</vt:lpstr>
      <vt:lpstr>4_Office Theme</vt:lpstr>
      <vt:lpstr>Document</vt:lpstr>
      <vt:lpstr>Paint Shop Pro Image</vt:lpstr>
      <vt:lpstr>                                                                                                                                                                          </vt:lpstr>
      <vt:lpstr>PowerPoint Presentation</vt:lpstr>
      <vt:lpstr>Introduction</vt:lpstr>
      <vt:lpstr>What is an algorithm?</vt:lpstr>
      <vt:lpstr>Algorithms</vt:lpstr>
      <vt:lpstr>Example: Searching </vt:lpstr>
      <vt:lpstr>Search alg. #1: Linear Search</vt:lpstr>
      <vt:lpstr>Search alg. #2: Binary Search</vt:lpstr>
      <vt:lpstr>Search alg. #2: Binary Search</vt:lpstr>
      <vt:lpstr>Is Binary Search more efficient? </vt:lpstr>
      <vt:lpstr>Algorithm Design &amp; Analysis Process</vt:lpstr>
      <vt:lpstr>Analysis of Algorithm</vt:lpstr>
      <vt:lpstr>Analysis of Algorithm…</vt:lpstr>
      <vt:lpstr>Efficiency</vt:lpstr>
      <vt:lpstr>Correct Algorithm</vt:lpstr>
      <vt:lpstr>Why need algorithm analysis ?</vt:lpstr>
      <vt:lpstr>Why need algorithm analysis ?...</vt:lpstr>
      <vt:lpstr>Example: Selection Problem</vt:lpstr>
      <vt:lpstr>Example: Selection Problem…</vt:lpstr>
      <vt:lpstr>Areas of studies of Algorithms</vt:lpstr>
      <vt:lpstr>Areas of studies of Algorithms</vt:lpstr>
      <vt:lpstr>Areas of studies of Algorithms</vt:lpstr>
      <vt:lpstr>Types of Analysis</vt:lpstr>
      <vt:lpstr>best-case Running time…</vt:lpstr>
      <vt:lpstr>Average-case Running time…</vt:lpstr>
      <vt:lpstr>worst-case Running time…</vt:lpstr>
      <vt:lpstr>Performance Analysis</vt:lpstr>
      <vt:lpstr>Performance Analysis</vt:lpstr>
      <vt:lpstr>Computing running time</vt:lpstr>
      <vt:lpstr>Computing running time (cont.)</vt:lpstr>
      <vt:lpstr>Examples (cont.’d)</vt:lpstr>
      <vt:lpstr>Example cont.’d</vt:lpstr>
      <vt:lpstr>computational complexity of algorithm that sum up the elements of an array</vt:lpstr>
      <vt:lpstr>computational complexity of algorithm that sum up the elements of two a matrix</vt:lpstr>
      <vt:lpstr>computational complexity of algorithm that multiply the elements of the matrix</vt:lpstr>
      <vt:lpstr>Time complexity of for loop</vt:lpstr>
      <vt:lpstr>Time complexity of while loop</vt:lpstr>
      <vt:lpstr>Time complexity of if…else </vt:lpstr>
      <vt:lpstr>How do we analyze algorithms?</vt:lpstr>
      <vt:lpstr>Example (number of statements) </vt:lpstr>
      <vt:lpstr>How do we analyze algorithms?</vt:lpstr>
      <vt:lpstr>Step count</vt:lpstr>
      <vt:lpstr>How do we analyze algorithms?...</vt:lpstr>
      <vt:lpstr>Asymptotic Analysis</vt:lpstr>
      <vt:lpstr>Big-O Notation (Upper Bound)</vt:lpstr>
      <vt:lpstr>PowerPoint Presentation</vt:lpstr>
      <vt:lpstr>    Big-O Notation…  </vt:lpstr>
      <vt:lpstr>PowerPoint Presentation</vt:lpstr>
      <vt:lpstr>More Examples …</vt:lpstr>
      <vt:lpstr>Eight Growth Functions</vt:lpstr>
      <vt:lpstr>Growth Rates Compared</vt:lpstr>
      <vt:lpstr>(g), at least order g [Lower Bound]</vt:lpstr>
      <vt:lpstr>Big-  Visualization</vt:lpstr>
      <vt:lpstr>Big- Θ</vt:lpstr>
      <vt:lpstr>Big- Θ Visualization</vt:lpstr>
      <vt:lpstr> Review of elementary Data Structures  </vt:lpstr>
      <vt:lpstr>The Heap Data Structure</vt:lpstr>
      <vt:lpstr>Heap Types</vt:lpstr>
      <vt:lpstr>Array Representation of Heaps</vt:lpstr>
      <vt:lpstr>Adding/Deleting Nodes</vt:lpstr>
      <vt:lpstr>Operations on Heaps</vt:lpstr>
      <vt:lpstr>1. Maintaining the Heap Property (MAX-HEAPIFY)</vt:lpstr>
      <vt:lpstr>Example</vt:lpstr>
      <vt:lpstr>Maintaining the Heap Property</vt:lpstr>
      <vt:lpstr>MAX-HEAPIFY Running Time</vt:lpstr>
      <vt:lpstr>2. Building a Heap- BUILD-MAX-HEAP</vt:lpstr>
      <vt:lpstr>Example:         A</vt:lpstr>
      <vt:lpstr>Running Time of BUILD MAX HEAP</vt:lpstr>
      <vt:lpstr>3. Heap Sort</vt:lpstr>
      <vt:lpstr>Example:   A=[7, 4, 3, 1, 2]</vt:lpstr>
      <vt:lpstr>Alg: HEAPSORT(A)</vt:lpstr>
      <vt:lpstr>Set Representation</vt:lpstr>
      <vt:lpstr>Union and Find operations</vt:lpstr>
      <vt:lpstr>Possible Tree Representation of Sets</vt:lpstr>
      <vt:lpstr>Unions of Sets</vt:lpstr>
      <vt:lpstr>Possible Representations of S1 ∪S2</vt:lpstr>
      <vt:lpstr>Possible Representations of S1 ∪S2</vt:lpstr>
      <vt:lpstr>Hashing</vt:lpstr>
      <vt:lpstr>Example</vt:lpstr>
      <vt:lpstr>Operations</vt:lpstr>
      <vt:lpstr>Do you see any problems  with this approach?</vt:lpstr>
      <vt:lpstr> Review literature on the following topics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Jemal</dc:creator>
  <cp:lastModifiedBy>admin</cp:lastModifiedBy>
  <cp:revision>279</cp:revision>
  <dcterms:created xsi:type="dcterms:W3CDTF">2021-03-15T06:29:32Z</dcterms:created>
  <dcterms:modified xsi:type="dcterms:W3CDTF">2022-04-26T22:32:58Z</dcterms:modified>
</cp:coreProperties>
</file>