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57" r:id="rId3"/>
    <p:sldId id="259" r:id="rId4"/>
    <p:sldId id="267" r:id="rId5"/>
    <p:sldId id="268" r:id="rId6"/>
    <p:sldId id="270" r:id="rId7"/>
    <p:sldId id="269" r:id="rId8"/>
    <p:sldId id="271"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E503FC-E0D2-0E1F-3B0D-58474E4CF952}" v="1369" dt="2024-10-09T21:23:16.963"/>
    <p1510:client id="{A1025769-4CE5-4406-B343-92421B727537}" v="851" dt="2024-10-09T23:19:11.838"/>
    <p1510:client id="{B4ED1B92-DC6F-192C-9297-83F02D5A45E7}" v="20" dt="2024-10-10T17:09:33.152"/>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1/23/2025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Hello, I'm Anderson Wong from the University of Toronto's Urban Data Research Centre and I'm here today to give you an overview of our City Digital Twin knowledge graph.</a:t>
            </a:r>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I've structured this presentation to answer 4 main questions that will give you a better understanding of </a:t>
            </a:r>
            <a:r>
              <a:rPr lang="en-US">
                <a:latin typeface="Century Schoolbook" panose="02040604050505020304"/>
                <a:cs typeface="Calibri"/>
              </a:rPr>
              <a:t>how </a:t>
            </a:r>
            <a:r>
              <a:rPr lang="en-US">
                <a:latin typeface="Calibri"/>
                <a:cs typeface="Calibri"/>
              </a:rPr>
              <a:t>the City Digital Twin knowledge graph works.  What is a graph database?  What is an ontology?  How can we use ontologies to represent data in a graph database?  And how can we use the data in a graph database? </a:t>
            </a:r>
          </a:p>
        </p:txBody>
      </p:sp>
      <p:sp>
        <p:nvSpPr>
          <p:cNvPr id="4" name="Slide Number Placeholder 3"/>
          <p:cNvSpPr>
            <a:spLocks noGrp="1"/>
          </p:cNvSpPr>
          <p:nvPr>
            <p:ph type="sldNum" sz="quarter" idx="5"/>
          </p:nvPr>
        </p:nvSpPr>
        <p:spPr/>
        <p:txBody>
          <a:bodyPr/>
          <a:lstStyle/>
          <a:p>
            <a:fld id="{8DAEC444-603B-4F09-9A06-5917518DD901}" type="slidenum">
              <a:rPr lang="en-US" smtClean="0"/>
              <a:t>2</a:t>
            </a:fld>
            <a:endParaRPr lang="en-US"/>
          </a:p>
        </p:txBody>
      </p:sp>
    </p:spTree>
    <p:extLst>
      <p:ext uri="{BB962C8B-B14F-4D97-AF65-F5344CB8AC3E}">
        <p14:creationId xmlns:p14="http://schemas.microsoft.com/office/powerpoint/2010/main" val="3371394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Firstly, what is a graph database?  Essentially, it is a database that describes information as entities and their relationships that can be structured as RDF </a:t>
            </a:r>
            <a:r>
              <a:rPr lang="en-US" err="1">
                <a:latin typeface="Calibri"/>
                <a:cs typeface="Calibri"/>
              </a:rPr>
              <a:t>triplestores</a:t>
            </a:r>
            <a:r>
              <a:rPr lang="en-US">
                <a:latin typeface="Calibri"/>
                <a:cs typeface="Calibri"/>
              </a:rPr>
              <a:t> instead of the usual tables, rows, and columns used by relational databases.  A </a:t>
            </a:r>
            <a:r>
              <a:rPr lang="en-US" err="1">
                <a:latin typeface="Calibri"/>
                <a:cs typeface="Calibri"/>
              </a:rPr>
              <a:t>triplestore</a:t>
            </a:r>
            <a:r>
              <a:rPr lang="en-US">
                <a:latin typeface="Calibri"/>
                <a:cs typeface="Calibri"/>
              </a:rPr>
              <a:t> consists of a subject, predicate, and object where the predicate is used to show the type of relationship between the subject and the object.  For example, here, you can see a simple table of data containing a list of people, their ages, and their gender, similar to what you might find in a typical relational database.  Instead of using a table structure, a graph database could use </a:t>
            </a:r>
            <a:r>
              <a:rPr lang="en-US" err="1">
                <a:latin typeface="Calibri"/>
                <a:cs typeface="Calibri"/>
              </a:rPr>
              <a:t>triplestores</a:t>
            </a:r>
            <a:r>
              <a:rPr lang="en-US">
                <a:latin typeface="Calibri"/>
                <a:cs typeface="Calibri"/>
              </a:rPr>
              <a:t> to describe the same information (e.g. Alex </a:t>
            </a:r>
            <a:r>
              <a:rPr lang="en-US" err="1">
                <a:latin typeface="Calibri"/>
                <a:cs typeface="Calibri"/>
              </a:rPr>
              <a:t>hasAge</a:t>
            </a:r>
            <a:r>
              <a:rPr lang="en-US">
                <a:latin typeface="Calibri"/>
                <a:cs typeface="Calibri"/>
              </a:rPr>
              <a:t> 21 where Alex is the subject, </a:t>
            </a:r>
            <a:r>
              <a:rPr lang="en-US" err="1">
                <a:latin typeface="Calibri"/>
                <a:cs typeface="Calibri"/>
              </a:rPr>
              <a:t>hasAge</a:t>
            </a:r>
            <a:r>
              <a:rPr lang="en-US">
                <a:latin typeface="Calibri"/>
                <a:cs typeface="Calibri"/>
              </a:rPr>
              <a:t> is the predicate, and 21 is the object).</a:t>
            </a:r>
          </a:p>
        </p:txBody>
      </p:sp>
      <p:sp>
        <p:nvSpPr>
          <p:cNvPr id="4" name="Slide Number Placeholder 3"/>
          <p:cNvSpPr>
            <a:spLocks noGrp="1"/>
          </p:cNvSpPr>
          <p:nvPr>
            <p:ph type="sldNum" sz="quarter" idx="5"/>
          </p:nvPr>
        </p:nvSpPr>
        <p:spPr/>
        <p:txBody>
          <a:bodyPr/>
          <a:lstStyle/>
          <a:p>
            <a:fld id="{8DAEC444-603B-4F09-9A06-5917518DD901}" type="slidenum">
              <a:rPr lang="en-US" smtClean="0"/>
              <a:t>3</a:t>
            </a:fld>
            <a:endParaRPr lang="en-US"/>
          </a:p>
        </p:txBody>
      </p:sp>
    </p:spTree>
    <p:extLst>
      <p:ext uri="{BB962C8B-B14F-4D97-AF65-F5344CB8AC3E}">
        <p14:creationId xmlns:p14="http://schemas.microsoft.com/office/powerpoint/2010/main" val="544728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Now that we have an understanding of what graph databases are, let's take a look at ontologies.  An ontology is a formal representation of knowledge that defines the concepts and relationships of a subject area.  They consist of classes which define the concepts using formal logic and properties that define the relationships.  Ontologies provide us with a standardized interpretation of ideas to facilitate the sharing of knowledge.  Here you can see an ontological representation of city administrative areas where the orange boxes represent classes, and the arrows represent properties.  For example, in the center of the diagram, we can see that the ontology uses an "</a:t>
            </a:r>
            <a:r>
              <a:rPr lang="en-US" err="1">
                <a:latin typeface="Calibri"/>
                <a:cs typeface="Calibri"/>
              </a:rPr>
              <a:t>inWard</a:t>
            </a:r>
            <a:r>
              <a:rPr lang="en-US">
                <a:latin typeface="Calibri"/>
                <a:cs typeface="Calibri"/>
              </a:rPr>
              <a:t>" property to describe the relationship of a neighborhood being inside of a ward and the </a:t>
            </a:r>
            <a:r>
              <a:rPr lang="en-US" err="1">
                <a:latin typeface="Calibri"/>
                <a:cs typeface="Calibri"/>
              </a:rPr>
              <a:t>hasNeighborhood</a:t>
            </a:r>
            <a:r>
              <a:rPr lang="en-US">
                <a:latin typeface="Calibri"/>
                <a:cs typeface="Calibri"/>
              </a:rPr>
              <a:t> property to represent the inverse relationship.  </a:t>
            </a:r>
          </a:p>
        </p:txBody>
      </p:sp>
      <p:sp>
        <p:nvSpPr>
          <p:cNvPr id="4" name="Slide Number Placeholder 3"/>
          <p:cNvSpPr>
            <a:spLocks noGrp="1"/>
          </p:cNvSpPr>
          <p:nvPr>
            <p:ph type="sldNum" sz="quarter" idx="5"/>
          </p:nvPr>
        </p:nvSpPr>
        <p:spPr/>
        <p:txBody>
          <a:bodyPr/>
          <a:lstStyle/>
          <a:p>
            <a:fld id="{8DAEC444-603B-4F09-9A06-5917518DD901}" type="slidenum">
              <a:rPr lang="en-US" smtClean="0"/>
              <a:t>4</a:t>
            </a:fld>
            <a:endParaRPr lang="en-US"/>
          </a:p>
        </p:txBody>
      </p:sp>
    </p:spTree>
    <p:extLst>
      <p:ext uri="{BB962C8B-B14F-4D97-AF65-F5344CB8AC3E}">
        <p14:creationId xmlns:p14="http://schemas.microsoft.com/office/powerpoint/2010/main" val="1687281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This brings us to the question of how can we use ontologies to represent data in a graph database.  From the previous slide, we learned that ontologies provide us with a standardized representation of information and this allows us to map data onto the ontology.  Using the city administrative area ontology from the previous slide, we are now able to map a specific real world example where we can see that the instance neighborhood70 is inside of ward14 as represented using the "</a:t>
            </a:r>
            <a:r>
              <a:rPr lang="en-US" err="1">
                <a:latin typeface="Calibri"/>
                <a:cs typeface="Calibri"/>
              </a:rPr>
              <a:t>inWard</a:t>
            </a:r>
            <a:r>
              <a:rPr lang="en-US">
                <a:latin typeface="Calibri"/>
                <a:cs typeface="Calibri"/>
              </a:rPr>
              <a:t>" property from the ontology and this entity-relationship model can also be represented as an RDF </a:t>
            </a:r>
            <a:r>
              <a:rPr lang="en-US" err="1">
                <a:latin typeface="Calibri"/>
                <a:cs typeface="Calibri"/>
              </a:rPr>
              <a:t>triplestore</a:t>
            </a:r>
            <a:r>
              <a:rPr lang="en-US">
                <a:latin typeface="Calibri"/>
                <a:cs typeface="Calibri"/>
              </a:rPr>
              <a:t> for use in a graph database.  Similarly, we can use this ontology to repeat this process and represent the relationships between other administrative areas.</a:t>
            </a:r>
          </a:p>
        </p:txBody>
      </p:sp>
      <p:sp>
        <p:nvSpPr>
          <p:cNvPr id="4" name="Slide Number Placeholder 3"/>
          <p:cNvSpPr>
            <a:spLocks noGrp="1"/>
          </p:cNvSpPr>
          <p:nvPr>
            <p:ph type="sldNum" sz="quarter" idx="5"/>
          </p:nvPr>
        </p:nvSpPr>
        <p:spPr/>
        <p:txBody>
          <a:bodyPr/>
          <a:lstStyle/>
          <a:p>
            <a:fld id="{8DAEC444-603B-4F09-9A06-5917518DD901}" type="slidenum">
              <a:rPr lang="en-US" smtClean="0"/>
              <a:t>5</a:t>
            </a:fld>
            <a:endParaRPr lang="en-US"/>
          </a:p>
        </p:txBody>
      </p:sp>
    </p:spTree>
    <p:extLst>
      <p:ext uri="{BB962C8B-B14F-4D97-AF65-F5344CB8AC3E}">
        <p14:creationId xmlns:p14="http://schemas.microsoft.com/office/powerpoint/2010/main" val="1655144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As ontologies offer a formal representation of information, they provide semantic interoperability, that is, the ability to share data with unambiguous, shared meaning.  This enables us to integrate data from different sources by mapping them onto an ontology.  For example, our City Digital Twin contains demographic data from the Canadian Census, crime data from Toronto Police Service, and complete community amenity data from OpenStreetMap. </a:t>
            </a:r>
          </a:p>
        </p:txBody>
      </p:sp>
      <p:sp>
        <p:nvSpPr>
          <p:cNvPr id="4" name="Slide Number Placeholder 3"/>
          <p:cNvSpPr>
            <a:spLocks noGrp="1"/>
          </p:cNvSpPr>
          <p:nvPr>
            <p:ph type="sldNum" sz="quarter" idx="5"/>
          </p:nvPr>
        </p:nvSpPr>
        <p:spPr/>
        <p:txBody>
          <a:bodyPr/>
          <a:lstStyle/>
          <a:p>
            <a:fld id="{8DAEC444-603B-4F09-9A06-5917518DD901}" type="slidenum">
              <a:rPr lang="en-US" smtClean="0"/>
              <a:t>6</a:t>
            </a:fld>
            <a:endParaRPr lang="en-US"/>
          </a:p>
        </p:txBody>
      </p:sp>
    </p:spTree>
    <p:extLst>
      <p:ext uri="{BB962C8B-B14F-4D97-AF65-F5344CB8AC3E}">
        <p14:creationId xmlns:p14="http://schemas.microsoft.com/office/powerpoint/2010/main" val="1144547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So, how can we use the data stored in a graph database?  We can query the data using SPARQL (which stands for SPARQL Protocol and RDF Query Language), a query language for Linked Open Data and RDF </a:t>
            </a:r>
            <a:r>
              <a:rPr lang="en-US" err="1">
                <a:latin typeface="Calibri"/>
                <a:cs typeface="Calibri"/>
              </a:rPr>
              <a:t>triplestores</a:t>
            </a:r>
            <a:r>
              <a:rPr lang="en-US">
                <a:latin typeface="Calibri"/>
                <a:cs typeface="Calibri"/>
              </a:rPr>
              <a:t>.  Like SQL, we can use SPARQL to retrieve and modify data in graph databases. </a:t>
            </a:r>
            <a:endParaRPr lang="en-US" err="1">
              <a:latin typeface="Calibri"/>
              <a:cs typeface="Calibri"/>
            </a:endParaRPr>
          </a:p>
        </p:txBody>
      </p:sp>
      <p:sp>
        <p:nvSpPr>
          <p:cNvPr id="4" name="Slide Number Placeholder 3"/>
          <p:cNvSpPr>
            <a:spLocks noGrp="1"/>
          </p:cNvSpPr>
          <p:nvPr>
            <p:ph type="sldNum" sz="quarter" idx="5"/>
          </p:nvPr>
        </p:nvSpPr>
        <p:spPr/>
        <p:txBody>
          <a:bodyPr/>
          <a:lstStyle/>
          <a:p>
            <a:fld id="{8DAEC444-603B-4F09-9A06-5917518DD901}" type="slidenum">
              <a:rPr lang="en-US" smtClean="0"/>
              <a:t>7</a:t>
            </a:fld>
            <a:endParaRPr lang="en-US"/>
          </a:p>
        </p:txBody>
      </p:sp>
    </p:spTree>
    <p:extLst>
      <p:ext uri="{BB962C8B-B14F-4D97-AF65-F5344CB8AC3E}">
        <p14:creationId xmlns:p14="http://schemas.microsoft.com/office/powerpoint/2010/main" val="2113456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Let's take a look at a simple SPARQL query example.  From the city administrative area ontology, we know that we can use the </a:t>
            </a:r>
            <a:r>
              <a:rPr lang="en-US" err="1">
                <a:latin typeface="Calibri"/>
                <a:cs typeface="Calibri"/>
              </a:rPr>
              <a:t>hasNeighborhood</a:t>
            </a:r>
            <a:r>
              <a:rPr lang="en-US">
                <a:latin typeface="Calibri"/>
                <a:cs typeface="Calibri"/>
              </a:rPr>
              <a:t> property to find neighborhoods that are located in a specific ward.  For this example, let's try to find all the neighborhoods in ward14 using this query.  The PREFIX line declares a namespace prefix which allows us to shorten the query as we can use "</a:t>
            </a:r>
            <a:r>
              <a:rPr lang="en-US" err="1">
                <a:latin typeface="Calibri"/>
                <a:cs typeface="Calibri"/>
              </a:rPr>
              <a:t>toronto</a:t>
            </a:r>
            <a:r>
              <a:rPr lang="en-US">
                <a:latin typeface="Calibri"/>
                <a:cs typeface="Calibri"/>
              </a:rPr>
              <a:t>:" in place of "http://ontology.eil.utoronto.ca/Toronto/Toronto#".  The SELECT line tells SPARQL to retrieve the values of the ?neighborhood variable.  The WHERE line tells SPARQL where to find values for the ?neighborhood variable.  In this case, we are telling SPARQL to give us the neighborhoods that are linked to ward14 using the </a:t>
            </a:r>
            <a:r>
              <a:rPr lang="en-US" err="1">
                <a:latin typeface="Calibri"/>
                <a:cs typeface="Calibri"/>
              </a:rPr>
              <a:t>hasNeighborhood</a:t>
            </a:r>
            <a:r>
              <a:rPr lang="en-US">
                <a:latin typeface="Calibri"/>
                <a:cs typeface="Calibri"/>
              </a:rPr>
              <a:t> property (i.e., the neighborhoods in ward 14).  Running this query gives us the following list of results as seen in the table here.  We could also replace "toronto:ward14" with a different ward to find neighborhoods in that ward instead.</a:t>
            </a:r>
          </a:p>
        </p:txBody>
      </p:sp>
      <p:sp>
        <p:nvSpPr>
          <p:cNvPr id="4" name="Slide Number Placeholder 3"/>
          <p:cNvSpPr>
            <a:spLocks noGrp="1"/>
          </p:cNvSpPr>
          <p:nvPr>
            <p:ph type="sldNum" sz="quarter" idx="5"/>
          </p:nvPr>
        </p:nvSpPr>
        <p:spPr/>
        <p:txBody>
          <a:bodyPr/>
          <a:lstStyle/>
          <a:p>
            <a:fld id="{8DAEC444-603B-4F09-9A06-5917518DD901}" type="slidenum">
              <a:rPr lang="en-US" smtClean="0"/>
              <a:t>8</a:t>
            </a:fld>
            <a:endParaRPr lang="en-US"/>
          </a:p>
        </p:txBody>
      </p:sp>
    </p:spTree>
    <p:extLst>
      <p:ext uri="{BB962C8B-B14F-4D97-AF65-F5344CB8AC3E}">
        <p14:creationId xmlns:p14="http://schemas.microsoft.com/office/powerpoint/2010/main" val="3893957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SPARQL queries allow other applications to retrieve data from the City Digital Twin knowledge graph for data analysis and/or data visualization purposes.  For example, our City Digital Twin Dashboard queries our knowledge graph using SPARQL via APIs to generate visualizations of city related data.  </a:t>
            </a:r>
            <a:endParaRPr lang="en-US"/>
          </a:p>
        </p:txBody>
      </p:sp>
      <p:sp>
        <p:nvSpPr>
          <p:cNvPr id="4" name="Slide Number Placeholder 3"/>
          <p:cNvSpPr>
            <a:spLocks noGrp="1"/>
          </p:cNvSpPr>
          <p:nvPr>
            <p:ph type="sldNum" sz="quarter" idx="5"/>
          </p:nvPr>
        </p:nvSpPr>
        <p:spPr/>
        <p:txBody>
          <a:bodyPr/>
          <a:lstStyle/>
          <a:p>
            <a:fld id="{8DAEC444-603B-4F09-9A06-5917518DD901}" type="slidenum">
              <a:rPr lang="en-US" smtClean="0"/>
              <a:t>9</a:t>
            </a:fld>
            <a:endParaRPr lang="en-US"/>
          </a:p>
        </p:txBody>
      </p:sp>
    </p:spTree>
    <p:extLst>
      <p:ext uri="{BB962C8B-B14F-4D97-AF65-F5344CB8AC3E}">
        <p14:creationId xmlns:p14="http://schemas.microsoft.com/office/powerpoint/2010/main" val="32524134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a:p>
        </p:txBody>
      </p:sp>
      <p:sp>
        <p:nvSpPr>
          <p:cNvPr id="4" name="Date Placeholder 3"/>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ec2-3-97-59-180.ca-central-1.compute.amazonaws.com:7200/sparq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t>City Digital Twin Knowledge Graph</a:t>
            </a:r>
          </a:p>
        </p:txBody>
      </p:sp>
      <p:sp>
        <p:nvSpPr>
          <p:cNvPr id="3" name="Subtitle 2"/>
          <p:cNvSpPr>
            <a:spLocks noGrp="1"/>
          </p:cNvSpPr>
          <p:nvPr>
            <p:ph type="subTitle" idx="1"/>
          </p:nvPr>
        </p:nvSpPr>
        <p:spPr/>
        <p:txBody>
          <a:bodyPr vert="horz" lIns="91440" tIns="45720" rIns="91440" bIns="45720" rtlCol="0" anchor="t">
            <a:normAutofit/>
          </a:bodyPr>
          <a:lstStyle/>
          <a:p>
            <a:r>
              <a:rPr lang="en-US"/>
              <a:t>Urban Data Research Centre</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anchor="b">
            <a:normAutofit/>
          </a:bodyPr>
          <a:lstStyle/>
          <a:p>
            <a:r>
              <a:rPr lang="en-US" sz="5400"/>
              <a:t>Overview</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40080" y="2872899"/>
            <a:ext cx="4243589" cy="3320668"/>
          </a:xfrm>
        </p:spPr>
        <p:txBody>
          <a:bodyPr vert="horz" lIns="91440" tIns="45720" rIns="91440" bIns="45720" rtlCol="0" anchor="t">
            <a:normAutofit/>
          </a:bodyPr>
          <a:lstStyle/>
          <a:p>
            <a:r>
              <a:rPr lang="en-US" sz="2200"/>
              <a:t>What is a graph database?</a:t>
            </a:r>
          </a:p>
          <a:p>
            <a:r>
              <a:rPr lang="en-US" sz="2200"/>
              <a:t>What is an ontology?</a:t>
            </a:r>
          </a:p>
          <a:p>
            <a:r>
              <a:rPr lang="en-US" sz="2200"/>
              <a:t>How can we use ontologies to represent data in a graph database?</a:t>
            </a:r>
          </a:p>
          <a:p>
            <a:r>
              <a:rPr lang="en-US" sz="2200"/>
              <a:t>How can we use the data in a graph database?</a:t>
            </a:r>
          </a:p>
          <a:p>
            <a:endParaRPr lang="en-US" sz="2200"/>
          </a:p>
        </p:txBody>
      </p:sp>
      <p:pic>
        <p:nvPicPr>
          <p:cNvPr id="5" name="Picture 4" descr="Ontotext's GraphDB Solution Now Available on the Microsoft Azure Marketplace">
            <a:extLst>
              <a:ext uri="{FF2B5EF4-FFF2-40B4-BE49-F238E27FC236}">
                <a16:creationId xmlns:a16="http://schemas.microsoft.com/office/drawing/2014/main" id="{290AEF9A-7EA8-6AA0-4BB0-B4926981524B}"/>
              </a:ext>
            </a:extLst>
          </p:cNvPr>
          <p:cNvPicPr>
            <a:picLocks noChangeAspect="1"/>
          </p:cNvPicPr>
          <p:nvPr/>
        </p:nvPicPr>
        <p:blipFill>
          <a:blip r:embed="rId3"/>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998E5DFB-7038-C0F7-1255-F7EC06ACF590}"/>
              </a:ext>
            </a:extLst>
          </p:cNvPr>
          <p:cNvSpPr>
            <a:spLocks noGrp="1"/>
          </p:cNvSpPr>
          <p:nvPr>
            <p:ph type="sldNum" sz="quarter" idx="12"/>
          </p:nvPr>
        </p:nvSpPr>
        <p:spPr/>
        <p:txBody>
          <a:bodyPr/>
          <a:lstStyle/>
          <a:p>
            <a:fld id="{B13333A4-2EF1-4B79-B68C-AB20E66B4822}" type="slidenum">
              <a:rPr lang="en-US" smtClean="0"/>
              <a:t>2</a:t>
            </a:fld>
            <a:endParaRPr lang="en-US"/>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 Graph Database?</a:t>
            </a:r>
            <a:endParaRPr lang="en-US">
              <a:solidFill>
                <a:srgbClr val="000000"/>
              </a:solidFill>
            </a:endParaRPr>
          </a:p>
        </p:txBody>
      </p:sp>
      <p:sp>
        <p:nvSpPr>
          <p:cNvPr id="3" name="Content Placeholder 2"/>
          <p:cNvSpPr>
            <a:spLocks noGrp="1"/>
          </p:cNvSpPr>
          <p:nvPr>
            <p:ph sz="half" idx="1"/>
          </p:nvPr>
        </p:nvSpPr>
        <p:spPr/>
        <p:txBody>
          <a:bodyPr vert="horz" lIns="91440" tIns="45720" rIns="91440" bIns="45720" rtlCol="0" anchor="t">
            <a:normAutofit/>
          </a:bodyPr>
          <a:lstStyle/>
          <a:p>
            <a:r>
              <a:rPr lang="en-US"/>
              <a:t>A database that stores entities and their relationships</a:t>
            </a:r>
          </a:p>
          <a:p>
            <a:r>
              <a:rPr lang="en-US"/>
              <a:t>Graph databases can use RDF triplestores to structure information, unlike relational databases which use tables, rows, and columns</a:t>
            </a:r>
          </a:p>
          <a:p>
            <a:r>
              <a:rPr lang="en-US"/>
              <a:t>A </a:t>
            </a:r>
            <a:r>
              <a:rPr lang="en-US" err="1"/>
              <a:t>triplestore</a:t>
            </a:r>
            <a:r>
              <a:rPr lang="en-US"/>
              <a:t> consists of a subject, predicate, and object</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2708726705"/>
              </p:ext>
            </p:extLst>
          </p:nvPr>
        </p:nvGraphicFramePr>
        <p:xfrm>
          <a:off x="6324600" y="1825623"/>
          <a:ext cx="5029200" cy="2289176"/>
        </p:xfrm>
        <a:graphic>
          <a:graphicData uri="http://schemas.openxmlformats.org/drawingml/2006/table">
            <a:tbl>
              <a:tblPr firstRow="1" bandRow="1">
                <a:tableStyleId>{3B4B98B0-60AC-42C2-AFA5-B58CD77FA1E5}</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572294">
                <a:tc>
                  <a:txBody>
                    <a:bodyPr/>
                    <a:lstStyle/>
                    <a:p>
                      <a:pPr algn="ctr"/>
                      <a:r>
                        <a:rPr lang="en-US"/>
                        <a:t>Person</a:t>
                      </a:r>
                    </a:p>
                  </a:txBody>
                  <a:tcPr anchor="ctr"/>
                </a:tc>
                <a:tc>
                  <a:txBody>
                    <a:bodyPr/>
                    <a:lstStyle/>
                    <a:p>
                      <a:pPr algn="ctr"/>
                      <a:r>
                        <a:rPr lang="en-US"/>
                        <a:t>Age</a:t>
                      </a:r>
                    </a:p>
                  </a:txBody>
                  <a:tcPr anchor="ctr"/>
                </a:tc>
                <a:tc>
                  <a:txBody>
                    <a:bodyPr/>
                    <a:lstStyle/>
                    <a:p>
                      <a:pPr algn="ctr"/>
                      <a:r>
                        <a:rPr lang="en-US"/>
                        <a:t>Gender</a:t>
                      </a:r>
                    </a:p>
                  </a:txBody>
                  <a:tcPr anchor="ctr"/>
                </a:tc>
                <a:extLst>
                  <a:ext uri="{0D108BD9-81ED-4DB2-BD59-A6C34878D82A}">
                    <a16:rowId xmlns:a16="http://schemas.microsoft.com/office/drawing/2014/main" val="10000"/>
                  </a:ext>
                </a:extLst>
              </a:tr>
              <a:tr h="572294">
                <a:tc>
                  <a:txBody>
                    <a:bodyPr/>
                    <a:lstStyle/>
                    <a:p>
                      <a:pPr algn="ctr"/>
                      <a:r>
                        <a:rPr lang="en-US"/>
                        <a:t>Alex</a:t>
                      </a:r>
                    </a:p>
                  </a:txBody>
                  <a:tcPr anchor="ctr"/>
                </a:tc>
                <a:tc>
                  <a:txBody>
                    <a:bodyPr/>
                    <a:lstStyle/>
                    <a:p>
                      <a:pPr algn="ctr"/>
                      <a:r>
                        <a:rPr lang="en-US"/>
                        <a:t>21</a:t>
                      </a:r>
                    </a:p>
                  </a:txBody>
                  <a:tcPr anchor="ctr"/>
                </a:tc>
                <a:tc>
                  <a:txBody>
                    <a:bodyPr/>
                    <a:lstStyle/>
                    <a:p>
                      <a:pPr algn="ctr"/>
                      <a:r>
                        <a:rPr lang="en-US"/>
                        <a:t>male</a:t>
                      </a:r>
                    </a:p>
                  </a:txBody>
                  <a:tcPr anchor="ctr"/>
                </a:tc>
                <a:extLst>
                  <a:ext uri="{0D108BD9-81ED-4DB2-BD59-A6C34878D82A}">
                    <a16:rowId xmlns:a16="http://schemas.microsoft.com/office/drawing/2014/main" val="10001"/>
                  </a:ext>
                </a:extLst>
              </a:tr>
              <a:tr h="572294">
                <a:tc>
                  <a:txBody>
                    <a:bodyPr/>
                    <a:lstStyle/>
                    <a:p>
                      <a:pPr algn="ctr"/>
                      <a:r>
                        <a:rPr lang="en-US"/>
                        <a:t>Becky</a:t>
                      </a:r>
                    </a:p>
                  </a:txBody>
                  <a:tcPr anchor="ctr"/>
                </a:tc>
                <a:tc>
                  <a:txBody>
                    <a:bodyPr/>
                    <a:lstStyle/>
                    <a:p>
                      <a:pPr algn="ctr"/>
                      <a:r>
                        <a:rPr lang="en-US"/>
                        <a:t>16</a:t>
                      </a:r>
                    </a:p>
                  </a:txBody>
                  <a:tcPr anchor="ctr"/>
                </a:tc>
                <a:tc>
                  <a:txBody>
                    <a:bodyPr/>
                    <a:lstStyle/>
                    <a:p>
                      <a:pPr algn="ctr"/>
                      <a:r>
                        <a:rPr lang="en-US"/>
                        <a:t>female</a:t>
                      </a:r>
                    </a:p>
                  </a:txBody>
                  <a:tcPr anchor="ctr"/>
                </a:tc>
                <a:extLst>
                  <a:ext uri="{0D108BD9-81ED-4DB2-BD59-A6C34878D82A}">
                    <a16:rowId xmlns:a16="http://schemas.microsoft.com/office/drawing/2014/main" val="10002"/>
                  </a:ext>
                </a:extLst>
              </a:tr>
              <a:tr h="572294">
                <a:tc>
                  <a:txBody>
                    <a:bodyPr/>
                    <a:lstStyle/>
                    <a:p>
                      <a:pPr algn="ctr"/>
                      <a:r>
                        <a:rPr lang="en-US"/>
                        <a:t>Carl</a:t>
                      </a:r>
                    </a:p>
                  </a:txBody>
                  <a:tcPr anchor="ctr"/>
                </a:tc>
                <a:tc>
                  <a:txBody>
                    <a:bodyPr/>
                    <a:lstStyle/>
                    <a:p>
                      <a:pPr algn="ctr"/>
                      <a:r>
                        <a:rPr lang="en-US"/>
                        <a:t>32</a:t>
                      </a:r>
                    </a:p>
                  </a:txBody>
                  <a:tcPr anchor="ctr"/>
                </a:tc>
                <a:tc>
                  <a:txBody>
                    <a:bodyPr/>
                    <a:lstStyle/>
                    <a:p>
                      <a:pPr algn="ctr"/>
                      <a:r>
                        <a:rPr lang="en-US"/>
                        <a:t>male</a:t>
                      </a:r>
                    </a:p>
                  </a:txBody>
                  <a:tcPr anchor="ctr"/>
                </a:tc>
                <a:extLst>
                  <a:ext uri="{0D108BD9-81ED-4DB2-BD59-A6C34878D82A}">
                    <a16:rowId xmlns:a16="http://schemas.microsoft.com/office/drawing/2014/main" val="10003"/>
                  </a:ext>
                </a:extLst>
              </a:tr>
            </a:tbl>
          </a:graphicData>
        </a:graphic>
      </p:graphicFrame>
      <p:sp>
        <p:nvSpPr>
          <p:cNvPr id="6" name="Content Placeholder 2">
            <a:extLst>
              <a:ext uri="{FF2B5EF4-FFF2-40B4-BE49-F238E27FC236}">
                <a16:creationId xmlns:a16="http://schemas.microsoft.com/office/drawing/2014/main" id="{1B1CAD33-E3EC-0CFD-2A66-86E3A35098E0}"/>
              </a:ext>
            </a:extLst>
          </p:cNvPr>
          <p:cNvSpPr txBox="1">
            <a:spLocks/>
          </p:cNvSpPr>
          <p:nvPr/>
        </p:nvSpPr>
        <p:spPr>
          <a:xfrm>
            <a:off x="6314303" y="4490565"/>
            <a:ext cx="5029200" cy="190058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800" kern="1200">
                <a:solidFill>
                  <a:schemeClr val="tx1"/>
                </a:solidFill>
                <a:latin typeface="+mn-lt"/>
                <a:ea typeface="+mn-ea"/>
                <a:cs typeface="+mn-cs"/>
              </a:defRPr>
            </a:lvl9pPr>
          </a:lstStyle>
          <a:p>
            <a:r>
              <a:rPr lang="en-US"/>
              <a:t>Alex </a:t>
            </a:r>
            <a:r>
              <a:rPr lang="en-US" err="1"/>
              <a:t>hasAge</a:t>
            </a:r>
            <a:r>
              <a:rPr lang="en-US"/>
              <a:t> 21</a:t>
            </a:r>
          </a:p>
          <a:p>
            <a:r>
              <a:rPr lang="en-US"/>
              <a:t>Becky </a:t>
            </a:r>
            <a:r>
              <a:rPr lang="en-US" err="1"/>
              <a:t>hasAge</a:t>
            </a:r>
            <a:r>
              <a:rPr lang="en-US"/>
              <a:t> 16</a:t>
            </a:r>
          </a:p>
          <a:p>
            <a:r>
              <a:rPr lang="en-US"/>
              <a:t>Carl </a:t>
            </a:r>
            <a:r>
              <a:rPr lang="en-US" err="1"/>
              <a:t>hasGender</a:t>
            </a:r>
            <a:r>
              <a:rPr lang="en-US"/>
              <a:t> male</a:t>
            </a:r>
          </a:p>
        </p:txBody>
      </p:sp>
      <p:pic>
        <p:nvPicPr>
          <p:cNvPr id="7" name="Picture 6" descr="A red text on a white background&#10;&#10;Description automatically generated">
            <a:extLst>
              <a:ext uri="{FF2B5EF4-FFF2-40B4-BE49-F238E27FC236}">
                <a16:creationId xmlns:a16="http://schemas.microsoft.com/office/drawing/2014/main" id="{39DA1BAF-2025-B2A8-6C25-8D94D88A03D6}"/>
              </a:ext>
            </a:extLst>
          </p:cNvPr>
          <p:cNvPicPr>
            <a:picLocks noChangeAspect="1"/>
          </p:cNvPicPr>
          <p:nvPr/>
        </p:nvPicPr>
        <p:blipFill>
          <a:blip r:embed="rId3"/>
          <a:stretch>
            <a:fillRect/>
          </a:stretch>
        </p:blipFill>
        <p:spPr>
          <a:xfrm>
            <a:off x="978114" y="4858007"/>
            <a:ext cx="5004744" cy="1168229"/>
          </a:xfrm>
          <a:prstGeom prst="rect">
            <a:avLst/>
          </a:prstGeom>
        </p:spPr>
      </p:pic>
      <p:sp>
        <p:nvSpPr>
          <p:cNvPr id="4" name="Slide Number Placeholder 3">
            <a:extLst>
              <a:ext uri="{FF2B5EF4-FFF2-40B4-BE49-F238E27FC236}">
                <a16:creationId xmlns:a16="http://schemas.microsoft.com/office/drawing/2014/main" id="{43E8BB10-4C07-AA54-4790-4B074C791888}"/>
              </a:ext>
            </a:extLst>
          </p:cNvPr>
          <p:cNvSpPr>
            <a:spLocks noGrp="1"/>
          </p:cNvSpPr>
          <p:nvPr>
            <p:ph type="sldNum" sz="quarter" idx="12"/>
          </p:nvPr>
        </p:nvSpPr>
        <p:spPr/>
        <p:txBody>
          <a:bodyPr/>
          <a:lstStyle/>
          <a:p>
            <a:fld id="{B13333A4-2EF1-4B79-B68C-AB20E66B4822}" type="slidenum">
              <a:rPr lang="en-US" smtClean="0"/>
              <a:t>3</a:t>
            </a:fld>
            <a:endParaRPr lang="en-US"/>
          </a:p>
        </p:txBody>
      </p:sp>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88863" y="-221551"/>
            <a:ext cx="8501841" cy="1330839"/>
          </a:xfrm>
        </p:spPr>
        <p:txBody>
          <a:bodyPr>
            <a:normAutofit/>
          </a:bodyPr>
          <a:lstStyle/>
          <a:p>
            <a:r>
              <a:rPr lang="en-US"/>
              <a:t>What is an Ontology?</a:t>
            </a:r>
          </a:p>
        </p:txBody>
      </p:sp>
      <p:sp>
        <p:nvSpPr>
          <p:cNvPr id="3" name="Content Placeholder 2"/>
          <p:cNvSpPr>
            <a:spLocks noGrp="1"/>
          </p:cNvSpPr>
          <p:nvPr>
            <p:ph idx="1"/>
          </p:nvPr>
        </p:nvSpPr>
        <p:spPr>
          <a:xfrm>
            <a:off x="1185814" y="1335737"/>
            <a:ext cx="9264465" cy="2697550"/>
          </a:xfrm>
        </p:spPr>
        <p:txBody>
          <a:bodyPr vert="horz" lIns="91440" tIns="45720" rIns="91440" bIns="45720" rtlCol="0" anchor="t">
            <a:normAutofit/>
          </a:bodyPr>
          <a:lstStyle/>
          <a:p>
            <a:r>
              <a:rPr lang="en-US"/>
              <a:t>A formal representation of knowledge that defines the concepts and relationships of a subject area</a:t>
            </a:r>
          </a:p>
          <a:p>
            <a:r>
              <a:rPr lang="en-US"/>
              <a:t>Consists of </a:t>
            </a:r>
            <a:r>
              <a:rPr lang="en-US" b="1"/>
              <a:t>classes</a:t>
            </a:r>
            <a:r>
              <a:rPr lang="en-US"/>
              <a:t> that define the concepts using formal logic and </a:t>
            </a:r>
            <a:r>
              <a:rPr lang="en-US" b="1"/>
              <a:t>properties</a:t>
            </a:r>
            <a:r>
              <a:rPr lang="en-US"/>
              <a:t> that define the relationships between classes or literal values</a:t>
            </a:r>
          </a:p>
          <a:p>
            <a:r>
              <a:rPr lang="en-US"/>
              <a:t>Provides a standardized interpretation of information to facilitate the sharing of knowledge</a:t>
            </a:r>
          </a:p>
        </p:txBody>
      </p:sp>
      <p:pic>
        <p:nvPicPr>
          <p:cNvPr id="4" name="Picture 3" descr="A diagram of a neighborhood&#10;&#10;Description automatically generated">
            <a:extLst>
              <a:ext uri="{FF2B5EF4-FFF2-40B4-BE49-F238E27FC236}">
                <a16:creationId xmlns:a16="http://schemas.microsoft.com/office/drawing/2014/main" id="{DA0DE180-8E0E-52CB-FCD0-7FE74F94D12C}"/>
              </a:ext>
            </a:extLst>
          </p:cNvPr>
          <p:cNvPicPr>
            <a:picLocks noChangeAspect="1"/>
          </p:cNvPicPr>
          <p:nvPr/>
        </p:nvPicPr>
        <p:blipFill>
          <a:blip r:embed="rId3"/>
          <a:srcRect l="39" t="2248" r="163" b="38305"/>
          <a:stretch/>
        </p:blipFill>
        <p:spPr>
          <a:xfrm>
            <a:off x="1606830" y="4048215"/>
            <a:ext cx="8331461" cy="2382071"/>
          </a:xfrm>
          <a:prstGeom prst="rect">
            <a:avLst/>
          </a:prstGeom>
        </p:spPr>
      </p:pic>
      <p:sp>
        <p:nvSpPr>
          <p:cNvPr id="5" name="Slide Number Placeholder 4">
            <a:extLst>
              <a:ext uri="{FF2B5EF4-FFF2-40B4-BE49-F238E27FC236}">
                <a16:creationId xmlns:a16="http://schemas.microsoft.com/office/drawing/2014/main" id="{D71936A4-F948-1399-E6F8-DC2FD491845C}"/>
              </a:ext>
            </a:extLst>
          </p:cNvPr>
          <p:cNvSpPr>
            <a:spLocks noGrp="1"/>
          </p:cNvSpPr>
          <p:nvPr>
            <p:ph type="sldNum" sz="quarter" idx="12"/>
          </p:nvPr>
        </p:nvSpPr>
        <p:spPr/>
        <p:txBody>
          <a:bodyPr/>
          <a:lstStyle/>
          <a:p>
            <a:fld id="{B13333A4-2EF1-4B79-B68C-AB20E66B4822}" type="slidenum">
              <a:rPr lang="en-US" smtClean="0"/>
              <a:t>4</a:t>
            </a:fld>
            <a:endParaRPr lang="en-US"/>
          </a:p>
        </p:txBody>
      </p:sp>
    </p:spTree>
    <p:extLst>
      <p:ext uri="{BB962C8B-B14F-4D97-AF65-F5344CB8AC3E}">
        <p14:creationId xmlns:p14="http://schemas.microsoft.com/office/powerpoint/2010/main" val="1060892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290791" y="622092"/>
            <a:ext cx="11250483" cy="1330839"/>
          </a:xfrm>
        </p:spPr>
        <p:txBody>
          <a:bodyPr>
            <a:normAutofit/>
          </a:bodyPr>
          <a:lstStyle/>
          <a:p>
            <a:r>
              <a:rPr lang="en-US">
                <a:solidFill>
                  <a:srgbClr val="B2D0B4"/>
                </a:solidFill>
              </a:rPr>
              <a:t>How can we use ontologies to represent data in a graph database?</a:t>
            </a:r>
            <a:endParaRPr lang="en-US"/>
          </a:p>
        </p:txBody>
      </p:sp>
      <p:sp>
        <p:nvSpPr>
          <p:cNvPr id="3" name="Content Placeholder 2"/>
          <p:cNvSpPr>
            <a:spLocks noGrp="1"/>
          </p:cNvSpPr>
          <p:nvPr>
            <p:ph idx="1"/>
          </p:nvPr>
        </p:nvSpPr>
        <p:spPr>
          <a:xfrm>
            <a:off x="287743" y="2206594"/>
            <a:ext cx="3427001" cy="3908586"/>
          </a:xfrm>
        </p:spPr>
        <p:txBody>
          <a:bodyPr vert="horz" lIns="91440" tIns="45720" rIns="91440" bIns="45720" rtlCol="0" anchor="t">
            <a:normAutofit/>
          </a:bodyPr>
          <a:lstStyle/>
          <a:p>
            <a:r>
              <a:rPr lang="en-US" sz="1700"/>
              <a:t>Use ontologies as a standardized representation of information</a:t>
            </a:r>
          </a:p>
          <a:p>
            <a:r>
              <a:rPr lang="en-US" sz="1700"/>
              <a:t>Map data onto the ontology</a:t>
            </a:r>
          </a:p>
          <a:p>
            <a:r>
              <a:rPr lang="en-US" sz="1700"/>
              <a:t>Data represented as RDF </a:t>
            </a:r>
            <a:r>
              <a:rPr lang="en-US" sz="1700" err="1"/>
              <a:t>triplestores</a:t>
            </a:r>
            <a:r>
              <a:rPr lang="en-US" sz="1700"/>
              <a:t> in a graph database</a:t>
            </a:r>
          </a:p>
          <a:p>
            <a:pPr lvl="1">
              <a:buFont typeface="Courier New" panose="020B0604020202020204" pitchFamily="34" charset="0"/>
              <a:buChar char="o"/>
            </a:pPr>
            <a:r>
              <a:rPr lang="en-US" sz="1500"/>
              <a:t>E.g., neighborhood70 </a:t>
            </a:r>
            <a:r>
              <a:rPr lang="en-US" sz="1500" err="1"/>
              <a:t>inWard</a:t>
            </a:r>
            <a:r>
              <a:rPr lang="en-US" sz="1500"/>
              <a:t> ward14</a:t>
            </a:r>
          </a:p>
        </p:txBody>
      </p:sp>
      <p:pic>
        <p:nvPicPr>
          <p:cNvPr id="4" name="Picture 3" descr="A diagram of a neighborhood&#10;&#10;Description automatically generated">
            <a:extLst>
              <a:ext uri="{FF2B5EF4-FFF2-40B4-BE49-F238E27FC236}">
                <a16:creationId xmlns:a16="http://schemas.microsoft.com/office/drawing/2014/main" id="{DA0DE180-8E0E-52CB-FCD0-7FE74F94D12C}"/>
              </a:ext>
            </a:extLst>
          </p:cNvPr>
          <p:cNvPicPr>
            <a:picLocks noChangeAspect="1"/>
          </p:cNvPicPr>
          <p:nvPr/>
        </p:nvPicPr>
        <p:blipFill>
          <a:blip r:embed="rId3"/>
          <a:stretch>
            <a:fillRect/>
          </a:stretch>
        </p:blipFill>
        <p:spPr>
          <a:xfrm>
            <a:off x="3712718" y="2093805"/>
            <a:ext cx="8348265" cy="4007035"/>
          </a:xfrm>
          <a:prstGeom prst="rect">
            <a:avLst/>
          </a:prstGeom>
        </p:spPr>
      </p:pic>
      <p:sp>
        <p:nvSpPr>
          <p:cNvPr id="5" name="Slide Number Placeholder 4">
            <a:extLst>
              <a:ext uri="{FF2B5EF4-FFF2-40B4-BE49-F238E27FC236}">
                <a16:creationId xmlns:a16="http://schemas.microsoft.com/office/drawing/2014/main" id="{297EFF3B-C89D-27D8-15F6-EF3EEA79E28B}"/>
              </a:ext>
            </a:extLst>
          </p:cNvPr>
          <p:cNvSpPr>
            <a:spLocks noGrp="1"/>
          </p:cNvSpPr>
          <p:nvPr>
            <p:ph type="sldNum" sz="quarter" idx="12"/>
          </p:nvPr>
        </p:nvSpPr>
        <p:spPr/>
        <p:txBody>
          <a:bodyPr/>
          <a:lstStyle/>
          <a:p>
            <a:fld id="{B13333A4-2EF1-4B79-B68C-AB20E66B4822}" type="slidenum">
              <a:rPr lang="en-US" smtClean="0"/>
              <a:t>5</a:t>
            </a:fld>
            <a:endParaRPr lang="en-US"/>
          </a:p>
        </p:txBody>
      </p:sp>
    </p:spTree>
    <p:extLst>
      <p:ext uri="{BB962C8B-B14F-4D97-AF65-F5344CB8AC3E}">
        <p14:creationId xmlns:p14="http://schemas.microsoft.com/office/powerpoint/2010/main" val="22930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2648" y="365125"/>
            <a:ext cx="6986015" cy="1776484"/>
          </a:xfrm>
        </p:spPr>
        <p:txBody>
          <a:bodyPr anchor="b">
            <a:normAutofit/>
          </a:bodyPr>
          <a:lstStyle/>
          <a:p>
            <a:r>
              <a:rPr lang="en-US" sz="3800"/>
              <a:t>Integrating Data from Different Sources</a:t>
            </a:r>
          </a:p>
        </p:txBody>
      </p:sp>
      <p:pic>
        <p:nvPicPr>
          <p:cNvPr id="7" name="Picture 6" descr="A close-up of a logo&#10;&#10;Description automatically generated">
            <a:extLst>
              <a:ext uri="{FF2B5EF4-FFF2-40B4-BE49-F238E27FC236}">
                <a16:creationId xmlns:a16="http://schemas.microsoft.com/office/drawing/2014/main" id="{1B7879E1-7B27-530F-2FAF-11E66A10E27E}"/>
              </a:ext>
            </a:extLst>
          </p:cNvPr>
          <p:cNvPicPr>
            <a:picLocks noChangeAspect="1"/>
          </p:cNvPicPr>
          <p:nvPr/>
        </p:nvPicPr>
        <p:blipFill>
          <a:blip r:embed="rId3"/>
          <a:stretch>
            <a:fillRect/>
          </a:stretch>
        </p:blipFill>
        <p:spPr>
          <a:xfrm>
            <a:off x="8379409" y="4338780"/>
            <a:ext cx="3532036" cy="1171292"/>
          </a:xfrm>
          <a:prstGeom prst="rect">
            <a:avLst/>
          </a:prstGeom>
        </p:spPr>
      </p:pic>
      <p:sp>
        <p:nvSpPr>
          <p:cNvPr id="18"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12648" y="2504819"/>
            <a:ext cx="6986016" cy="3672144"/>
          </a:xfrm>
        </p:spPr>
        <p:txBody>
          <a:bodyPr vert="horz" lIns="91440" tIns="45720" rIns="91440" bIns="45720" rtlCol="0">
            <a:normAutofit fontScale="92500" lnSpcReduction="10000"/>
          </a:bodyPr>
          <a:lstStyle/>
          <a:p>
            <a:endParaRPr lang="en-US" sz="2200"/>
          </a:p>
          <a:p>
            <a:r>
              <a:rPr lang="en-US" sz="2200"/>
              <a:t>Ontologies provide semantic interoperability</a:t>
            </a:r>
          </a:p>
          <a:p>
            <a:pPr lvl="1"/>
            <a:r>
              <a:rPr lang="en-US" sz="2000"/>
              <a:t>i.e., the ability share data with unambiguous, shared meaning</a:t>
            </a:r>
          </a:p>
          <a:p>
            <a:r>
              <a:rPr lang="en-US" sz="2200"/>
              <a:t>This enables the integration of data from different sources, for example…</a:t>
            </a:r>
          </a:p>
          <a:p>
            <a:pPr lvl="1"/>
            <a:r>
              <a:rPr lang="en-US" sz="2000"/>
              <a:t>Canadian Census Data</a:t>
            </a:r>
          </a:p>
          <a:p>
            <a:pPr lvl="1"/>
            <a:r>
              <a:rPr lang="en-US" sz="2000"/>
              <a:t>Toronto Police Service Open Crime Data</a:t>
            </a:r>
          </a:p>
          <a:p>
            <a:pPr lvl="1"/>
            <a:r>
              <a:rPr lang="en-US" sz="2000"/>
              <a:t>Complete Community Amenity data from OpenStreetMap </a:t>
            </a:r>
          </a:p>
        </p:txBody>
      </p:sp>
      <p:pic>
        <p:nvPicPr>
          <p:cNvPr id="6" name="Picture 5" descr="A blue and yellow emblem with a red and white shield&#10;&#10;Description automatically generated">
            <a:extLst>
              <a:ext uri="{FF2B5EF4-FFF2-40B4-BE49-F238E27FC236}">
                <a16:creationId xmlns:a16="http://schemas.microsoft.com/office/drawing/2014/main" id="{0A1D969B-6DD2-D768-2F14-60693E1B82F9}"/>
              </a:ext>
            </a:extLst>
          </p:cNvPr>
          <p:cNvPicPr>
            <a:picLocks noChangeAspect="1"/>
          </p:cNvPicPr>
          <p:nvPr/>
        </p:nvPicPr>
        <p:blipFill>
          <a:blip r:embed="rId4"/>
          <a:stretch>
            <a:fillRect/>
          </a:stretch>
        </p:blipFill>
        <p:spPr>
          <a:xfrm>
            <a:off x="9314594" y="2310086"/>
            <a:ext cx="1663393" cy="1890220"/>
          </a:xfrm>
          <a:prstGeom prst="rect">
            <a:avLst/>
          </a:prstGeom>
        </p:spPr>
      </p:pic>
      <p:pic>
        <p:nvPicPr>
          <p:cNvPr id="5" name="Picture 4" descr="Thunder Bay's Indigenous population grew by 12% since 2016 - TBNewsWatch.com">
            <a:extLst>
              <a:ext uri="{FF2B5EF4-FFF2-40B4-BE49-F238E27FC236}">
                <a16:creationId xmlns:a16="http://schemas.microsoft.com/office/drawing/2014/main" id="{BDA7312C-E78A-0D5C-8207-168B3A22E6D1}"/>
              </a:ext>
            </a:extLst>
          </p:cNvPr>
          <p:cNvPicPr>
            <a:picLocks noChangeAspect="1"/>
          </p:cNvPicPr>
          <p:nvPr/>
        </p:nvPicPr>
        <p:blipFill>
          <a:blip r:embed="rId5"/>
          <a:stretch>
            <a:fillRect/>
          </a:stretch>
        </p:blipFill>
        <p:spPr>
          <a:xfrm>
            <a:off x="8381136" y="363579"/>
            <a:ext cx="3530309" cy="1765154"/>
          </a:xfrm>
          <a:prstGeom prst="rect">
            <a:avLst/>
          </a:prstGeom>
        </p:spPr>
      </p:pic>
      <p:sp>
        <p:nvSpPr>
          <p:cNvPr id="4" name="Slide Number Placeholder 3">
            <a:extLst>
              <a:ext uri="{FF2B5EF4-FFF2-40B4-BE49-F238E27FC236}">
                <a16:creationId xmlns:a16="http://schemas.microsoft.com/office/drawing/2014/main" id="{BF08A6C9-F0D1-BC98-C923-02FDDD975FC8}"/>
              </a:ext>
            </a:extLst>
          </p:cNvPr>
          <p:cNvSpPr>
            <a:spLocks noGrp="1"/>
          </p:cNvSpPr>
          <p:nvPr>
            <p:ph type="sldNum" sz="quarter" idx="12"/>
          </p:nvPr>
        </p:nvSpPr>
        <p:spPr/>
        <p:txBody>
          <a:bodyPr/>
          <a:lstStyle/>
          <a:p>
            <a:fld id="{B13333A4-2EF1-4B79-B68C-AB20E66B4822}" type="slidenum">
              <a:rPr lang="en-US" smtClean="0"/>
              <a:t>6</a:t>
            </a:fld>
            <a:endParaRPr lang="en-US"/>
          </a:p>
        </p:txBody>
      </p:sp>
    </p:spTree>
    <p:extLst>
      <p:ext uri="{BB962C8B-B14F-4D97-AF65-F5344CB8AC3E}">
        <p14:creationId xmlns:p14="http://schemas.microsoft.com/office/powerpoint/2010/main" val="16120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325369"/>
            <a:ext cx="4368602" cy="1956841"/>
          </a:xfrm>
        </p:spPr>
        <p:txBody>
          <a:bodyPr anchor="b">
            <a:normAutofit fontScale="90000"/>
          </a:bodyPr>
          <a:lstStyle/>
          <a:p>
            <a:r>
              <a:rPr lang="en-US" sz="4600">
                <a:solidFill>
                  <a:srgbClr val="B2D0B4"/>
                </a:solidFill>
              </a:rPr>
              <a:t>How can we use the data in a graph database?</a:t>
            </a:r>
            <a:endParaRPr lang="en-US"/>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40080" y="2872899"/>
            <a:ext cx="4243589" cy="3320668"/>
          </a:xfrm>
        </p:spPr>
        <p:txBody>
          <a:bodyPr vert="horz" lIns="91440" tIns="45720" rIns="91440" bIns="45720" rtlCol="0" anchor="t">
            <a:normAutofit/>
          </a:bodyPr>
          <a:lstStyle/>
          <a:p>
            <a:r>
              <a:rPr lang="en-US"/>
              <a:t>Data can be queried using SPARQL</a:t>
            </a:r>
          </a:p>
          <a:p>
            <a:r>
              <a:rPr lang="en-US"/>
              <a:t>SPARQL (SPARQL Protocol and RDF Query Language) is a query language for Linked Open Data and RDF </a:t>
            </a:r>
            <a:r>
              <a:rPr lang="en-US" err="1"/>
              <a:t>triplestores</a:t>
            </a:r>
            <a:endParaRPr lang="en-US"/>
          </a:p>
          <a:p>
            <a:r>
              <a:rPr lang="en-US"/>
              <a:t>Like SQL, SPARQL can be used to retrieve and modify data in graph databases</a:t>
            </a:r>
          </a:p>
        </p:txBody>
      </p:sp>
      <p:pic>
        <p:nvPicPr>
          <p:cNvPr id="5" name="Picture 4" descr="A blue and black logo&#10;&#10;Description automatically generated">
            <a:extLst>
              <a:ext uri="{FF2B5EF4-FFF2-40B4-BE49-F238E27FC236}">
                <a16:creationId xmlns:a16="http://schemas.microsoft.com/office/drawing/2014/main" id="{2B0F8A47-2BCD-E43A-0950-050C436D48C8}"/>
              </a:ext>
            </a:extLst>
          </p:cNvPr>
          <p:cNvPicPr>
            <a:picLocks noChangeAspect="1"/>
          </p:cNvPicPr>
          <p:nvPr/>
        </p:nvPicPr>
        <p:blipFill>
          <a:blip r:embed="rId3"/>
          <a:srcRect r="-1" b="30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0D77BF62-945A-AF88-4455-2238371C8E70}"/>
              </a:ext>
            </a:extLst>
          </p:cNvPr>
          <p:cNvSpPr>
            <a:spLocks noGrp="1"/>
          </p:cNvSpPr>
          <p:nvPr>
            <p:ph type="sldNum" sz="quarter" idx="12"/>
          </p:nvPr>
        </p:nvSpPr>
        <p:spPr/>
        <p:txBody>
          <a:bodyPr/>
          <a:lstStyle/>
          <a:p>
            <a:fld id="{B13333A4-2EF1-4B79-B68C-AB20E66B4822}" type="slidenum">
              <a:rPr lang="en-US" smtClean="0"/>
              <a:t>7</a:t>
            </a:fld>
            <a:endParaRPr lang="en-US"/>
          </a:p>
        </p:txBody>
      </p:sp>
    </p:spTree>
    <p:extLst>
      <p:ext uri="{BB962C8B-B14F-4D97-AF65-F5344CB8AC3E}">
        <p14:creationId xmlns:p14="http://schemas.microsoft.com/office/powerpoint/2010/main" val="21075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290791" y="622092"/>
            <a:ext cx="11250483" cy="1330839"/>
          </a:xfrm>
        </p:spPr>
        <p:txBody>
          <a:bodyPr>
            <a:normAutofit/>
          </a:bodyPr>
          <a:lstStyle/>
          <a:p>
            <a:r>
              <a:rPr lang="en-US">
                <a:solidFill>
                  <a:srgbClr val="B2D0B4"/>
                </a:solidFill>
              </a:rPr>
              <a:t>Simple SPARQL Query Example</a:t>
            </a:r>
            <a:endParaRPr lang="en-US"/>
          </a:p>
        </p:txBody>
      </p:sp>
      <p:sp>
        <p:nvSpPr>
          <p:cNvPr id="3" name="Content Placeholder 2"/>
          <p:cNvSpPr>
            <a:spLocks noGrp="1"/>
          </p:cNvSpPr>
          <p:nvPr>
            <p:ph idx="1"/>
          </p:nvPr>
        </p:nvSpPr>
        <p:spPr>
          <a:xfrm>
            <a:off x="287743" y="2206594"/>
            <a:ext cx="3427001" cy="3908586"/>
          </a:xfrm>
        </p:spPr>
        <p:txBody>
          <a:bodyPr vert="horz" lIns="91440" tIns="45720" rIns="91440" bIns="45720" rtlCol="0" anchor="t">
            <a:normAutofit/>
          </a:bodyPr>
          <a:lstStyle/>
          <a:p>
            <a:r>
              <a:rPr lang="en-US" sz="1700"/>
              <a:t>Find all neighborhoods in ward14</a:t>
            </a:r>
          </a:p>
          <a:p>
            <a:r>
              <a:rPr lang="en-US" sz="1700"/>
              <a:t>PREFIX line declares a namespace prefix to shorten query</a:t>
            </a:r>
          </a:p>
          <a:p>
            <a:r>
              <a:rPr lang="en-US" sz="1700"/>
              <a:t>SELECT line retrieves values of "?neighborhood" variable</a:t>
            </a:r>
          </a:p>
          <a:p>
            <a:r>
              <a:rPr lang="en-US" sz="1700"/>
              <a:t>WHERE line identifies where to find values for the "?neighborhood" variable</a:t>
            </a:r>
          </a:p>
          <a:p>
            <a:pPr lvl="1">
              <a:buFont typeface="Courier New" panose="020B0604020202020204" pitchFamily="34" charset="0"/>
              <a:buChar char="o"/>
            </a:pPr>
            <a:r>
              <a:rPr lang="en-US" sz="1500"/>
              <a:t>Can replace "toronto:ward14" with a different ward to find neighborhoods in that ward</a:t>
            </a:r>
          </a:p>
          <a:p>
            <a:endParaRPr lang="en-US" sz="1700"/>
          </a:p>
        </p:txBody>
      </p:sp>
      <p:pic>
        <p:nvPicPr>
          <p:cNvPr id="5" name="Picture 4" descr="A white background with red and blue text&#10;&#10;Description automatically generated">
            <a:extLst>
              <a:ext uri="{FF2B5EF4-FFF2-40B4-BE49-F238E27FC236}">
                <a16:creationId xmlns:a16="http://schemas.microsoft.com/office/drawing/2014/main" id="{B3690209-C771-407E-B91B-692467B04449}"/>
              </a:ext>
            </a:extLst>
          </p:cNvPr>
          <p:cNvPicPr>
            <a:picLocks noChangeAspect="1"/>
          </p:cNvPicPr>
          <p:nvPr/>
        </p:nvPicPr>
        <p:blipFill>
          <a:blip r:embed="rId3"/>
          <a:stretch>
            <a:fillRect/>
          </a:stretch>
        </p:blipFill>
        <p:spPr>
          <a:xfrm>
            <a:off x="5454166" y="2210069"/>
            <a:ext cx="6096000" cy="1603414"/>
          </a:xfrm>
          <a:prstGeom prst="rect">
            <a:avLst/>
          </a:prstGeom>
        </p:spPr>
      </p:pic>
      <p:pic>
        <p:nvPicPr>
          <p:cNvPr id="6" name="Picture 5" descr="A screenshot of a phone&#10;&#10;Description automatically generated">
            <a:extLst>
              <a:ext uri="{FF2B5EF4-FFF2-40B4-BE49-F238E27FC236}">
                <a16:creationId xmlns:a16="http://schemas.microsoft.com/office/drawing/2014/main" id="{5BA8DE4B-B8E5-0E1B-D199-0051C246CDB8}"/>
              </a:ext>
            </a:extLst>
          </p:cNvPr>
          <p:cNvPicPr>
            <a:picLocks noChangeAspect="1"/>
          </p:cNvPicPr>
          <p:nvPr/>
        </p:nvPicPr>
        <p:blipFill>
          <a:blip r:embed="rId4"/>
          <a:stretch>
            <a:fillRect/>
          </a:stretch>
        </p:blipFill>
        <p:spPr>
          <a:xfrm>
            <a:off x="4261611" y="4033074"/>
            <a:ext cx="7928918" cy="2255973"/>
          </a:xfrm>
          <a:prstGeom prst="rect">
            <a:avLst/>
          </a:prstGeom>
        </p:spPr>
      </p:pic>
      <p:sp>
        <p:nvSpPr>
          <p:cNvPr id="4" name="Slide Number Placeholder 3">
            <a:extLst>
              <a:ext uri="{FF2B5EF4-FFF2-40B4-BE49-F238E27FC236}">
                <a16:creationId xmlns:a16="http://schemas.microsoft.com/office/drawing/2014/main" id="{A4E9A2DB-46B5-32D4-0506-057314F16B35}"/>
              </a:ext>
            </a:extLst>
          </p:cNvPr>
          <p:cNvSpPr>
            <a:spLocks noGrp="1"/>
          </p:cNvSpPr>
          <p:nvPr>
            <p:ph type="sldNum" sz="quarter" idx="12"/>
          </p:nvPr>
        </p:nvSpPr>
        <p:spPr/>
        <p:txBody>
          <a:bodyPr/>
          <a:lstStyle/>
          <a:p>
            <a:fld id="{B13333A4-2EF1-4B79-B68C-AB20E66B4822}" type="slidenum">
              <a:rPr lang="en-US" smtClean="0"/>
              <a:t>8</a:t>
            </a:fld>
            <a:endParaRPr lang="en-US"/>
          </a:p>
        </p:txBody>
      </p:sp>
    </p:spTree>
    <p:extLst>
      <p:ext uri="{BB962C8B-B14F-4D97-AF65-F5344CB8AC3E}">
        <p14:creationId xmlns:p14="http://schemas.microsoft.com/office/powerpoint/2010/main" val="318080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2648" y="365125"/>
            <a:ext cx="10586188" cy="1776484"/>
          </a:xfrm>
        </p:spPr>
        <p:txBody>
          <a:bodyPr anchor="b">
            <a:normAutofit/>
          </a:bodyPr>
          <a:lstStyle/>
          <a:p>
            <a:r>
              <a:rPr lang="en-US" sz="3800"/>
              <a:t>City Digital Twin Applications</a:t>
            </a:r>
          </a:p>
        </p:txBody>
      </p:sp>
      <p:sp>
        <p:nvSpPr>
          <p:cNvPr id="18"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12648" y="2504819"/>
            <a:ext cx="6986016" cy="3672144"/>
          </a:xfrm>
        </p:spPr>
        <p:txBody>
          <a:bodyPr vert="horz" lIns="91440" tIns="45720" rIns="91440" bIns="45720" rtlCol="0" anchor="t">
            <a:normAutofit/>
          </a:bodyPr>
          <a:lstStyle/>
          <a:p>
            <a:r>
              <a:rPr lang="en-US" sz="2200" dirty="0"/>
              <a:t>SPARQL queries allow applications to retrieve data from the City Digital Twin knowledge graph</a:t>
            </a:r>
          </a:p>
          <a:p>
            <a:r>
              <a:rPr lang="en-US" sz="2200" dirty="0"/>
              <a:t>Applications for data analysis, data visualization, etc.</a:t>
            </a:r>
          </a:p>
          <a:p>
            <a:r>
              <a:rPr lang="en-US" sz="2200" dirty="0"/>
              <a:t>City Digital Twin Dashboard</a:t>
            </a:r>
          </a:p>
          <a:p>
            <a:r>
              <a:rPr lang="en-US" sz="2200" dirty="0"/>
              <a:t>Link to </a:t>
            </a:r>
            <a:r>
              <a:rPr lang="en-US" sz="2200" dirty="0" err="1"/>
              <a:t>GraphDB</a:t>
            </a:r>
            <a:r>
              <a:rPr lang="en-US" sz="2200" dirty="0"/>
              <a:t> knowledge graph: </a:t>
            </a:r>
            <a:r>
              <a:rPr lang="en-US" sz="2200" dirty="0">
                <a:ea typeface="+mn-lt"/>
                <a:cs typeface="+mn-lt"/>
                <a:hlinkClick r:id="rId3"/>
              </a:rPr>
              <a:t>http://ec2-3-97-59-180.ca-central-1.compute.amazonaws.com:7200/sparql</a:t>
            </a:r>
          </a:p>
        </p:txBody>
      </p:sp>
      <p:sp>
        <p:nvSpPr>
          <p:cNvPr id="4" name="Slide Number Placeholder 3">
            <a:extLst>
              <a:ext uri="{FF2B5EF4-FFF2-40B4-BE49-F238E27FC236}">
                <a16:creationId xmlns:a16="http://schemas.microsoft.com/office/drawing/2014/main" id="{F211C3A2-CA61-2FA6-C7C3-BF572B45BC2F}"/>
              </a:ext>
            </a:extLst>
          </p:cNvPr>
          <p:cNvSpPr>
            <a:spLocks noGrp="1"/>
          </p:cNvSpPr>
          <p:nvPr>
            <p:ph type="sldNum" sz="quarter" idx="12"/>
          </p:nvPr>
        </p:nvSpPr>
        <p:spPr/>
        <p:txBody>
          <a:bodyPr/>
          <a:lstStyle/>
          <a:p>
            <a:fld id="{B13333A4-2EF1-4B79-B68C-AB20E66B4822}" type="slidenum">
              <a:rPr lang="en-US" smtClean="0"/>
              <a:t>9</a:t>
            </a:fld>
            <a:endParaRPr lang="en-US"/>
          </a:p>
        </p:txBody>
      </p:sp>
    </p:spTree>
    <p:extLst>
      <p:ext uri="{BB962C8B-B14F-4D97-AF65-F5344CB8AC3E}">
        <p14:creationId xmlns:p14="http://schemas.microsoft.com/office/powerpoint/2010/main" val="280215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9</Slides>
  <Notes>9</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CITY SKETCH 16X9</vt:lpstr>
      <vt:lpstr>City Digital Twin Knowledge Graph</vt:lpstr>
      <vt:lpstr>Overview</vt:lpstr>
      <vt:lpstr>What is a Graph Database?</vt:lpstr>
      <vt:lpstr>What is an Ontology?</vt:lpstr>
      <vt:lpstr>How can we use ontologies to represent data in a graph database?</vt:lpstr>
      <vt:lpstr>Integrating Data from Different Sources</vt:lpstr>
      <vt:lpstr>How can we use the data in a graph database?</vt:lpstr>
      <vt:lpstr>Simple SPARQL Query Example</vt:lpstr>
      <vt:lpstr>City Digital Twin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7</cp:revision>
  <dcterms:created xsi:type="dcterms:W3CDTF">2013-07-31T15:03:27Z</dcterms:created>
  <dcterms:modified xsi:type="dcterms:W3CDTF">2025-01-23T16:12:22Z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