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y="6858000" cx="9144000"/>
  <p:notesSz cx="6858000" cy="9144000"/>
  <p:embeddedFontLst>
    <p:embeddedFont>
      <p:font typeface="Montserrat"/>
      <p:regular r:id="rId35"/>
      <p:bold r:id="rId36"/>
      <p:italic r:id="rId37"/>
      <p:boldItalic r:id="rId38"/>
    </p:embeddedFont>
    <p:embeddedFont>
      <p:font typeface="Helvetica Neue"/>
      <p:regular r:id="rId39"/>
      <p:bold r:id="rId40"/>
      <p:italic r:id="rId41"/>
      <p:boldItalic r:id="rId42"/>
    </p:embeddedFont>
    <p:embeddedFont>
      <p:font typeface="Lustria"/>
      <p:regular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96C7E976-FDDB-4FCB-B0A7-3FAF66BA540F}">
  <a:tblStyle styleId="{96C7E976-FDDB-4FCB-B0A7-3FAF66BA540F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fill>
          <a:solidFill>
            <a:schemeClr val="accent1">
              <a:alpha val="40000"/>
            </a:schemeClr>
          </a:solidFill>
        </a:fill>
      </a:tcStyle>
    </a:band1H>
    <a:band2H>
      <a:tcTxStyle/>
    </a:band2H>
    <a:band1V>
      <a:tcTxStyle/>
      <a:tcStyle>
        <a:tcBdr>
          <a:top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TxStyle/>
    </a:band2V>
    <a:lastCol>
      <a:tcTxStyle b="on" i="off"/>
      <a:tcStyle>
        <a:tcBdr>
          <a:lef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lastCol>
    <a:firstCol>
      <a:tcTxStyle b="on" i="off"/>
      <a:tcStyle>
        <a:tcBdr>
          <a:lef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firstCol>
    <a:lastRow>
      <a:tcTxStyle b="on" i="off"/>
      <a:tcStyle>
        <a:tcBdr>
          <a:lef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lef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HelveticaNeue-bold.fntdata"/><Relationship Id="rId20" Type="http://schemas.openxmlformats.org/officeDocument/2006/relationships/slide" Target="slides/slide14.xml"/><Relationship Id="rId42" Type="http://schemas.openxmlformats.org/officeDocument/2006/relationships/font" Target="fonts/HelveticaNeue-boldItalic.fntdata"/><Relationship Id="rId41" Type="http://schemas.openxmlformats.org/officeDocument/2006/relationships/font" Target="fonts/HelveticaNeue-italic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43" Type="http://schemas.openxmlformats.org/officeDocument/2006/relationships/font" Target="fonts/Lustria-regular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Montserrat-regular.fntdata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Montserrat-italic.fntdata"/><Relationship Id="rId14" Type="http://schemas.openxmlformats.org/officeDocument/2006/relationships/slide" Target="slides/slide8.xml"/><Relationship Id="rId36" Type="http://schemas.openxmlformats.org/officeDocument/2006/relationships/font" Target="fonts/Montserrat-bold.fntdata"/><Relationship Id="rId17" Type="http://schemas.openxmlformats.org/officeDocument/2006/relationships/slide" Target="slides/slide11.xml"/><Relationship Id="rId39" Type="http://schemas.openxmlformats.org/officeDocument/2006/relationships/font" Target="fonts/HelveticaNeue-regular.fntdata"/><Relationship Id="rId16" Type="http://schemas.openxmlformats.org/officeDocument/2006/relationships/slide" Target="slides/slide10.xml"/><Relationship Id="rId38" Type="http://schemas.openxmlformats.org/officeDocument/2006/relationships/font" Target="fonts/Montserrat-bold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227454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 b="0" i="0" sz="4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/>
        </p:nvSpPr>
        <p:spPr>
          <a:xfrm>
            <a:off x="1168930" y="6408634"/>
            <a:ext cx="3429144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© Paul Fremantle 2015.  This work is licensed under a Creative Commons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Attribution-NonCommercial-ShareAlike 4.0 International License</a:t>
            </a:r>
            <a:b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See  </a:t>
            </a:r>
            <a:r>
              <a:rPr b="0" i="0" lang="en-US" sz="7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  <a:hlinkClick r:id="rId1"/>
              </a:rPr>
              <a:t>http://creativecommons.org/licenses/by-nc-sa/4.0/</a:t>
            </a: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5635" y="6492098"/>
            <a:ext cx="792765" cy="27926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685800" y="1231483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</a:pPr>
            <a:r>
              <a:rPr lang="en-US" sz="3600"/>
              <a:t>Cloud Computing and Big Data</a:t>
            </a:r>
            <a:br>
              <a:rPr lang="en-US" sz="3600"/>
            </a:br>
            <a:br>
              <a:rPr lang="en-US" sz="3959"/>
            </a:br>
            <a:r>
              <a:rPr lang="en-US" sz="3959"/>
              <a:t>Understanding</a:t>
            </a:r>
            <a:br>
              <a:rPr lang="en-US" sz="3959"/>
            </a:br>
            <a:r>
              <a:rPr lang="en-US" sz="3959"/>
              <a:t> Cloud Services</a:t>
            </a:r>
            <a:endParaRPr sz="3959"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371824" y="4162310"/>
            <a:ext cx="6400354" cy="1752451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Oxford University 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Software Engineering Programme</a:t>
            </a:r>
            <a:endParaRPr sz="2960"/>
          </a:p>
          <a:p>
            <a:pPr indent="0" lvl="0" marL="0" rtl="0" algn="ctr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July 2020</a:t>
            </a:r>
            <a:endParaRPr sz="296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OpenStack</a:t>
            </a:r>
            <a:endParaRPr/>
          </a:p>
        </p:txBody>
      </p:sp>
      <p:sp>
        <p:nvSpPr>
          <p:cNvPr id="142" name="Google Shape;142;p22"/>
          <p:cNvSpPr txBox="1"/>
          <p:nvPr>
            <p:ph idx="1" type="body"/>
          </p:nvPr>
        </p:nvSpPr>
        <p:spPr>
          <a:xfrm>
            <a:off x="457200" y="1295401"/>
            <a:ext cx="82296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Compute - </a:t>
            </a:r>
            <a:r>
              <a:rPr i="1" lang="en-US" sz="1600"/>
              <a:t>Nova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Networking -  </a:t>
            </a:r>
            <a:r>
              <a:rPr i="1" lang="en-US" sz="1600"/>
              <a:t>Neutron</a:t>
            </a:r>
            <a:r>
              <a:rPr lang="en-US" sz="1600"/>
              <a:t> (formerly Quantum)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Block Storage – </a:t>
            </a:r>
            <a:r>
              <a:rPr i="1" lang="en-US" sz="1600"/>
              <a:t>Cinder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Object Storage – </a:t>
            </a:r>
            <a:r>
              <a:rPr i="1" lang="en-US" sz="1600"/>
              <a:t>Swift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Image Service – </a:t>
            </a:r>
            <a:r>
              <a:rPr i="1" lang="en-US" sz="1600"/>
              <a:t>Glance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Identity Service - </a:t>
            </a:r>
            <a:r>
              <a:rPr i="1" lang="en-US" sz="1600"/>
              <a:t>Keystone</a:t>
            </a:r>
            <a:endParaRPr sz="1600"/>
          </a:p>
          <a:p>
            <a:pPr indent="-2413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/>
          </a:p>
          <a:p>
            <a:pPr indent="-2413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/>
          </a:p>
        </p:txBody>
      </p:sp>
      <p:sp>
        <p:nvSpPr>
          <p:cNvPr id="143" name="Google Shape;143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18/07/18</a:t>
            </a:r>
            <a:endParaRPr/>
          </a:p>
        </p:txBody>
      </p:sp>
      <p:sp>
        <p:nvSpPr>
          <p:cNvPr id="144" name="Google Shape;144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45" name="Google Shape;14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58108" y="1417638"/>
            <a:ext cx="2997408" cy="12827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3100" y="3198202"/>
            <a:ext cx="8013700" cy="33211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EC2 / AWS main functions</a:t>
            </a:r>
            <a:endParaRPr/>
          </a:p>
        </p:txBody>
      </p:sp>
      <p:sp>
        <p:nvSpPr>
          <p:cNvPr id="152" name="Google Shape;152;p2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20"/>
              <a:buChar char="•"/>
            </a:pPr>
            <a:r>
              <a:rPr lang="en-US" sz="2720"/>
              <a:t>EC2 (Elastic Compute Cloud)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Char char="–"/>
            </a:pPr>
            <a:r>
              <a:rPr lang="en-US" sz="2380"/>
              <a:t>Instances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2040"/>
              <a:buChar char="•"/>
            </a:pPr>
            <a:r>
              <a:rPr lang="en-US" sz="2040"/>
              <a:t>Servers of various sizes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Char char="–"/>
            </a:pPr>
            <a:r>
              <a:rPr lang="en-US" sz="2380"/>
              <a:t>AMIs (Amazon Machine Images)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2040"/>
              <a:buChar char="•"/>
            </a:pPr>
            <a:r>
              <a:rPr lang="en-US" sz="2040"/>
              <a:t>Server images 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Char char="–"/>
            </a:pPr>
            <a:r>
              <a:rPr lang="en-US" sz="2380"/>
              <a:t>Elastic Block Storage (EBS)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2040"/>
              <a:buChar char="•"/>
            </a:pPr>
            <a:r>
              <a:rPr lang="en-US" sz="2040"/>
              <a:t>Virtualized Hard drives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Char char="–"/>
            </a:pPr>
            <a:r>
              <a:rPr lang="en-US" sz="2380"/>
              <a:t>VPC (Virtual Private Cloud)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2040"/>
              <a:buChar char="•"/>
            </a:pPr>
            <a:r>
              <a:rPr lang="en-US" sz="2040"/>
              <a:t>Secure network space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Char char="•"/>
            </a:pPr>
            <a:r>
              <a:rPr lang="en-US" sz="2720"/>
              <a:t>S3 (Simple Storage Solution)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Char char="–"/>
            </a:pPr>
            <a:r>
              <a:rPr lang="en-US" sz="2380"/>
              <a:t>“Buckets” of data 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Char char="–"/>
            </a:pPr>
            <a:r>
              <a:rPr lang="en-US" sz="2380"/>
              <a:t>Longer term storage of data</a:t>
            </a:r>
            <a:endParaRPr/>
          </a:p>
          <a:p>
            <a:pPr indent="-134619" lvl="1" marL="74295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None/>
            </a:pPr>
            <a:r>
              <a:t/>
            </a:r>
            <a:endParaRPr sz="238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Platform-as-a-Service</a:t>
            </a:r>
            <a:br>
              <a:rPr lang="en-US" sz="3959"/>
            </a:br>
            <a:r>
              <a:rPr lang="en-US" sz="3959"/>
              <a:t>PaaS</a:t>
            </a:r>
            <a:endParaRPr sz="3959"/>
          </a:p>
        </p:txBody>
      </p:sp>
      <p:sp>
        <p:nvSpPr>
          <p:cNvPr id="158" name="Google Shape;158;p2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IaaS is about provisioning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machines, disk, network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PaaS is about provisioning services for developers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Hadoop, Spark, JEE containers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Databases, Queues, Pub/Sub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Cache, Email services, Notifications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Sort of SaaS for developers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Public PaaS options</a:t>
            </a:r>
            <a:endParaRPr/>
          </a:p>
        </p:txBody>
      </p:sp>
      <p:sp>
        <p:nvSpPr>
          <p:cNvPr id="164" name="Google Shape;164;p25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Amazon AWS is the most successful PaaS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RDS (Database), DynamoDB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ElastiCache (memcache as a service)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Elastic Beanstalk (deployment as a service)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Simple Notification Service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API Gateway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CloudSearch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Etc, etc, etc!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Other Public PaaS options</a:t>
            </a:r>
            <a:endParaRPr/>
          </a:p>
        </p:txBody>
      </p:sp>
      <p:sp>
        <p:nvSpPr>
          <p:cNvPr id="170" name="Google Shape;170;p26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Google App Engine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Force.com App Cloud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Heroku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RedHat OpenShift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Serverless</a:t>
            </a:r>
            <a:endParaRPr/>
          </a:p>
        </p:txBody>
      </p:sp>
      <p:sp>
        <p:nvSpPr>
          <p:cNvPr id="176" name="Google Shape;176;p2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Invisible infrastructure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Not yet clearly defined, but centering around the concept of Function-as-a-Service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E.g. AWS Lambda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Deploy a function that is fired when an event happens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Serverless = </a:t>
            </a:r>
            <a:br>
              <a:rPr lang="en-US" sz="3959"/>
            </a:br>
            <a:r>
              <a:rPr lang="en-US" sz="3959"/>
              <a:t>Functional pipelines</a:t>
            </a:r>
            <a:endParaRPr sz="3959"/>
          </a:p>
        </p:txBody>
      </p:sp>
      <p:pic>
        <p:nvPicPr>
          <p:cNvPr id="182" name="Google Shape;182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6300" y="2002556"/>
            <a:ext cx="7391400" cy="400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Amazon Lambda</a:t>
            </a:r>
            <a:endParaRPr/>
          </a:p>
        </p:txBody>
      </p:sp>
      <p:sp>
        <p:nvSpPr>
          <p:cNvPr id="188" name="Google Shape;188;p29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Serverless computing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Runs a small amount of code in response to an event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Billed in increments of 100 ms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Really pay as you go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Scalable (you don’t need to define servers)</a:t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Back to Amazon AWS</a:t>
            </a:r>
            <a:endParaRPr/>
          </a:p>
        </p:txBody>
      </p:sp>
      <p:sp>
        <p:nvSpPr>
          <p:cNvPr id="194" name="Google Shape;194;p30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Three ways to interact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Amazon Dashboard (web)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APIs and Command-Line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Third-party tools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ElasticFox, HybridFox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Scalr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Amazon EC2 Dashboard</a:t>
            </a:r>
            <a:endParaRPr/>
          </a:p>
        </p:txBody>
      </p:sp>
      <p:pic>
        <p:nvPicPr>
          <p:cNvPr id="200" name="Google Shape;200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308100"/>
            <a:ext cx="9144000" cy="423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Capabilities offered as-a-Service</a:t>
            </a:r>
            <a:endParaRPr sz="3959"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Software-as-a-Service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Salesforce, Quickbooks Online, Gmail, Gdrive, Office 365, etc</a:t>
            </a:r>
            <a:endParaRPr sz="2590"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Infrastructure-as-a-Service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CPUs, Memory, Disk, Networks, Firewalls, etc</a:t>
            </a:r>
            <a:endParaRPr sz="2590"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Amazon AWS, Joyent, Microsoft Azure, IBM Softlayer, Rackspace, Google Compute Engine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Platform-as-a-Service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Somewhere between!</a:t>
            </a:r>
            <a:endParaRPr sz="259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Main EC2 components</a:t>
            </a:r>
            <a:endParaRPr/>
          </a:p>
        </p:txBody>
      </p:sp>
      <p:sp>
        <p:nvSpPr>
          <p:cNvPr id="206" name="Google Shape;206;p32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Instances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Your virtual computers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Volumes (EBS)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Disk drives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Elastic IPs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Specific IP address that can be assigned to systems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Security Groups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Sets of firewall rules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More components	</a:t>
            </a:r>
            <a:endParaRPr/>
          </a:p>
        </p:txBody>
      </p:sp>
      <p:sp>
        <p:nvSpPr>
          <p:cNvPr id="212" name="Google Shape;212;p3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Virtual Private Cloud (VPC)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A secure subnet for your instances which can be VPNed to/from your own datacentre</a:t>
            </a:r>
            <a:endParaRPr sz="2590"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Includes/requires an Internet Gateway for creating public services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Load Balancers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Network load-balancing system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Key pairs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Security tokens for managing access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Route 53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Amazon’s DNS system</a:t>
            </a:r>
            <a:endParaRPr/>
          </a:p>
          <a:p>
            <a:pPr indent="-15494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t/>
            </a:r>
            <a:endParaRPr sz="296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Other cool AWS stuff</a:t>
            </a:r>
            <a:endParaRPr/>
          </a:p>
        </p:txBody>
      </p:sp>
      <p:sp>
        <p:nvSpPr>
          <p:cNvPr id="218" name="Google Shape;218;p3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AWS IoT management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Code tools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Management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Analytics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API Gateway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Machine Learning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Important</a:t>
            </a:r>
            <a:endParaRPr/>
          </a:p>
        </p:txBody>
      </p:sp>
      <p:sp>
        <p:nvSpPr>
          <p:cNvPr id="224" name="Google Shape;224;p35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There is a difference between </a:t>
            </a:r>
            <a:r>
              <a:rPr b="1" lang="en-US"/>
              <a:t>stopping</a:t>
            </a:r>
            <a:r>
              <a:rPr lang="en-US"/>
              <a:t> an instance and </a:t>
            </a:r>
            <a:r>
              <a:rPr b="1" lang="en-US"/>
              <a:t>terminating</a:t>
            </a:r>
            <a:endParaRPr b="1"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b="1" lang="en-US"/>
              <a:t>Stopping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Your instance is stopped, but the disk is still allocated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You will be charged for EBS disk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b="1" lang="en-US"/>
              <a:t>Terminating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Disk will also be removed and you will not be charged</a:t>
            </a:r>
            <a:endParaRPr/>
          </a:p>
          <a:p>
            <a:pPr indent="0" lvl="2" marL="9144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EC2 machine sizes</a:t>
            </a:r>
            <a:endParaRPr/>
          </a:p>
        </p:txBody>
      </p:sp>
      <p:sp>
        <p:nvSpPr>
          <p:cNvPr id="230" name="Google Shape;230;p36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Families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T2, M4, M3, C4, C3, R3, G2, I2, D2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General purpose – T, M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Compute – C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Memory – R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GPU – G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IO – I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Data – D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Numbers indicate the “family version”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E.g M4 supercedes M3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</a:pPr>
            <a:r>
              <a:rPr lang="en-US" sz="3200"/>
              <a:t>Amazon instance types (subset)</a:t>
            </a:r>
            <a:br>
              <a:rPr lang="en-US" sz="3200"/>
            </a:br>
            <a:endParaRPr sz="3200"/>
          </a:p>
        </p:txBody>
      </p:sp>
      <p:graphicFrame>
        <p:nvGraphicFramePr>
          <p:cNvPr id="236" name="Google Shape;236;p37"/>
          <p:cNvGraphicFramePr/>
          <p:nvPr/>
        </p:nvGraphicFramePr>
        <p:xfrm>
          <a:off x="320965" y="1082677"/>
          <a:ext cx="3000000" cy="3000000"/>
        </p:xfrm>
        <a:graphic>
          <a:graphicData uri="http://schemas.openxmlformats.org/drawingml/2006/table">
            <a:tbl>
              <a:tblPr bandCol="1" firstRow="1">
                <a:gradFill>
                  <a:gsLst>
                    <a:gs pos="0">
                      <a:srgbClr val="9FC3FF"/>
                    </a:gs>
                    <a:gs pos="35000">
                      <a:srgbClr val="BDD5FF"/>
                    </a:gs>
                    <a:gs pos="100000">
                      <a:srgbClr val="E4EEFF"/>
                    </a:gs>
                  </a:gsLst>
                  <a:lin ang="16200000" scaled="0"/>
                </a:gradFill>
                <a:tableStyleId>{96C7E976-FDDB-4FCB-B0A7-3FAF66BA540F}</a:tableStyleId>
              </a:tblPr>
              <a:tblGrid>
                <a:gridCol w="778925"/>
                <a:gridCol w="723275"/>
                <a:gridCol w="856825"/>
                <a:gridCol w="1001475"/>
                <a:gridCol w="1357550"/>
                <a:gridCol w="1402075"/>
                <a:gridCol w="723275"/>
                <a:gridCol w="723275"/>
                <a:gridCol w="945850"/>
              </a:tblGrid>
              <a:tr h="402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Instance </a:t>
                      </a:r>
                      <a:br>
                        <a:rPr lang="en-US" sz="1050" u="none" cap="none" strike="noStrike"/>
                      </a:br>
                      <a:r>
                        <a:rPr lang="en-US" sz="1050" u="none" cap="none" strike="noStrike"/>
                        <a:t>Type</a:t>
                      </a:r>
                      <a:endParaRPr b="1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vCPU</a:t>
                      </a:r>
                      <a:endParaRPr b="1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Memory</a:t>
                      </a:r>
                      <a:endParaRPr b="1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 Storage</a:t>
                      </a:r>
                      <a:endParaRPr b="1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Networking</a:t>
                      </a:r>
                      <a:br>
                        <a:rPr lang="en-US" sz="1050" u="none" cap="none" strike="noStrike"/>
                      </a:br>
                      <a:r>
                        <a:rPr lang="en-US" sz="1050" u="none" cap="none" strike="noStrike"/>
                        <a:t>Performance</a:t>
                      </a:r>
                      <a:endParaRPr b="1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Physical </a:t>
                      </a:r>
                      <a:br>
                        <a:rPr lang="en-US" sz="1050" u="none" cap="none" strike="noStrike"/>
                      </a:br>
                      <a:r>
                        <a:rPr lang="en-US" sz="1050" u="none" cap="none" strike="noStrike"/>
                        <a:t>Processor</a:t>
                      </a:r>
                      <a:endParaRPr b="1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Clock </a:t>
                      </a:r>
                      <a:br>
                        <a:rPr lang="en-US" sz="1050" u="none" cap="none" strike="noStrike"/>
                      </a:br>
                      <a:r>
                        <a:rPr lang="en-US" sz="1050" u="none" cap="none" strike="noStrike"/>
                        <a:t>Speed</a:t>
                      </a:r>
                      <a:endParaRPr b="1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EBS OPT</a:t>
                      </a:r>
                      <a:endParaRPr b="1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8100" marB="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Enhance</a:t>
                      </a:r>
                      <a:br>
                        <a:rPr lang="en-US" sz="1050" u="none" cap="none" strike="noStrike"/>
                      </a:br>
                      <a:r>
                        <a:rPr lang="en-US" sz="1050" u="none" cap="none" strike="noStrike"/>
                        <a:t>Networking</a:t>
                      </a:r>
                      <a:endParaRPr b="1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8100" marB="0" marR="8100" marL="8100" anchor="b"/>
                </a:tc>
              </a:tr>
              <a:tr h="265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t2.micro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1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1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EBS Only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Low to Moderate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 Xeon family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Up to 3.3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-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-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</a:tr>
              <a:tr h="265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t2.large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8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EBS Only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Low to Moderate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 Xeon family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Up to 3.0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-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-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</a:tr>
              <a:tr h="265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m4.large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8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EBS Only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Moderate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 Xeon E5-2676 v3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2.4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Yes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Yes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</a:tr>
              <a:tr h="402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m4.10xlarge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40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160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EBS Only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10 Gigabit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 Xeon E5-2676 v3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2.4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Yes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Yes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</a:tr>
              <a:tr h="265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c4.large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3.75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EBS Only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Moderate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 Xeon E5-2666 v3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2.9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Yes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Yes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</a:tr>
              <a:tr h="265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c4.8xlarge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36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60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EBS Only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10 Gigabit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 Xeon E5-2666 v3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2.9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Yes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Yes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</a:tr>
              <a:tr h="265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g2.2xlarge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8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15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1 x 60 SSD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High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 Xeon  E5-2670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2.6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Yes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-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</a:tr>
              <a:tr h="265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g2.8xlarge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32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60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 x 120 SSD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10 Gigabit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 Xeon E5-2670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2.6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 -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- 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</a:tr>
              <a:tr h="265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r3.large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15.25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1 x 32 SSD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Moderate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 Xeon E5-2670 v2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2.5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-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Yes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</a:tr>
              <a:tr h="265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r3.8xlarge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32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244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 x 320 SSD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10 Gigabit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 Xeon E5-2670 v2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2.5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-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Yes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</a:tr>
              <a:tr h="265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i2.xlarge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4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30.5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1 x 800 SSD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Moderate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 Xeon E5-2670 v2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2.5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Yes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Yes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</a:tr>
              <a:tr h="265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i2.4xlarge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16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122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4 x 800 SSD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High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 Xeon E5-2670 v2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2.5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Yes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Yes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</a:tr>
              <a:tr h="265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i2.8xlarge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32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244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8 x 800 SSD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10 Gigabit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 Xeon E5-2670 v2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2.5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-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Yes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</a:tr>
              <a:tr h="265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d2.xlarge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4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30.5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3 x 2000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Moderate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 Xeon E5-2676 v3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2.4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Yes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Yes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</a:tr>
              <a:tr h="265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d2.8xlarge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36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244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24 x 2000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10 Gigabit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 Xeon E5-2676 v3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2.4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Yes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Yes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An alternative – DigitalOcean</a:t>
            </a:r>
            <a:endParaRPr/>
          </a:p>
        </p:txBody>
      </p:sp>
      <p:pic>
        <p:nvPicPr>
          <p:cNvPr id="242" name="Google Shape;242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368" y="1417638"/>
            <a:ext cx="7406105" cy="464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Other alternatives</a:t>
            </a:r>
            <a:endParaRPr/>
          </a:p>
        </p:txBody>
      </p:sp>
      <p:sp>
        <p:nvSpPr>
          <p:cNvPr id="248" name="Google Shape;248;p39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Microsoft Azure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Very strong brand around Microsoft toolkit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Google Cloud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Many others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254" name="Google Shape;254;p40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SaaS/PaaS/IaaS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IaaS providers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PaaS providers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Working with AWS / EC2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Now to do a lab!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67018"/>
            <a:ext cx="9144000" cy="52295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Infrastructure-as-a-Service</a:t>
            </a:r>
            <a:endParaRPr/>
          </a:p>
        </p:txBody>
      </p:sp>
      <p:pic>
        <p:nvPicPr>
          <p:cNvPr id="102" name="Google Shape;10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74638"/>
            <a:ext cx="9144000" cy="5651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/>
          <p:nvPr/>
        </p:nvSpPr>
        <p:spPr>
          <a:xfrm>
            <a:off x="611188" y="3021930"/>
            <a:ext cx="8281987" cy="1366838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cap="flat" cmpd="sng" w="9525">
            <a:solidFill>
              <a:srgbClr val="7C5F9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Platform as a Service</a:t>
            </a:r>
            <a:endParaRPr sz="2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8" name="Google Shape;108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IaaS, PaaS, SaaS</a:t>
            </a:r>
            <a:endParaRPr/>
          </a:p>
        </p:txBody>
      </p:sp>
      <p:sp>
        <p:nvSpPr>
          <p:cNvPr id="109" name="Google Shape;109;p17"/>
          <p:cNvSpPr txBox="1"/>
          <p:nvPr>
            <p:ph idx="12" type="sldNum"/>
          </p:nvPr>
        </p:nvSpPr>
        <p:spPr>
          <a:xfrm>
            <a:off x="6553200" y="616518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98989"/>
                </a:solidFill>
                <a:latin typeface="Lustria"/>
                <a:ea typeface="Lustria"/>
                <a:cs typeface="Lustria"/>
                <a:sym typeface="Lustria"/>
              </a:rPr>
              <a:t>‹#›</a:t>
            </a:fld>
            <a:endParaRPr sz="1200">
              <a:solidFill>
                <a:srgbClr val="898989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10" name="Google Shape;110;p17"/>
          <p:cNvSpPr/>
          <p:nvPr/>
        </p:nvSpPr>
        <p:spPr>
          <a:xfrm>
            <a:off x="611188" y="1366168"/>
            <a:ext cx="8281987" cy="15113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Software as a Service</a:t>
            </a:r>
            <a:endParaRPr/>
          </a:p>
        </p:txBody>
      </p:sp>
      <p:sp>
        <p:nvSpPr>
          <p:cNvPr id="111" name="Google Shape;111;p17"/>
          <p:cNvSpPr/>
          <p:nvPr/>
        </p:nvSpPr>
        <p:spPr>
          <a:xfrm>
            <a:off x="611188" y="4533230"/>
            <a:ext cx="8281987" cy="1512888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Infrastructure as a Service</a:t>
            </a:r>
            <a:endParaRPr/>
          </a:p>
        </p:txBody>
      </p:sp>
      <p:sp>
        <p:nvSpPr>
          <p:cNvPr id="112" name="Google Shape;112;p17"/>
          <p:cNvSpPr/>
          <p:nvPr/>
        </p:nvSpPr>
        <p:spPr>
          <a:xfrm>
            <a:off x="611188" y="3021930"/>
            <a:ext cx="1885950" cy="1295400"/>
          </a:xfrm>
          <a:prstGeom prst="up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Dev Ops</a:t>
            </a:r>
            <a:endParaRPr/>
          </a:p>
        </p:txBody>
      </p:sp>
      <p:sp>
        <p:nvSpPr>
          <p:cNvPr id="113" name="Google Shape;113;p17"/>
          <p:cNvSpPr/>
          <p:nvPr/>
        </p:nvSpPr>
        <p:spPr>
          <a:xfrm>
            <a:off x="6761163" y="3021930"/>
            <a:ext cx="2293937" cy="1295400"/>
          </a:xfrm>
          <a:prstGeom prst="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Custom-ization</a:t>
            </a:r>
            <a:endParaRPr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Public IaaS</a:t>
            </a:r>
            <a:endParaRPr/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Main Infrastructure-as-a-Service options: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Amazon AWS (largest market share)</a:t>
            </a:r>
            <a:endParaRPr/>
          </a:p>
          <a:p>
            <a:pPr indent="-3492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</a:pPr>
            <a:r>
              <a:rPr lang="en-US"/>
              <a:t>Microsoft Azure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Google GCE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Alibaba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DigitalOcean, Linode, etc</a:t>
            </a:r>
            <a:endParaRPr/>
          </a:p>
          <a:p>
            <a:pPr indent="-1079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Gartner’s view</a:t>
            </a:r>
            <a:br>
              <a:rPr lang="en-US" sz="3959"/>
            </a:br>
            <a:r>
              <a:rPr lang="en-US" sz="3959"/>
              <a:t>	</a:t>
            </a:r>
            <a:endParaRPr sz="3959"/>
          </a:p>
        </p:txBody>
      </p:sp>
      <p:pic>
        <p:nvPicPr>
          <p:cNvPr id="125" name="Google Shape;12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36638"/>
            <a:ext cx="8839199" cy="49677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920716"/>
            <a:ext cx="8839200" cy="460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Private IaaS</a:t>
            </a:r>
            <a:endParaRPr/>
          </a:p>
        </p:txBody>
      </p:sp>
      <p:sp>
        <p:nvSpPr>
          <p:cNvPr id="136" name="Google Shape;136;p2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OpenStack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HP Enterprise Eucalyptus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vmWare vSphere / vCloud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Apache CloudStack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