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mahout.apache.org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chukwa.apache.org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tez.apache.or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ambari.apache.org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hive.apache.org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pig.apache.or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Hadoop Adjuncts and Extras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2019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Apache Mahout</a:t>
            </a:r>
            <a:br>
              <a:rPr lang="en-US" sz="3959"/>
            </a:br>
            <a:r>
              <a:rPr lang="en-US" sz="2430" u="sng">
                <a:solidFill>
                  <a:schemeClr val="hlink"/>
                </a:solidFill>
                <a:hlinkClick r:id="rId3"/>
              </a:rPr>
              <a:t>http://mahout.apache.org</a:t>
            </a:r>
            <a:r>
              <a:rPr lang="en-US" sz="3959"/>
              <a:t> </a:t>
            </a:r>
            <a:endParaRPr sz="3959"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system for creating </a:t>
            </a:r>
            <a:r>
              <a:rPr b="1" lang="en-US"/>
              <a:t>scalable machine learning</a:t>
            </a:r>
            <a:r>
              <a:rPr lang="en-US"/>
              <a:t> and data mining systems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Clustering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Classification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Recommendation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Frequent ItemSet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4369" y="5011222"/>
            <a:ext cx="3989631" cy="83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1589" y="245782"/>
            <a:ext cx="2347225" cy="562909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e.g. Recommender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75635" y="1600200"/>
            <a:ext cx="5591777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Takes users preferences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“Likes”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Estimates preferences for other items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For example, which books you might like to read next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Apache Chukwa	</a:t>
            </a:r>
            <a:br>
              <a:rPr lang="en-US" sz="3959"/>
            </a:br>
            <a:r>
              <a:rPr lang="en-US" sz="2430" u="sng">
                <a:solidFill>
                  <a:schemeClr val="hlink"/>
                </a:solidFill>
                <a:hlinkClick r:id="rId3"/>
              </a:rPr>
              <a:t>http://chukwa.apache.org</a:t>
            </a:r>
            <a:r>
              <a:rPr lang="en-US" sz="2430"/>
              <a:t> </a:t>
            </a:r>
            <a:endParaRPr sz="3959"/>
          </a:p>
        </p:txBody>
      </p:sp>
      <p:pic>
        <p:nvPicPr>
          <p:cNvPr id="154" name="Google Shape;15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00" y="1943100"/>
            <a:ext cx="9093200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Much more later!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Apache Tez</a:t>
            </a:r>
            <a:br>
              <a:rPr lang="en-US" sz="3959"/>
            </a:br>
            <a:r>
              <a:rPr lang="en-US" sz="2430" u="sng">
                <a:solidFill>
                  <a:schemeClr val="hlink"/>
                </a:solidFill>
                <a:hlinkClick r:id="rId3"/>
              </a:rPr>
              <a:t>http://tez.apache.org</a:t>
            </a:r>
            <a:r>
              <a:rPr lang="en-US" sz="2430"/>
              <a:t> </a:t>
            </a:r>
            <a:endParaRPr sz="3959"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 for complex Directed Acyclic Graphs (DAGs) on top of YARN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Supports in memory jobs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Simplifies work that would previously be in multiple MR jobs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Designed to support Pig and Hive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Tez	</a:t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344" y="1966255"/>
            <a:ext cx="4070655" cy="4136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9977" y="1870673"/>
            <a:ext cx="4455501" cy="4066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Avro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 compact data storage and transmission system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Uses schemas of data to ensure it can be read by the receiver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Supports dynamic typing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Used by RPC or data collection systems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Fast binary protocols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Also supports storage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Hence used by many Big Data apps including Hadoop and Spark</a:t>
            </a:r>
            <a:endParaRPr sz="259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Parquet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75635" y="1600200"/>
            <a:ext cx="382481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Apache Parquet is a columnar data storage model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Works with Hadoop, Spark and many others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Efficient storage of data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Based on another Google system called Dremel</a:t>
            </a:r>
            <a:endParaRPr sz="2400"/>
          </a:p>
        </p:txBody>
      </p:sp>
      <p:pic>
        <p:nvPicPr>
          <p:cNvPr id="186" name="Google Shape;18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0449" y="2009773"/>
            <a:ext cx="4600532" cy="3658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Hadoop related projects at Apache</a:t>
            </a:r>
            <a:endParaRPr sz="3600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36293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Ambari</a:t>
            </a:r>
            <a:endParaRPr sz="1600"/>
          </a:p>
          <a:p>
            <a:pPr indent="-285750" lvl="1" marL="7429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Web based monitoring for Hadoop</a:t>
            </a:r>
            <a:endParaRPr sz="1400"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HBase</a:t>
            </a:r>
            <a:endParaRPr sz="1600"/>
          </a:p>
          <a:p>
            <a:pPr indent="-285750" lvl="1" marL="7429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Scalable, Distributed database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Hive</a:t>
            </a:r>
            <a:endParaRPr/>
          </a:p>
          <a:p>
            <a:pPr indent="-285750" lvl="1" marL="7429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SQL query language for Map Reduce 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Pig	</a:t>
            </a:r>
            <a:endParaRPr/>
          </a:p>
          <a:p>
            <a:pPr indent="-285750" lvl="1" marL="7429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Dataflow and execution language for parallel execution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Mahout</a:t>
            </a:r>
            <a:endParaRPr/>
          </a:p>
          <a:p>
            <a:pPr indent="-285750" lvl="1" marL="7429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Machine Learning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Chukwa</a:t>
            </a:r>
            <a:endParaRPr sz="1600"/>
          </a:p>
          <a:p>
            <a:pPr indent="-285750" lvl="1" marL="7429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Log collection and processing on top of Hadoop</a:t>
            </a:r>
            <a:endParaRPr sz="1400"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Spark</a:t>
            </a:r>
            <a:endParaRPr/>
          </a:p>
          <a:p>
            <a:pPr indent="-285750" lvl="1" marL="7429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Large scale data processing on top of YARN or Mesos</a:t>
            </a:r>
            <a:endParaRPr sz="1400"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Sqoop</a:t>
            </a:r>
            <a:endParaRPr sz="1600"/>
          </a:p>
          <a:p>
            <a:pPr indent="-285750" lvl="1" marL="7429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Transfer of data into Hadoop from traditional databases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Tez</a:t>
            </a:r>
            <a:endParaRPr sz="1600"/>
          </a:p>
          <a:p>
            <a:pPr indent="-285750" lvl="1" marL="7429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Going beyond Map Reduce on top of YARN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Apache Ambari</a:t>
            </a:r>
            <a:br>
              <a:rPr lang="en-US" sz="3959"/>
            </a:br>
            <a:r>
              <a:rPr lang="en-US" sz="2430" u="sng">
                <a:solidFill>
                  <a:schemeClr val="hlink"/>
                </a:solidFill>
                <a:hlinkClick r:id="rId3"/>
              </a:rPr>
              <a:t>http://ambari.apache.org</a:t>
            </a:r>
            <a:r>
              <a:rPr lang="en-US" sz="2430"/>
              <a:t> 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994" y="1417638"/>
            <a:ext cx="7458573" cy="4661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06906" y="5507746"/>
            <a:ext cx="3810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HBase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in the NoSQL section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Apache Hive</a:t>
            </a:r>
            <a:br>
              <a:rPr lang="en-US" sz="3959"/>
            </a:br>
            <a:r>
              <a:rPr lang="en-US" sz="2430" u="sng">
                <a:solidFill>
                  <a:schemeClr val="hlink"/>
                </a:solidFill>
                <a:hlinkClick r:id="rId3"/>
              </a:rPr>
              <a:t>http://hive.apache.org</a:t>
            </a:r>
            <a:r>
              <a:rPr lang="en-US" sz="2430"/>
              <a:t> </a:t>
            </a:r>
            <a:endParaRPr sz="3959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Just like SQL except it generates Map Reduce jobs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Works on Hadoop and Spark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 of SparkSQL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Includes DDL (Data Definition Language) as well as SQL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Makes many processing tasks very simple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7749" y="84138"/>
            <a:ext cx="14478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Hive example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CREATE TABLE page_view(viewTime INT, userid BIGINT,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                page_url STRING, referrer_url STRING,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                ip STRING COMMENT 'IP Address of the User')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COMMENT 'This is the page view table'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PARTITIONED BY(dt STRING, country STRING)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STORED AS SEQUENCEFILE;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LOAD DATA LOCAL INPATH /tmp/pv_2008-06-08_us.txt INTO TABLE page_view PARTITION(date='2008-06-08', country='US')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INSERT OVERWRITE TABLE xyz_com_page_views</a:t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SELECT page_views.*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FROM page_views</a:t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WHERE page_views.date &gt;= '2008-03-01' AND page_views.date &lt;= '2008-03-31' AND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      page_views.referrer_url like '%xyz.com';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Apache Pig</a:t>
            </a:r>
            <a:br>
              <a:rPr lang="en-US" sz="3959"/>
            </a:br>
            <a:r>
              <a:rPr lang="en-US" sz="2430" u="sng">
                <a:solidFill>
                  <a:schemeClr val="hlink"/>
                </a:solidFill>
                <a:hlinkClick r:id="rId3"/>
              </a:rPr>
              <a:t>http://pig.apache.org</a:t>
            </a:r>
            <a:r>
              <a:rPr lang="en-US" sz="2430"/>
              <a:t> </a:t>
            </a:r>
            <a:endParaRPr sz="3959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Pig is a language for parsing, sorting, and working with data from HDFS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Pig scripts are runnable on Hadoop MapReduce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Very effective approach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Pig Latin example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lang="en-US" sz="1280">
                <a:latin typeface="Droid Sans Mono"/>
                <a:ea typeface="Droid Sans Mono"/>
                <a:cs typeface="Droid Sans Mono"/>
                <a:sym typeface="Droid Sans Mono"/>
              </a:rPr>
              <a:t>raw = LOAD 'excite.log' USING PigStorage('\t') AS (user, time, query);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lang="en-US" sz="1280">
                <a:latin typeface="Droid Sans Mono"/>
                <a:ea typeface="Droid Sans Mono"/>
                <a:cs typeface="Droid Sans Mono"/>
                <a:sym typeface="Droid Sans Mono"/>
              </a:rPr>
              <a:t>clean1 = FILTER raw BY org.apache.pig.tutorial.NonURLDetector(query);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lang="en-US" sz="1280">
                <a:latin typeface="Droid Sans Mono"/>
                <a:ea typeface="Droid Sans Mono"/>
                <a:cs typeface="Droid Sans Mono"/>
                <a:sym typeface="Droid Sans Mono"/>
              </a:rPr>
              <a:t>clean2 = FOREACH clean1 GENERATE user, time, org.apache.pig.tutorial.ToLower(query) as query;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lang="en-US" sz="1280">
                <a:latin typeface="Droid Sans Mono"/>
                <a:ea typeface="Droid Sans Mono"/>
                <a:cs typeface="Droid Sans Mono"/>
                <a:sym typeface="Droid Sans Mono"/>
              </a:rPr>
              <a:t>houred = FOREACH clean2 GENERATE user, org.apache.pig.tutorial.ExtractHour(time) as hour, query;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lang="en-US" sz="1280">
                <a:latin typeface="Droid Sans Mono"/>
                <a:ea typeface="Droid Sans Mono"/>
                <a:cs typeface="Droid Sans Mono"/>
                <a:sym typeface="Droid Sans Mono"/>
              </a:rPr>
              <a:t>ngramed1 = FOREACH houred GENERATE user, hour, flatten(org.apache.pig.tutorial.NGramGenerator(query)) as ngram;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lang="en-US" sz="1280">
                <a:latin typeface="Droid Sans Mono"/>
                <a:ea typeface="Droid Sans Mono"/>
                <a:cs typeface="Droid Sans Mono"/>
                <a:sym typeface="Droid Sans Mono"/>
              </a:rPr>
              <a:t>ngramed2 = DISTINCT ngramed1;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lang="en-US" sz="1280">
                <a:latin typeface="Droid Sans Mono"/>
                <a:ea typeface="Droid Sans Mono"/>
                <a:cs typeface="Droid Sans Mono"/>
                <a:sym typeface="Droid Sans Mono"/>
              </a:rPr>
              <a:t>hour_frequency1 = GROUP ngramed2 BY (ngram, hour);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lang="en-US" sz="1280">
                <a:latin typeface="Droid Sans Mono"/>
                <a:ea typeface="Droid Sans Mono"/>
                <a:cs typeface="Droid Sans Mono"/>
                <a:sym typeface="Droid Sans Mono"/>
              </a:rPr>
              <a:t>hour_frequency2 = FOREACH hour_frequency1 GENERATE flatten($0), COUNT($1) as count;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lang="en-US" sz="1280">
                <a:latin typeface="Droid Sans Mono"/>
                <a:ea typeface="Droid Sans Mono"/>
                <a:cs typeface="Droid Sans Mono"/>
                <a:sym typeface="Droid Sans Mono"/>
              </a:rPr>
              <a:t>uniq_frequency1 = GROUP hour_frequency2 BY group::ngram;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lang="en-US" sz="1280">
                <a:latin typeface="Droid Sans Mono"/>
                <a:ea typeface="Droid Sans Mono"/>
                <a:cs typeface="Droid Sans Mono"/>
                <a:sym typeface="Droid Sans Mono"/>
              </a:rPr>
              <a:t>uniq_frequency2 = FOREACH uniq_frequency1 GENERATE flatten($0), flatten(org.apache.pig.tutorial.ScoreGenerator($1));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lang="en-US" sz="1280">
                <a:latin typeface="Droid Sans Mono"/>
                <a:ea typeface="Droid Sans Mono"/>
                <a:cs typeface="Droid Sans Mono"/>
                <a:sym typeface="Droid Sans Mono"/>
              </a:rPr>
              <a:t>uniq_frequency3 = FOREACH uniq_frequency2 GENERATE $1 as hour, $0 as ngram, $2 as score, $3 as count, $4 as mean;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lang="en-US" sz="1280">
                <a:latin typeface="Droid Sans Mono"/>
                <a:ea typeface="Droid Sans Mono"/>
                <a:cs typeface="Droid Sans Mono"/>
                <a:sym typeface="Droid Sans Mono"/>
              </a:rPr>
              <a:t>filtered_uniq_frequency = FILTER uniq_frequency3 BY score &gt; 2.0;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lang="en-US" sz="1280">
                <a:latin typeface="Droid Sans Mono"/>
                <a:ea typeface="Droid Sans Mono"/>
                <a:cs typeface="Droid Sans Mono"/>
                <a:sym typeface="Droid Sans Mono"/>
              </a:rPr>
              <a:t>ordered_uniq_frequency = ORDER filtered_uniq_frequency BY (hour, score);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lang="en-US" sz="1280">
                <a:latin typeface="Droid Sans Mono"/>
                <a:ea typeface="Droid Sans Mono"/>
                <a:cs typeface="Droid Sans Mono"/>
                <a:sym typeface="Droid Sans Mono"/>
              </a:rPr>
              <a:t>STORE ordered_uniq_frequency INTO '/tmp/tutorial-results' USING PigStorage();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t/>
            </a:r>
            <a:endParaRPr sz="128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413000"/>
            <a:ext cx="7454900" cy="20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