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6858000" cx="9144000"/>
  <p:notesSz cx="6858000" cy="9144000"/>
  <p:embeddedFontLst>
    <p:embeddedFont>
      <p:font typeface="Montserrat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Montserrat-bold.fntdata"/><Relationship Id="rId12" Type="http://schemas.openxmlformats.org/officeDocument/2006/relationships/slide" Target="slides/slide7.xml"/><Relationship Id="rId56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59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58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hyperlink" Target="http://www.cs.berkeley.edu/~matei/papers/2012/nsdi_spark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hyperlink" Target="http://www.cs.berkeley.edu/~matei/papers/2012/nsdi_spark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Apache Spark and More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2019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ontserrat"/>
              <a:buNone/>
            </a:pPr>
            <a:r>
              <a:rPr lang="en-US" sz="3240"/>
              <a:t>Narrow and Wide dependencies</a:t>
            </a:r>
            <a:br>
              <a:rPr lang="en-US" sz="3240"/>
            </a:br>
            <a:endParaRPr sz="3240"/>
          </a:p>
        </p:txBody>
      </p:sp>
      <p:pic>
        <p:nvPicPr>
          <p:cNvPr id="151" name="Google Shape;15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558" y="869537"/>
            <a:ext cx="6616299" cy="437167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2047185" y="6008667"/>
            <a:ext cx="7096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http://www.cs.berkeley.edu/~matei/papers/2012/nsdi_spark.pdf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2417008" y="5054560"/>
            <a:ext cx="569430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Narrow dependencies:</a:t>
            </a:r>
            <a:b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partition of the parent is used by one child partition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 Dependencies:</a:t>
            </a:r>
            <a:b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child dependencies depend upon it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How Spark computes jobs</a:t>
            </a:r>
            <a:br>
              <a:rPr lang="en-US" sz="3600"/>
            </a:br>
            <a:endParaRPr sz="3600"/>
          </a:p>
        </p:txBody>
      </p:sp>
      <p:pic>
        <p:nvPicPr>
          <p:cNvPr id="159" name="Google Shape;15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486" y="953379"/>
            <a:ext cx="5384391" cy="367551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2047185" y="5850675"/>
            <a:ext cx="7096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http://www.cs.berkeley.edu/~matei/papers/2012/nsdi_spark.pdf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5705877" y="1226595"/>
            <a:ext cx="3066918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Boxes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solid outlines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RDDs.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shaded rectangles, in black if they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in memory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run an action on RDD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 build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wide dependencies and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narrow transformations inside each stage.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case, stage 1’s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RDD is already in RAM, so we run stage 2 and then 3.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vs Spark sorting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1296811"/>
            <a:ext cx="87503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cluster model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612900"/>
            <a:ext cx="7569200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Coding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You can code in: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Scala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Python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SQL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We will be using Python in the class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After you leave here you can use anything you like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Including “Not Spark”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Key Objects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Think of it like an array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You can do map/reduce operations on it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And others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But you can’t assume everything is run on one machine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Unless you explicitly force that using forEach() or collect()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DataFrame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Think of it like a DB resultSet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You can convert from DF &lt;-&gt; RDD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RDD objects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Typical operations include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map: apply a function to each line/element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flatMap: can return a sequence not just an 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filter: return element if func(element) is true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reduceByKey: reduces a set of [K,V] key/value pairs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reduce: apply a reducer function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collect: get all the results back to the master (driver) server in the cluster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foreach: apply a function across each element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Operations on RDDs will happen across machines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Be careful!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Most common 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RDD.map(lambda x: …)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Applies the lambda function to each element in the RDD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RDD.flatMap(lambda x: ...)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lambda produces a sequence of items that are then flattened into a single RDD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7F7F7F"/>
              </a:buClr>
              <a:buSzPts val="2960"/>
              <a:buChar char="•"/>
            </a:pPr>
            <a:r>
              <a:rPr lang="en-US" sz="2960">
                <a:solidFill>
                  <a:srgbClr val="7F7F7F"/>
                </a:solidFill>
              </a:rPr>
              <a:t>RDD.reduce(lambda x,y: …)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rgbClr val="7F7F7F"/>
              </a:buClr>
              <a:buSzPts val="2590"/>
              <a:buChar char="–"/>
            </a:pPr>
            <a:r>
              <a:rPr lang="en-US" sz="2590">
                <a:solidFill>
                  <a:srgbClr val="7F7F7F"/>
                </a:solidFill>
              </a:rPr>
              <a:t>Applies the function iteratively across all the elements in the RDD</a:t>
            </a:r>
            <a:endParaRPr sz="259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reduceByKey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Function (V,V) → V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Takes pairs (K,V)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will apply the function </a:t>
            </a:r>
            <a:r>
              <a:rPr i="1" lang="en-US"/>
              <a:t>within</a:t>
            </a:r>
            <a:r>
              <a:rPr lang="en-US"/>
              <a:t> the Key 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[(hello, 1), (hello, 1), (hello, 1), </a:t>
            </a:r>
            <a:br>
              <a:rPr lang="en-US"/>
            </a:br>
            <a:r>
              <a:rPr lang="en-US"/>
              <a:t>(world,1), (world, 1)]</a:t>
            </a:r>
            <a:br>
              <a:rPr lang="en-US"/>
            </a:br>
            <a:r>
              <a:rPr i="1" lang="en-US"/>
              <a:t>lambda x,y: x+y</a:t>
            </a:r>
            <a:endParaRPr i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the result?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Getting results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often need to bring the results back to a single thread to display them: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collect()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Alternatively you can save the results (which can happen in parallel)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RDD.saveAsTextFile()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DataFrame.save()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wrong with Hadoop?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Apache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PySpark / Python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SparkSQL and Hive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and Yarn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and Mesos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useful things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first()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Returns the first member of an RDD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take(10)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Returns the first 10 elements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sample(..)/takeSample(..)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Samples the RDD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Very useful for reducing a massive dataset to something workable while you are testing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count()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Counts the RDD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countByKey()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Counts by key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Might have been useful in our word count example ☺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forEach()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Allows you to do operations with side-effects (accumulators)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" y="0"/>
            <a:ext cx="89573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700"/>
            <a:ext cx="9144000" cy="657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0"/>
            <a:ext cx="9144000" cy="6594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Serialization</a:t>
            </a:r>
            <a:endParaRPr/>
          </a:p>
        </p:txBody>
      </p:sp>
      <p:pic>
        <p:nvPicPr>
          <p:cNvPr id="236" name="Google Shape;23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058"/>
            <a:ext cx="9144000" cy="5180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Lambda syntax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Lambda’s are unnamed functions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From Alonzo Church’s 1930s work on the Lambda Calculus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Recently added to Java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Lambda syntax in Python	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Simply: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 = lambda x: x.split()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 = lambda x,y: x+y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Tuples</a:t>
            </a:r>
            <a:br>
              <a:rPr lang="en-US" sz="3959"/>
            </a:br>
            <a:r>
              <a:rPr lang="en-US" sz="3959"/>
              <a:t>Clever pattern matching</a:t>
            </a:r>
            <a:endParaRPr sz="3959"/>
          </a:p>
        </p:txBody>
      </p:sp>
      <p:sp>
        <p:nvSpPr>
          <p:cNvPr id="254" name="Google Shape;254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A tuple in Python is just (x,y) or (x,y,z)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You can have tuples in tuples: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	(x, (y,w), z)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What parameters do the following functions take and return?</a:t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lambda x,y: x+y</a:t>
            </a:r>
            <a:br>
              <a:rPr lang="en-US" sz="2720"/>
            </a:br>
            <a:r>
              <a:rPr lang="en-US" sz="2720"/>
              <a:t>lambda (x,y): x+y</a:t>
            </a:r>
            <a:br>
              <a:rPr lang="en-US" sz="2720"/>
            </a:br>
            <a:r>
              <a:rPr lang="en-US" sz="2720"/>
              <a:t>lambda (w,v),(x,y): ((w+x), (v+y))</a:t>
            </a:r>
            <a:br>
              <a:rPr lang="en-US" sz="2720"/>
            </a:br>
            <a:r>
              <a:rPr lang="en-US" sz="2720"/>
              <a:t>lambda (x,(y,z)): (x,y+z)</a:t>
            </a:r>
            <a:endParaRPr sz="272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 = SparkContext()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books = sc.textFile(“books/*”)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split = books.flatMap(lambda line: line.split())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numbered = split.map(lambda word: (word, 1))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wordcount = numbered.reduceByKey(lambda a,b: a+b)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for k,v in wordcount.collect():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print k,v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sc.stop()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What doesn’t work </a:t>
            </a:r>
            <a:br>
              <a:rPr lang="en-US" sz="3959"/>
            </a:br>
            <a:r>
              <a:rPr lang="en-US" sz="3959"/>
              <a:t>in a cluster</a:t>
            </a:r>
            <a:endParaRPr sz="3959"/>
          </a:p>
        </p:txBody>
      </p:sp>
      <p:sp>
        <p:nvSpPr>
          <p:cNvPr id="266" name="Google Shape;266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counter = 0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rdd = sc.parallelize(data)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# Wrong: Don't do this!!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rdd.foreach(lambda x: counter += x)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print("Counter value: " + counter)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Issues with Hadoop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is fundamentally all about Map Reduce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Though v2 did allow for other approaches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Based on cheap commodity hardware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But….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based on cheap commodity hardware with lots of memory!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cluster model</a:t>
            </a:r>
            <a:endParaRPr/>
          </a:p>
        </p:txBody>
      </p:sp>
      <p:pic>
        <p:nvPicPr>
          <p:cNvPr id="272" name="Google Shape;27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612900"/>
            <a:ext cx="7569200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How to count across a cluster?</a:t>
            </a:r>
            <a:endParaRPr sz="3959"/>
          </a:p>
        </p:txBody>
      </p:sp>
      <p:sp>
        <p:nvSpPr>
          <p:cNvPr id="278" name="Google Shape;278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Accumulators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	</a:t>
            </a: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acc = sc.accumulator()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	rdd = sc.parallelize(data)</a:t>
            </a:r>
            <a:b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	rdd.foreach(lambda x: acc.add(x))</a:t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also doesn’t work</a:t>
            </a:r>
            <a:endParaRPr/>
          </a:p>
        </p:txBody>
      </p:sp>
      <p:sp>
        <p:nvSpPr>
          <p:cNvPr id="284" name="Google Shape;284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rdd.forEach(println)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 course this </a:t>
            </a:r>
            <a:r>
              <a:rPr i="1" lang="en-US"/>
              <a:t>will</a:t>
            </a:r>
            <a:r>
              <a:rPr lang="en-US"/>
              <a:t> work when you test in local mode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SparkSQL</a:t>
            </a:r>
            <a:endParaRPr/>
          </a:p>
        </p:txBody>
      </p:sp>
      <p:sp>
        <p:nvSpPr>
          <p:cNvPr id="290" name="Google Shape;290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Integrates into existing Spark programs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Mixes SQL with Python, Scala or Java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Integrates data from CSV, Avro, Parquet, JDBC, ODBC, JSON, etc</a:t>
            </a:r>
            <a:endParaRPr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Including joins across them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Fully supports Apache Hive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i="1" lang="en-US" sz="2590"/>
              <a:t>If you build it with Hive support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Fits into the resilient scalable model of Spark</a:t>
            </a:r>
            <a:endParaRPr sz="296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SQL example</a:t>
            </a:r>
            <a:endParaRPr/>
          </a:p>
        </p:txBody>
      </p:sp>
      <p:sp>
        <p:nvSpPr>
          <p:cNvPr id="296" name="Google Shape;296;p4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from pyspark.sql import SQLContext, Row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sqlContext = SQLContext(sc)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lines = sc.textFile("examples/src/main/resources/people.txt")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parts = lines.map(lambda l: l.split(","))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people = parts.map(lambda p: Row(name=p[0], age=int(p[1])))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schemaPeople = sqlContext.createDataFrame(people)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schemaPeople.registerTempTable("people")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teenagers = sqlContext.sql("SELECT name FROM people WHERE age &gt;= 13 AND age &lt;= 19")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teenNames = teenagers.map(lambda p: "Name: " + p.name)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for teenName in teenNames.collect():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  print(teenName)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DataFrame</a:t>
            </a:r>
            <a:br>
              <a:rPr lang="en-US" sz="3959"/>
            </a:br>
            <a:r>
              <a:rPr lang="en-US" sz="2790"/>
              <a:t>Based on Python and R dataframes</a:t>
            </a:r>
            <a:endParaRPr sz="3959"/>
          </a:p>
        </p:txBody>
      </p:sp>
      <p:sp>
        <p:nvSpPr>
          <p:cNvPr id="302" name="Google Shape;302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Column based object used by SQL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Offers SQL like programming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algebraic optimisation and code gen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E.g. in Scala: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03" name="Google Shape;30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2019" y="4572608"/>
            <a:ext cx="74549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SQL</a:t>
            </a:r>
            <a:endParaRPr/>
          </a:p>
        </p:txBody>
      </p:sp>
      <p:sp>
        <p:nvSpPr>
          <p:cNvPr id="309" name="Google Shape;309;p4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df.</a:t>
            </a:r>
            <a:br>
              <a:rPr lang="en-US"/>
            </a:br>
            <a:r>
              <a:rPr lang="en-US"/>
              <a:t>  select('postcode’,’id').</a:t>
            </a:r>
            <a:br>
              <a:rPr lang="en-US"/>
            </a:br>
            <a:r>
              <a:rPr lang="en-US"/>
              <a:t>  withColumn('first_pc', </a:t>
            </a:r>
            <a:br>
              <a:rPr lang="en-US"/>
            </a:br>
            <a:r>
              <a:rPr lang="en-US"/>
              <a:t>    split(df.postcode, '\s’[0]).</a:t>
            </a:r>
            <a:br>
              <a:rPr lang="en-US"/>
            </a:br>
            <a:r>
              <a:rPr lang="en-US"/>
              <a:t>    where((col("first_pc") == 'SW11') or  </a:t>
            </a:r>
            <a:br>
              <a:rPr lang="en-US"/>
            </a:br>
            <a:r>
              <a:rPr lang="en-US"/>
              <a:t>                 (col("first_pc") == 'OX1')).</a:t>
            </a:r>
            <a:br>
              <a:rPr lang="en-US"/>
            </a:br>
            <a:r>
              <a:rPr lang="en-US"/>
              <a:t>     groupBy('first_pc').</a:t>
            </a:r>
            <a:br>
              <a:rPr lang="en-US"/>
            </a:br>
            <a:r>
              <a:rPr lang="en-US"/>
              <a:t>     agg({"id": "count"}).show()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packages</a:t>
            </a:r>
            <a:endParaRPr/>
          </a:p>
        </p:txBody>
      </p:sp>
      <p:sp>
        <p:nvSpPr>
          <p:cNvPr id="315" name="Google Shape;315;p4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wide set of plugins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Currently 148 community donated plugins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Data connectors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Cassandra, Couchbase, Mongo, CSV, 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Machine Learning, Neural networks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Streaming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Using Spark Packages</a:t>
            </a:r>
            <a:endParaRPr/>
          </a:p>
        </p:txBody>
      </p:sp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Automatic download from the web: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bin/spark-shell </a:t>
            </a:r>
            <a:endParaRPr sz="2400"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--packages com.databricks:spark-csv_2.11:1.2.0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Notebooks</a:t>
            </a:r>
            <a:endParaRPr/>
          </a:p>
        </p:txBody>
      </p:sp>
      <p:sp>
        <p:nvSpPr>
          <p:cNvPr id="327" name="Google Shape;327;p5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way of creating and sharing big data analysis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Combines code, comments, analysis and results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Jupyter</a:t>
            </a:r>
            <a:endParaRPr sz="259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Previously IPython, now much extended for Big Data</a:t>
            </a:r>
            <a:endParaRPr sz="222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Supports not just Python, but Spark Scala and others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Zeppelin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 new project aimed at multiple big data analysis models</a:t>
            </a:r>
            <a:endParaRPr sz="22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Model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887598" y="4492348"/>
            <a:ext cx="7046189" cy="107871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778358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2036846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3295334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4553822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5812310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7070798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6"/>
          <p:cNvCxnSpPr>
            <a:stCxn id="104" idx="2"/>
          </p:cNvCxnSpPr>
          <p:nvPr/>
        </p:nvCxnSpPr>
        <p:spPr>
          <a:xfrm>
            <a:off x="1331402" y="3700384"/>
            <a:ext cx="6900" cy="79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1" name="Google Shape;111;p16"/>
          <p:cNvCxnSpPr/>
          <p:nvPr/>
        </p:nvCxnSpPr>
        <p:spPr>
          <a:xfrm>
            <a:off x="2576234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2" name="Google Shape;112;p16"/>
          <p:cNvCxnSpPr/>
          <p:nvPr/>
        </p:nvCxnSpPr>
        <p:spPr>
          <a:xfrm>
            <a:off x="3821066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3" name="Google Shape;113;p16"/>
          <p:cNvCxnSpPr/>
          <p:nvPr/>
        </p:nvCxnSpPr>
        <p:spPr>
          <a:xfrm>
            <a:off x="5065898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4" name="Google Shape;114;p16"/>
          <p:cNvCxnSpPr/>
          <p:nvPr/>
        </p:nvCxnSpPr>
        <p:spPr>
          <a:xfrm>
            <a:off x="6310730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5" name="Google Shape;115;p16"/>
          <p:cNvCxnSpPr/>
          <p:nvPr/>
        </p:nvCxnSpPr>
        <p:spPr>
          <a:xfrm>
            <a:off x="7555562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333" name="Google Shape;33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0975"/>
            <a:ext cx="9144000" cy="4806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Time for a lab!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Locality</a:t>
            </a:r>
            <a:endParaRPr/>
          </a:p>
        </p:txBody>
      </p:sp>
      <p:sp>
        <p:nvSpPr>
          <p:cNvPr id="344" name="Google Shape;344;p5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understands the locality of data: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Already in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HDFS location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Cassandra location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Extras</a:t>
            </a:r>
            <a:endParaRPr/>
          </a:p>
        </p:txBody>
      </p:sp>
      <p:sp>
        <p:nvSpPr>
          <p:cNvPr id="350" name="Google Shape;350;p55"/>
          <p:cNvSpPr/>
          <p:nvPr/>
        </p:nvSpPr>
        <p:spPr>
          <a:xfrm>
            <a:off x="812800" y="4510708"/>
            <a:ext cx="7467600" cy="111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Core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55"/>
          <p:cNvSpPr/>
          <p:nvPr/>
        </p:nvSpPr>
        <p:spPr>
          <a:xfrm>
            <a:off x="812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55"/>
          <p:cNvSpPr/>
          <p:nvPr/>
        </p:nvSpPr>
        <p:spPr>
          <a:xfrm>
            <a:off x="2336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55"/>
          <p:cNvSpPr/>
          <p:nvPr/>
        </p:nvSpPr>
        <p:spPr>
          <a:xfrm>
            <a:off x="3860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MLlib	</a:t>
            </a:r>
            <a:endParaRPr/>
          </a:p>
        </p:txBody>
      </p:sp>
      <p:sp>
        <p:nvSpPr>
          <p:cNvPr id="354" name="Google Shape;354;p55"/>
          <p:cNvSpPr/>
          <p:nvPr/>
        </p:nvSpPr>
        <p:spPr>
          <a:xfrm>
            <a:off x="5384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SparkR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55"/>
          <p:cNvSpPr/>
          <p:nvPr/>
        </p:nvSpPr>
        <p:spPr>
          <a:xfrm>
            <a:off x="6908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GraphX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Extras</a:t>
            </a:r>
            <a:endParaRPr/>
          </a:p>
        </p:txBody>
      </p:sp>
      <p:sp>
        <p:nvSpPr>
          <p:cNvPr id="361" name="Google Shape;361;p5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Streaming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Realtime analysis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MLLib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Like Mahout – Machine learning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GraphX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processing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 statistical analysis on Spark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MLlib</a:t>
            </a:r>
            <a:endParaRPr/>
          </a:p>
        </p:txBody>
      </p:sp>
      <p:sp>
        <p:nvSpPr>
          <p:cNvPr id="367" name="Google Shape;367;p5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stats and correlation testing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Classification and regression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Collaborative Filtering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Alternating Least Squares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Clustering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k-means, etc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Frequent Pattern Mining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Plus more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MLlib example</a:t>
            </a:r>
            <a:endParaRPr/>
          </a:p>
        </p:txBody>
      </p:sp>
      <p:sp>
        <p:nvSpPr>
          <p:cNvPr id="373" name="Google Shape;373;p58"/>
          <p:cNvSpPr txBox="1"/>
          <p:nvPr>
            <p:ph idx="1" type="body"/>
          </p:nvPr>
        </p:nvSpPr>
        <p:spPr>
          <a:xfrm>
            <a:off x="375635" y="161385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from pyspark.mllib.fpm import FPGrowth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data = sc.textFile("data/mllib/sample_fpgrowth.txt")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transactions = data.map(lambda line: line.strip().split(' '))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model = FPGrowth.train(transactions, minSupport=0.2, 	numPartitions=10)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result = model.freqItemsets().collect()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for fi in result: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    print(fi)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GraphX</a:t>
            </a:r>
            <a:endParaRPr/>
          </a:p>
        </p:txBody>
      </p:sp>
      <p:sp>
        <p:nvSpPr>
          <p:cNvPr id="379" name="Google Shape;379;p5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80" name="Google Shape;38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3668" y="274638"/>
            <a:ext cx="2639155" cy="90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0710" y="1295243"/>
            <a:ext cx="7128120" cy="4630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387" name="Google Shape;387;p6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R is an open source system for statistics and graphics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the S language from AT&amp;T Bell Labs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a wide variety of statistical techniques and graphing tools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extensible set of packages that provide extra functions via CRAN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Comprehensive R Archive Network</a:t>
            </a:r>
            <a:endParaRPr/>
          </a:p>
        </p:txBody>
      </p:sp>
      <p:pic>
        <p:nvPicPr>
          <p:cNvPr id="388" name="Google Shape;38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385" y="117126"/>
            <a:ext cx="1170279" cy="906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SparkR</a:t>
            </a:r>
            <a:endParaRPr/>
          </a:p>
        </p:txBody>
      </p:sp>
      <p:sp>
        <p:nvSpPr>
          <p:cNvPr id="394" name="Google Shape;394;p6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lightweight approach to use Spark from within 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works with MLlib for machine learning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Allows complex statistical analysis to be done on a Spark cluster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and Disk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does everything via replicated disk images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Intermediate results are stored on disk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Slow for many operations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Including Machine Learning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 support for interactive processing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Improved Approach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new model based on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Directed Acyclic Graphs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partitions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about reliability?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DAG</a:t>
            </a:r>
            <a:br>
              <a:rPr lang="en-US" sz="3959"/>
            </a:br>
            <a:r>
              <a:rPr lang="en-US" sz="2430"/>
              <a:t>Directed Acyclic Graph</a:t>
            </a:r>
            <a:br>
              <a:rPr lang="en-US" sz="2430"/>
            </a:br>
            <a:r>
              <a:rPr lang="en-US" sz="3959"/>
              <a:t>No Loops!</a:t>
            </a:r>
            <a:endParaRPr sz="3959"/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1400" y="2199382"/>
            <a:ext cx="4521200" cy="32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Started in 2009 at UC Berkeley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Donated to Apache in 2013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Written on top of JVM mainly in Scala</a:t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10x-100x faster than Hadoop</a:t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Supports coding in: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Scala</a:t>
            </a:r>
            <a:endParaRPr sz="2170"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Python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Supports an interactive shell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More details in this paper: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ts val="1472"/>
              <a:buChar char="–"/>
            </a:pPr>
            <a:r>
              <a:rPr lang="en-US" sz="1472"/>
              <a:t>http://www.cs.berkeley.edu/~matei/papers/2012/nsdi_spark.pdf</a:t>
            </a:r>
            <a:endParaRPr sz="147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Resilient Distributed Datasets</a:t>
            </a:r>
            <a:endParaRPr sz="3959"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logical collection of data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Partitioned across multiple machines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Logs the lineage of the current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there is a failure, recreate the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Solves the reliability problem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Developers can specify the </a:t>
            </a:r>
            <a:r>
              <a:rPr i="1" lang="en-US"/>
              <a:t>persistence</a:t>
            </a:r>
            <a:r>
              <a:rPr lang="en-US"/>
              <a:t> and </a:t>
            </a:r>
            <a:r>
              <a:rPr i="1" lang="en-US"/>
              <a:t>partitioning</a:t>
            </a:r>
            <a:r>
              <a:rPr lang="en-US"/>
              <a:t> of RDDs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