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5" r:id="rId4"/>
    <p:sldId id="258" r:id="rId5"/>
    <p:sldId id="259" r:id="rId6"/>
    <p:sldId id="273" r:id="rId7"/>
    <p:sldId id="274" r:id="rId8"/>
    <p:sldId id="260" r:id="rId9"/>
    <p:sldId id="261" r:id="rId10"/>
    <p:sldId id="262" r:id="rId11"/>
    <p:sldId id="272" r:id="rId12"/>
    <p:sldId id="271" r:id="rId13"/>
    <p:sldId id="264" r:id="rId14"/>
    <p:sldId id="270" r:id="rId15"/>
    <p:sldId id="265" r:id="rId16"/>
    <p:sldId id="269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18/07/18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zfreo/ox-clo/issues/new" TargetMode="Externa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091444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Course Introduction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>
                <a:ea typeface="ヒラギノ角ゴ ProN W3" charset="0"/>
                <a:cs typeface="ヒラギノ角ゴ ProN W3" charset="0"/>
              </a:rPr>
              <a:t/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Cloud Computing and Big Data (CLO)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July 2018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Specific Objectives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Understand the principles of cloud computing</a:t>
            </a:r>
          </a:p>
          <a:p>
            <a:pPr lvl="1"/>
            <a:r>
              <a:rPr lang="en-US" sz="1800" dirty="0" smtClean="0">
                <a:ea typeface="ヒラギノ角ゴ ProN W3" charset="0"/>
                <a:cs typeface="ヒラギノ角ゴ ProN W3" charset="0"/>
              </a:rPr>
              <a:t>Theory of scalability </a:t>
            </a:r>
          </a:p>
          <a:p>
            <a:pPr lvl="1"/>
            <a:r>
              <a:rPr lang="en-US" sz="1800" dirty="0" smtClean="0">
                <a:ea typeface="ヒラギノ角ゴ ProN W3" charset="0"/>
                <a:cs typeface="ヒラギノ角ゴ ProN W3" charset="0"/>
              </a:rPr>
              <a:t>Including scalability and deployment</a:t>
            </a:r>
          </a:p>
          <a:p>
            <a:pPr lvl="1"/>
            <a:r>
              <a:rPr lang="en-US" sz="1800" dirty="0" err="1" smtClean="0">
                <a:ea typeface="ヒラギノ角ゴ ProN W3" charset="0"/>
                <a:cs typeface="ヒラギノ角ゴ ProN W3" charset="0"/>
              </a:rPr>
              <a:t>IaaS</a:t>
            </a:r>
            <a:r>
              <a:rPr lang="en-US" sz="1800" dirty="0" smtClean="0">
                <a:ea typeface="ヒラギノ角ゴ ProN W3" charset="0"/>
                <a:cs typeface="ヒラギノ角ゴ ProN W3" charset="0"/>
              </a:rPr>
              <a:t> frameworks, </a:t>
            </a:r>
            <a:r>
              <a:rPr lang="en-US" sz="1800" dirty="0" err="1" smtClean="0">
                <a:ea typeface="ヒラギノ角ゴ ProN W3" charset="0"/>
                <a:cs typeface="ヒラギノ角ゴ ProN W3" charset="0"/>
              </a:rPr>
              <a:t>PaaS</a:t>
            </a:r>
            <a:r>
              <a:rPr lang="en-US" sz="1800" dirty="0" smtClean="0">
                <a:ea typeface="ヒラギノ角ゴ ProN W3" charset="0"/>
                <a:cs typeface="ヒラギノ角ゴ ProN W3" charset="0"/>
              </a:rPr>
              <a:t>, containers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Understand Big Data approaches, technologies and techniques</a:t>
            </a:r>
          </a:p>
          <a:p>
            <a:pPr lvl="1"/>
            <a:r>
              <a:rPr lang="en-US" sz="1800" dirty="0" smtClean="0">
                <a:ea typeface="ヒラギノ角ゴ ProN W3" charset="0"/>
                <a:cs typeface="ヒラギノ角ゴ ProN W3" charset="0"/>
              </a:rPr>
              <a:t>Theoretical background and approaches</a:t>
            </a:r>
          </a:p>
          <a:p>
            <a:pPr lvl="1"/>
            <a:r>
              <a:rPr lang="en-US" sz="1800" dirty="0" smtClean="0">
                <a:ea typeface="ヒラギノ角ゴ ProN W3" charset="0"/>
                <a:cs typeface="ヒラギノ角ゴ ProN W3" charset="0"/>
              </a:rPr>
              <a:t>Including Map Reduce, </a:t>
            </a:r>
            <a:r>
              <a:rPr lang="en-US" sz="1800" dirty="0" err="1" smtClean="0">
                <a:ea typeface="ヒラギノ角ゴ ProN W3" charset="0"/>
                <a:cs typeface="ヒラギノ角ゴ ProN W3" charset="0"/>
              </a:rPr>
              <a:t>NoSQL</a:t>
            </a:r>
            <a:r>
              <a:rPr lang="en-US" sz="1800" dirty="0" smtClean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1800" dirty="0" err="1" smtClean="0">
                <a:ea typeface="ヒラギノ角ゴ ProN W3" charset="0"/>
                <a:cs typeface="ヒラギノ角ゴ ProN W3" charset="0"/>
              </a:rPr>
              <a:t>Realtime</a:t>
            </a:r>
            <a:endParaRPr lang="en-US" sz="1800" dirty="0" smtClean="0">
              <a:ea typeface="ヒラギノ角ゴ ProN W3" charset="0"/>
              <a:cs typeface="ヒラギノ角ゴ ProN W3" charset="0"/>
            </a:endParaRPr>
          </a:p>
          <a:p>
            <a:r>
              <a:rPr lang="en-US" sz="2000" dirty="0" smtClean="0">
                <a:ea typeface="ヒラギノ角ゴ ProN W3" charset="0"/>
                <a:cs typeface="ヒラギノ角ゴ ProN W3" charset="0"/>
              </a:rPr>
              <a:t>Be able to design and implement scalable cloud and big 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d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ata systems</a:t>
            </a:r>
          </a:p>
          <a:p>
            <a:r>
              <a:rPr lang="en-US" sz="2000" dirty="0" smtClean="0">
                <a:ea typeface="ヒラギノ角ゴ ProN W3" charset="0"/>
                <a:cs typeface="ヒラギノ角ゴ ProN W3" charset="0"/>
              </a:rPr>
              <a:t>Understand and implement effective Open Source systems on Amazon EC2</a:t>
            </a:r>
          </a:p>
          <a:p>
            <a:endParaRPr lang="en-US" sz="20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43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your CV?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185"/>
          <a:stretch/>
        </p:blipFill>
        <p:spPr>
          <a:xfrm>
            <a:off x="1955800" y="1301750"/>
            <a:ext cx="52324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0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Beyond the scope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Data Science techniques</a:t>
            </a:r>
          </a:p>
          <a:p>
            <a:r>
              <a:rPr lang="en-US" dirty="0" smtClean="0"/>
              <a:t>Implementing a private cloud </a:t>
            </a:r>
          </a:p>
          <a:p>
            <a:pPr lvl="1"/>
            <a:r>
              <a:rPr lang="en-US" dirty="0" smtClean="0"/>
              <a:t>Although we will look at technologies for private cloud</a:t>
            </a:r>
          </a:p>
          <a:p>
            <a:r>
              <a:rPr lang="en-US" dirty="0" smtClean="0"/>
              <a:t>Understanding all of </a:t>
            </a:r>
            <a:r>
              <a:rPr lang="en-US" dirty="0" err="1" smtClean="0"/>
              <a:t>Hadoop</a:t>
            </a:r>
            <a:r>
              <a:rPr lang="en-US" dirty="0" smtClean="0"/>
              <a:t>, Spark, </a:t>
            </a:r>
            <a:r>
              <a:rPr lang="en-US" dirty="0" err="1" smtClean="0"/>
              <a:t>Kubernetes</a:t>
            </a:r>
            <a:r>
              <a:rPr lang="en-US" dirty="0" smtClean="0"/>
              <a:t>, </a:t>
            </a:r>
            <a:r>
              <a:rPr lang="en-US" dirty="0" err="1" smtClean="0"/>
              <a:t>Mesos</a:t>
            </a:r>
            <a:r>
              <a:rPr lang="en-US" dirty="0" smtClean="0"/>
              <a:t>, </a:t>
            </a:r>
            <a:r>
              <a:rPr lang="en-US" dirty="0" err="1" smtClean="0"/>
              <a:t>CoreOS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66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b="1" i="1" dirty="0">
                <a:ea typeface="ヒラギノ角ゴ ProN W3" charset="0"/>
                <a:cs typeface="ヒラギノ角ゴ ProN W3" charset="0"/>
              </a:rPr>
              <a:t>Ask questions as we go along</a:t>
            </a:r>
          </a:p>
          <a:p>
            <a:pPr lvl="1"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We will “park” any that are better answered later</a:t>
            </a:r>
          </a:p>
          <a:p>
            <a:pPr lvl="1"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Don’t wait till the end to ask or raise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concerns</a:t>
            </a:r>
          </a:p>
          <a:p>
            <a:pPr lvl="1"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If you don’t ask we can’t help you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strike="dblStrike" dirty="0" smtClean="0"/>
              <a:t>might</a:t>
            </a:r>
            <a:r>
              <a:rPr lang="en-US" dirty="0" smtClean="0"/>
              <a:t> will be bugs!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7298" y="1600200"/>
            <a:ext cx="423723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Please help out: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 smtClean="0"/>
              <a:t>new issues on the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>
                <a:hlinkClick r:id="rId2"/>
              </a:rPr>
              <a:t>https://github.com/pzfreo/ox-clo/issues/</a:t>
            </a:r>
            <a:r>
              <a:rPr lang="en-US" dirty="0" smtClean="0">
                <a:hlinkClick r:id="rId2"/>
              </a:rPr>
              <a:t>new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22" y="1841406"/>
            <a:ext cx="4736598" cy="386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67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Paul Fremantle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57647" y="1600647"/>
            <a:ext cx="4114354" cy="45251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CTO and Co-Founder of 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WSO2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Previously 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Senior Technical Staff Member, IBM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WebSphere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architecture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VP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, Apache Synapse and Member of ASF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B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A 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in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Maths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and 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Philosophy </a:t>
            </a:r>
            <a:endParaRPr lang="en-US" sz="20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MSc in Computation (1995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)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PhD in Computing (2017)</a:t>
            </a:r>
          </a:p>
          <a:p>
            <a:pPr lvl="1"/>
            <a:r>
              <a:rPr lang="en-US" sz="1600" dirty="0" err="1" smtClean="0">
                <a:ea typeface="ヒラギノ角ゴ ProN W3" charset="0"/>
                <a:cs typeface="ヒラギノ角ゴ ProN W3" charset="0"/>
              </a:rPr>
              <a:t>IoT</a:t>
            </a:r>
            <a:r>
              <a:rPr lang="en-US" sz="1600" dirty="0" smtClean="0">
                <a:ea typeface="ヒラギノ角ゴ ProN W3" charset="0"/>
                <a:cs typeface="ヒラギノ角ゴ ProN W3" charset="0"/>
              </a:rPr>
              <a:t> security and privacy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Also teaches 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SOA module</a:t>
            </a:r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52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41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Approximate 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707792"/>
              </p:ext>
            </p:extLst>
          </p:nvPr>
        </p:nvGraphicFramePr>
        <p:xfrm>
          <a:off x="457646" y="1172857"/>
          <a:ext cx="8063510" cy="5540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702"/>
                <a:gridCol w="1612702"/>
                <a:gridCol w="1612702"/>
                <a:gridCol w="1612702"/>
                <a:gridCol w="1612702"/>
              </a:tblGrid>
              <a:tr h="33327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Monday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Tuesday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Wednesday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Thursday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Friday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835825">
                <a:tc>
                  <a:txBody>
                    <a:bodyPr/>
                    <a:lstStyle/>
                    <a:p>
                      <a:r>
                        <a:rPr lang="en-US" sz="1700" i="0" dirty="0" smtClean="0"/>
                        <a:t>Overall</a:t>
                      </a:r>
                      <a:r>
                        <a:rPr lang="en-US" sz="1700" i="0" baseline="0" dirty="0" smtClean="0"/>
                        <a:t> </a:t>
                      </a:r>
                      <a:r>
                        <a:rPr lang="en-US" sz="1700" i="0" dirty="0" smtClean="0"/>
                        <a:t>Introductions</a:t>
                      </a:r>
                    </a:p>
                    <a:p>
                      <a:endParaRPr lang="en-US" sz="1700" i="0" dirty="0" smtClean="0"/>
                    </a:p>
                    <a:p>
                      <a:r>
                        <a:rPr lang="en-US" sz="1700" i="0" dirty="0" smtClean="0"/>
                        <a:t>First</a:t>
                      </a:r>
                      <a:r>
                        <a:rPr lang="en-US" sz="1700" i="0" baseline="0" dirty="0" smtClean="0"/>
                        <a:t> Cloud lab exercise</a:t>
                      </a:r>
                      <a:endParaRPr lang="en-US" sz="1700" i="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Introduction</a:t>
                      </a:r>
                      <a:r>
                        <a:rPr lang="en-US" sz="1700" baseline="0" dirty="0" smtClean="0"/>
                        <a:t> to Big Data and case studies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smtClean="0"/>
                        <a:t>Data processing in Python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Spark</a:t>
                      </a:r>
                      <a:r>
                        <a:rPr lang="en-US" sz="1700" baseline="0" dirty="0" smtClean="0"/>
                        <a:t> and SQL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err="1" smtClean="0"/>
                        <a:t>SparkSQL</a:t>
                      </a:r>
                      <a:r>
                        <a:rPr lang="en-US" sz="1700" baseline="0" dirty="0" smtClean="0"/>
                        <a:t> Lab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Cassandra details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Cassandra </a:t>
                      </a:r>
                    </a:p>
                    <a:p>
                      <a:r>
                        <a:rPr lang="en-US" dirty="0" smtClean="0"/>
                        <a:t>Lab2</a:t>
                      </a:r>
                    </a:p>
                    <a:p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Overview</a:t>
                      </a:r>
                      <a:r>
                        <a:rPr lang="en-US" baseline="0" dirty="0" smtClean="0"/>
                        <a:t> and Recap Presentation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Group Exercise</a:t>
                      </a:r>
                      <a:endParaRPr lang="en-US" dirty="0"/>
                    </a:p>
                  </a:txBody>
                  <a:tcPr marL="64294" marR="64294" marT="32147" marB="32147"/>
                </a:tc>
              </a:tr>
              <a:tr h="135017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Cloud Overview</a:t>
                      </a:r>
                    </a:p>
                    <a:p>
                      <a:r>
                        <a:rPr lang="en-US" sz="1700" dirty="0" smtClean="0"/>
                        <a:t>and</a:t>
                      </a:r>
                      <a:r>
                        <a:rPr lang="en-US" sz="1700" baseline="0" dirty="0" smtClean="0"/>
                        <a:t> case studies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smtClean="0"/>
                        <a:t>Elastic Cloud Lab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aseline="0" dirty="0" err="1" smtClean="0"/>
                        <a:t>Hadoop</a:t>
                      </a:r>
                      <a:r>
                        <a:rPr lang="en-US" sz="1700" baseline="0" dirty="0" smtClean="0"/>
                        <a:t> Lab 1</a:t>
                      </a:r>
                      <a:endParaRPr lang="en-US" sz="1700" dirty="0" smtClean="0"/>
                    </a:p>
                    <a:p>
                      <a:endParaRPr lang="en-US" sz="1700" dirty="0" smtClean="0"/>
                    </a:p>
                    <a:p>
                      <a:r>
                        <a:rPr lang="en-US" sz="1700" dirty="0" err="1" smtClean="0"/>
                        <a:t>Hadoop</a:t>
                      </a:r>
                      <a:r>
                        <a:rPr lang="en-US" sz="1700" dirty="0" smtClean="0"/>
                        <a:t> </a:t>
                      </a:r>
                      <a:r>
                        <a:rPr lang="en-US" sz="1700" dirty="0" smtClean="0"/>
                        <a:t>details,</a:t>
                      </a:r>
                      <a:r>
                        <a:rPr lang="en-US" sz="1700" baseline="0" dirty="0" smtClean="0"/>
                        <a:t> Map-Reduce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err="1" smtClean="0"/>
                        <a:t>Hadoop</a:t>
                      </a:r>
                      <a:r>
                        <a:rPr lang="en-US" sz="1700" baseline="0" dirty="0" smtClean="0"/>
                        <a:t> Extras</a:t>
                      </a:r>
                    </a:p>
                    <a:p>
                      <a:endParaRPr lang="en-US" sz="1700" baseline="0" dirty="0" smtClean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Spark </a:t>
                      </a:r>
                      <a:r>
                        <a:rPr lang="en-US" smtClean="0"/>
                        <a:t>Lab continued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Containers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Docker</a:t>
                      </a:r>
                      <a:r>
                        <a:rPr lang="en-US" baseline="0" dirty="0" smtClean="0"/>
                        <a:t>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Final Thoughts </a:t>
                      </a:r>
                      <a:r>
                        <a:rPr lang="en-US" sz="1700" smtClean="0"/>
                        <a:t>and Assignment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83581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Cloud Theory</a:t>
                      </a:r>
                      <a:br>
                        <a:rPr lang="en-US" sz="1700" dirty="0" smtClean="0"/>
                      </a:br>
                      <a:r>
                        <a:rPr lang="en-US" sz="1700" dirty="0" smtClean="0"/>
                        <a:t>Platform-as-a-Service,</a:t>
                      </a:r>
                      <a:r>
                        <a:rPr lang="en-US" sz="1700" baseline="0" dirty="0" smtClean="0"/>
                        <a:t> scaling</a:t>
                      </a:r>
                    </a:p>
                    <a:p>
                      <a:r>
                        <a:rPr lang="en-US" sz="1700" baseline="0" dirty="0" smtClean="0"/>
                        <a:t/>
                      </a:r>
                      <a:br>
                        <a:rPr lang="en-US" sz="1700" baseline="0" dirty="0" smtClean="0"/>
                      </a:br>
                      <a:r>
                        <a:rPr lang="en-US" sz="1700" baseline="0" dirty="0" smtClean="0"/>
                        <a:t>Further Cloud Lab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Intro to Spark</a:t>
                      </a:r>
                      <a:endParaRPr lang="en-US" sz="1700" baseline="0" dirty="0" smtClean="0"/>
                    </a:p>
                    <a:p>
                      <a:endParaRPr lang="en-US" sz="1700" baseline="0" dirty="0" smtClean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Storage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err="1" smtClean="0"/>
                        <a:t>NoSQL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Cassandra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Realtime</a:t>
                      </a:r>
                      <a:r>
                        <a:rPr lang="en-US" dirty="0" smtClean="0"/>
                        <a:t> Big Data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Realtime</a:t>
                      </a:r>
                      <a:r>
                        <a:rPr lang="en-US" baseline="0" dirty="0" smtClean="0"/>
                        <a:t>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4294" marR="64294" marT="32147" marB="321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77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Let’s get started</a:t>
            </a:r>
          </a:p>
        </p:txBody>
      </p:sp>
      <p:pic>
        <p:nvPicPr>
          <p:cNvPr id="14338" name="Picture 6" descr="MPj0289487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99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Objectives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2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6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Understanding of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Principles of Cloud Computing and Big Data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Theoretical background and origins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Practical </a:t>
            </a:r>
            <a:r>
              <a:rPr lang="en-US" dirty="0">
                <a:ea typeface="ヒラギノ角ゴ ProN W3" charset="0"/>
                <a:cs typeface="ヒラギノ角ゴ ProN W3" charset="0"/>
              </a:rPr>
              <a:t>experience of different technologies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Architecture and Design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Wider context</a:t>
            </a:r>
          </a:p>
        </p:txBody>
      </p:sp>
    </p:spTree>
    <p:extLst>
      <p:ext uri="{BB962C8B-B14F-4D97-AF65-F5344CB8AC3E}">
        <p14:creationId xmlns:p14="http://schemas.microsoft.com/office/powerpoint/2010/main" val="42257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2400" b="1" dirty="0" smtClean="0"/>
              <a:t>Covered by the Pre-Study Guide</a:t>
            </a:r>
          </a:p>
          <a:p>
            <a:pPr eaLnBrk="1" hangingPunct="1">
              <a:defRPr/>
            </a:pPr>
            <a:endParaRPr lang="en-US" sz="2400" b="1" dirty="0"/>
          </a:p>
          <a:p>
            <a:pPr eaLnBrk="1" hangingPunct="1">
              <a:defRPr/>
            </a:pPr>
            <a:r>
              <a:rPr lang="en-US" sz="2400" b="1" dirty="0" smtClean="0"/>
              <a:t>Command line </a:t>
            </a:r>
            <a:r>
              <a:rPr lang="en-US" sz="2400" dirty="0" smtClean="0"/>
              <a:t>tooling and Unix commands</a:t>
            </a:r>
          </a:p>
          <a:p>
            <a:pPr eaLnBrk="1" hangingPunct="1">
              <a:defRPr/>
            </a:pPr>
            <a:r>
              <a:rPr lang="en-US" sz="2400" dirty="0" smtClean="0"/>
              <a:t>Some </a:t>
            </a:r>
            <a:r>
              <a:rPr lang="en-US" sz="2400" b="1" dirty="0" smtClean="0"/>
              <a:t>Python programming </a:t>
            </a:r>
            <a:r>
              <a:rPr lang="en-US" sz="2400" dirty="0" smtClean="0"/>
              <a:t>and </a:t>
            </a:r>
            <a:r>
              <a:rPr lang="en-US" sz="2400" b="1" dirty="0" smtClean="0"/>
              <a:t>text editors</a:t>
            </a:r>
            <a:endParaRPr lang="en-US" sz="2400" dirty="0" smtClean="0"/>
          </a:p>
          <a:p>
            <a:pPr eaLnBrk="1" hangingPunct="1">
              <a:defRPr/>
            </a:pPr>
            <a:r>
              <a:rPr lang="en-US" sz="2400" b="1" dirty="0" smtClean="0"/>
              <a:t>SQL </a:t>
            </a:r>
            <a:r>
              <a:rPr lang="en-US" sz="2400" dirty="0" smtClean="0"/>
              <a:t>and data manipulation</a:t>
            </a:r>
          </a:p>
          <a:p>
            <a:pPr eaLnBrk="1" hangingPunct="1">
              <a:defRPr/>
            </a:pPr>
            <a:r>
              <a:rPr lang="en-US" sz="2400" b="1" dirty="0" smtClean="0"/>
              <a:t>Understanding</a:t>
            </a:r>
            <a:r>
              <a:rPr lang="en-US" sz="2400" dirty="0" smtClean="0"/>
              <a:t> of networking, servers and distributed computing </a:t>
            </a:r>
            <a:endParaRPr lang="en-US" sz="2400" b="1" dirty="0" smtClean="0"/>
          </a:p>
          <a:p>
            <a:pPr marL="178587" indent="0">
              <a:buNone/>
              <a:defRPr/>
            </a:pPr>
            <a:endParaRPr lang="en-US" sz="2400" dirty="0"/>
          </a:p>
          <a:p>
            <a:pPr marL="178587" indent="0"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652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mixture of lectures and practical labs</a:t>
            </a:r>
          </a:p>
          <a:p>
            <a:r>
              <a:rPr lang="en-US" dirty="0" smtClean="0"/>
              <a:t>Lectures aim to provide the wider context and background</a:t>
            </a:r>
          </a:p>
          <a:p>
            <a:pPr lvl="1"/>
            <a:r>
              <a:rPr lang="en-US" dirty="0" smtClean="0"/>
              <a:t>Independent of specific technologies</a:t>
            </a:r>
          </a:p>
          <a:p>
            <a:r>
              <a:rPr lang="en-US" dirty="0" smtClean="0"/>
              <a:t>Labs are based on specific technologies </a:t>
            </a:r>
          </a:p>
          <a:p>
            <a:pPr lvl="1"/>
            <a:r>
              <a:rPr lang="en-US" dirty="0" smtClean="0"/>
              <a:t>Designed to demonstrate the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2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model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Virtual Machine</a:t>
            </a:r>
          </a:p>
          <a:p>
            <a:pPr lvl="1"/>
            <a:r>
              <a:rPr lang="en-US" dirty="0" smtClean="0"/>
              <a:t>Ubuntu </a:t>
            </a:r>
          </a:p>
          <a:p>
            <a:pPr lvl="1"/>
            <a:r>
              <a:rPr lang="en-US" dirty="0" smtClean="0"/>
              <a:t>Pre-installed big data software	</a:t>
            </a:r>
          </a:p>
          <a:p>
            <a:pPr lvl="2"/>
            <a:r>
              <a:rPr lang="en-US" dirty="0" smtClean="0"/>
              <a:t>E.g. Apache </a:t>
            </a:r>
            <a:r>
              <a:rPr lang="en-US" dirty="0" err="1" smtClean="0"/>
              <a:t>Hadoop</a:t>
            </a:r>
            <a:r>
              <a:rPr lang="en-US" dirty="0" smtClean="0"/>
              <a:t> and Spark, </a:t>
            </a:r>
            <a:r>
              <a:rPr lang="en-US" dirty="0" err="1" smtClean="0"/>
              <a:t>Docker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Amazon Web Services</a:t>
            </a:r>
          </a:p>
          <a:p>
            <a:pPr lvl="1"/>
            <a:r>
              <a:rPr lang="en-US" dirty="0" smtClean="0"/>
              <a:t>Virtual machines in the cloud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8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Overview and Introduction</a:t>
            </a:r>
          </a:p>
          <a:p>
            <a:r>
              <a:rPr lang="en-US" dirty="0" smtClean="0"/>
              <a:t>Cloud Computing</a:t>
            </a:r>
          </a:p>
          <a:p>
            <a:pPr lvl="1"/>
            <a:r>
              <a:rPr lang="en-US" dirty="0" smtClean="0"/>
              <a:t>Introduction and Case Studies</a:t>
            </a:r>
          </a:p>
          <a:p>
            <a:pPr lvl="1"/>
            <a:r>
              <a:rPr lang="en-US" dirty="0" smtClean="0"/>
              <a:t>Cloud Computing Theory and Background</a:t>
            </a:r>
          </a:p>
          <a:p>
            <a:pPr lvl="1"/>
            <a:r>
              <a:rPr lang="en-US" dirty="0" smtClean="0"/>
              <a:t>Containers and </a:t>
            </a:r>
            <a:r>
              <a:rPr lang="en-US" dirty="0" err="1" smtClean="0"/>
              <a:t>Docker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Big Data</a:t>
            </a:r>
          </a:p>
          <a:p>
            <a:pPr lvl="1"/>
            <a:r>
              <a:rPr lang="en-US" dirty="0"/>
              <a:t>Introduction and Case Studies</a:t>
            </a:r>
          </a:p>
          <a:p>
            <a:pPr lvl="1"/>
            <a:r>
              <a:rPr lang="en-US" dirty="0"/>
              <a:t>Map Reduce and </a:t>
            </a:r>
            <a:r>
              <a:rPr lang="en-US" dirty="0" err="1"/>
              <a:t>Hadoop</a:t>
            </a:r>
            <a:endParaRPr lang="en-US" dirty="0"/>
          </a:p>
          <a:p>
            <a:pPr lvl="1"/>
            <a:r>
              <a:rPr lang="en-US" dirty="0"/>
              <a:t>Apache Spark and in-memory big data</a:t>
            </a:r>
          </a:p>
          <a:p>
            <a:pPr lvl="1"/>
            <a:r>
              <a:rPr lang="en-US" dirty="0" err="1"/>
              <a:t>Realtime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Visualisation</a:t>
            </a:r>
            <a:endParaRPr lang="en-US" dirty="0"/>
          </a:p>
          <a:p>
            <a:pPr lvl="1"/>
            <a:r>
              <a:rPr lang="en-US" dirty="0" err="1"/>
              <a:t>NoSQL</a:t>
            </a:r>
            <a:endParaRPr lang="en-US" dirty="0"/>
          </a:p>
          <a:p>
            <a:pPr lvl="2"/>
            <a:r>
              <a:rPr lang="en-US" dirty="0"/>
              <a:t>Cassandra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ea typeface="ヒラギノ角ゴ ProN W3" charset="0"/>
                <a:cs typeface="ヒラギノ角ゴ ProN W3" charset="0"/>
              </a:rPr>
              <a:t>Practicals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Using Cloud Services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Elastic scaling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Map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Reduce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Python Big Data, Pandas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Spark,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SparkSQL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Cassandra and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NoSQL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 and Cassandra together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Realtime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big data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Containers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4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2767</TotalTime>
  <Words>504</Words>
  <Application>Microsoft Macintosh PowerPoint</Application>
  <PresentationFormat>On-screen Show (4:3)</PresentationFormat>
  <Paragraphs>144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Course Introduction  Cloud Computing and Big Data (CLO)</vt:lpstr>
      <vt:lpstr>Introduction</vt:lpstr>
      <vt:lpstr>PowerPoint Presentation</vt:lpstr>
      <vt:lpstr>Aims</vt:lpstr>
      <vt:lpstr>Pre-requisites</vt:lpstr>
      <vt:lpstr>Format</vt:lpstr>
      <vt:lpstr>Lab model </vt:lpstr>
      <vt:lpstr>Contents</vt:lpstr>
      <vt:lpstr>Practicals</vt:lpstr>
      <vt:lpstr>Specific Objectives</vt:lpstr>
      <vt:lpstr>Improve your CV?</vt:lpstr>
      <vt:lpstr>Beyond the scope of this course</vt:lpstr>
      <vt:lpstr>Rules of Engagement</vt:lpstr>
      <vt:lpstr>There might will be bugs!</vt:lpstr>
      <vt:lpstr>Paul Fremantle</vt:lpstr>
      <vt:lpstr>You?</vt:lpstr>
      <vt:lpstr>Approximate Schedule</vt:lpstr>
      <vt:lpstr>Let’s get started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309</cp:revision>
  <dcterms:created xsi:type="dcterms:W3CDTF">2012-03-07T10:41:54Z</dcterms:created>
  <dcterms:modified xsi:type="dcterms:W3CDTF">2018-07-18T17:10:11Z</dcterms:modified>
</cp:coreProperties>
</file>