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302" r:id="rId15"/>
    <p:sldId id="303" r:id="rId16"/>
    <p:sldId id="267" r:id="rId17"/>
    <p:sldId id="300" r:id="rId18"/>
    <p:sldId id="301" r:id="rId19"/>
    <p:sldId id="308" r:id="rId20"/>
    <p:sldId id="305" r:id="rId21"/>
    <p:sldId id="304" r:id="rId22"/>
    <p:sldId id="306" r:id="rId23"/>
    <p:sldId id="307" r:id="rId24"/>
    <p:sldId id="282" r:id="rId25"/>
    <p:sldId id="278" r:id="rId26"/>
    <p:sldId id="279" r:id="rId27"/>
    <p:sldId id="316" r:id="rId28"/>
    <p:sldId id="276" r:id="rId29"/>
    <p:sldId id="268" r:id="rId30"/>
    <p:sldId id="283" r:id="rId31"/>
    <p:sldId id="277" r:id="rId32"/>
    <p:sldId id="274" r:id="rId33"/>
    <p:sldId id="310" r:id="rId34"/>
    <p:sldId id="311" r:id="rId35"/>
    <p:sldId id="312" r:id="rId36"/>
    <p:sldId id="315" r:id="rId37"/>
    <p:sldId id="281" r:id="rId38"/>
    <p:sldId id="284" r:id="rId39"/>
    <p:sldId id="313" r:id="rId40"/>
    <p:sldId id="314" r:id="rId41"/>
    <p:sldId id="275" r:id="rId42"/>
    <p:sldId id="298" r:id="rId43"/>
    <p:sldId id="294" r:id="rId44"/>
    <p:sldId id="288" r:id="rId45"/>
    <p:sldId id="287" r:id="rId46"/>
    <p:sldId id="289" r:id="rId47"/>
    <p:sldId id="290" r:id="rId48"/>
    <p:sldId id="292" r:id="rId49"/>
    <p:sldId id="291" r:id="rId50"/>
    <p:sldId id="29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code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SQL</a:t>
            </a:r>
          </a:p>
          <a:p>
            <a:r>
              <a:rPr lang="en-US" dirty="0" smtClean="0"/>
              <a:t>We will be using Python in the class</a:t>
            </a:r>
          </a:p>
          <a:p>
            <a:r>
              <a:rPr lang="en-US" dirty="0" smtClean="0"/>
              <a:t>After you leave here you can use anything you like </a:t>
            </a:r>
          </a:p>
          <a:p>
            <a:pPr lvl="1"/>
            <a:r>
              <a:rPr lang="en-US" dirty="0" smtClean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RDD</a:t>
            </a:r>
          </a:p>
          <a:p>
            <a:pPr lvl="1"/>
            <a:r>
              <a:rPr lang="en-US" dirty="0" smtClean="0"/>
              <a:t>Think of it like an array</a:t>
            </a:r>
          </a:p>
          <a:p>
            <a:pPr lvl="1"/>
            <a:r>
              <a:rPr lang="en-US" dirty="0" smtClean="0"/>
              <a:t>You can do map/reduce operations on it</a:t>
            </a:r>
          </a:p>
          <a:p>
            <a:pPr lvl="2"/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But you can’t assume everything is run on one machine</a:t>
            </a:r>
          </a:p>
          <a:p>
            <a:pPr lvl="1"/>
            <a:r>
              <a:rPr lang="en-US" dirty="0" smtClean="0"/>
              <a:t>Unless you explicitly force that using </a:t>
            </a:r>
            <a:r>
              <a:rPr lang="en-US" dirty="0" err="1" smtClean="0"/>
              <a:t>forEach</a:t>
            </a:r>
            <a:r>
              <a:rPr lang="en-US" dirty="0" smtClean="0"/>
              <a:t>() or collect()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Think of it like a DB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RDD.map</a:t>
            </a:r>
            <a:r>
              <a:rPr lang="en-US" dirty="0" smtClean="0"/>
              <a:t>(lambda x: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Applies the lambda function to each element in the RDD</a:t>
            </a:r>
          </a:p>
          <a:p>
            <a:r>
              <a:rPr lang="is-IS" dirty="0" smtClean="0"/>
              <a:t>RDD.flatMap(lambda x: ...)</a:t>
            </a:r>
          </a:p>
          <a:p>
            <a:pPr lvl="1"/>
            <a:r>
              <a:rPr lang="en-US" dirty="0" smtClean="0"/>
              <a:t>The lambda produces a sequence of items that are then flattened into a single RDD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(V,V) -&gt; V</a:t>
            </a:r>
          </a:p>
          <a:p>
            <a:r>
              <a:rPr lang="en-US" dirty="0" smtClean="0"/>
              <a:t>Takes pairs (K,V)</a:t>
            </a:r>
          </a:p>
          <a:p>
            <a:pPr lvl="1"/>
            <a:r>
              <a:rPr lang="en-US" dirty="0" smtClean="0"/>
              <a:t>It will apply the function </a:t>
            </a:r>
            <a:r>
              <a:rPr lang="en-US" i="1" dirty="0" smtClean="0"/>
              <a:t>within</a:t>
            </a:r>
            <a:r>
              <a:rPr lang="en-US" dirty="0" smtClean="0"/>
              <a:t> the Key K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(hello, 1), (hello, 1), (hello, 1), </a:t>
            </a:r>
            <a:br>
              <a:rPr lang="en-US" dirty="0" smtClean="0"/>
            </a:br>
            <a:r>
              <a:rPr lang="en-US" dirty="0" smtClean="0"/>
              <a:t>(world,1), (world, 1)]</a:t>
            </a:r>
            <a:br>
              <a:rPr lang="en-US" dirty="0" smtClean="0"/>
            </a:br>
            <a:r>
              <a:rPr lang="en-US" i="1" dirty="0" smtClean="0"/>
              <a:t>lambda </a:t>
            </a:r>
            <a:r>
              <a:rPr lang="en-US" i="1" dirty="0" err="1" smtClean="0"/>
              <a:t>x,y</a:t>
            </a:r>
            <a:r>
              <a:rPr lang="en-US" i="1" dirty="0" smtClean="0"/>
              <a:t>: </a:t>
            </a:r>
            <a:r>
              <a:rPr lang="en-US" i="1" dirty="0" err="1" smtClean="0"/>
              <a:t>x+y</a:t>
            </a:r>
            <a:endParaRPr lang="en-US" i="1" dirty="0"/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need to bring the results back to a single thread to display them:</a:t>
            </a:r>
          </a:p>
          <a:p>
            <a:pPr lvl="1"/>
            <a:r>
              <a:rPr lang="en-US" dirty="0" smtClean="0"/>
              <a:t>collect()</a:t>
            </a:r>
          </a:p>
          <a:p>
            <a:r>
              <a:rPr lang="en-US" dirty="0" smtClean="0"/>
              <a:t>Alternatively you can save the results (which can happen in parallel)</a:t>
            </a:r>
          </a:p>
          <a:p>
            <a:pPr lvl="1"/>
            <a:r>
              <a:rPr lang="en-US" dirty="0" err="1" smtClean="0"/>
              <a:t>RDD.saveAsTextFile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DataFrame.save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first()</a:t>
            </a:r>
          </a:p>
          <a:p>
            <a:pPr lvl="1"/>
            <a:r>
              <a:rPr lang="en-US" sz="1600" dirty="0" smtClean="0"/>
              <a:t>Returns the first member of an RDD</a:t>
            </a:r>
          </a:p>
          <a:p>
            <a:r>
              <a:rPr lang="en-US" sz="2000" dirty="0" smtClean="0"/>
              <a:t>take(10)</a:t>
            </a:r>
          </a:p>
          <a:p>
            <a:pPr lvl="1"/>
            <a:r>
              <a:rPr lang="en-US" sz="1600" dirty="0" smtClean="0"/>
              <a:t>Returns the first 10 elements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ample(..)/</a:t>
            </a:r>
            <a:r>
              <a:rPr lang="en-US" sz="2000" dirty="0" err="1" smtClean="0"/>
              <a:t>takeSample</a:t>
            </a:r>
            <a:r>
              <a:rPr lang="en-US" sz="2000" dirty="0" smtClean="0"/>
              <a:t>(..)</a:t>
            </a:r>
          </a:p>
          <a:p>
            <a:pPr lvl="1"/>
            <a:r>
              <a:rPr lang="en-US" sz="1600" dirty="0" smtClean="0"/>
              <a:t>Samples the RDD </a:t>
            </a:r>
          </a:p>
          <a:p>
            <a:pPr lvl="1"/>
            <a:r>
              <a:rPr lang="en-US" sz="1600" dirty="0" smtClean="0"/>
              <a:t>Very useful for reducing a massive dataset to something workable while you are testing</a:t>
            </a:r>
          </a:p>
          <a:p>
            <a:r>
              <a:rPr lang="en-US" sz="2000" dirty="0" smtClean="0"/>
              <a:t>count() </a:t>
            </a:r>
          </a:p>
          <a:p>
            <a:pPr lvl="1"/>
            <a:r>
              <a:rPr lang="en-US" sz="1600" dirty="0" smtClean="0"/>
              <a:t>Counts the RDD</a:t>
            </a:r>
          </a:p>
          <a:p>
            <a:r>
              <a:rPr lang="en-US" sz="2000" dirty="0" err="1" smtClean="0"/>
              <a:t>countByKey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Counts by key </a:t>
            </a:r>
          </a:p>
          <a:p>
            <a:pPr lvl="1"/>
            <a:r>
              <a:rPr lang="en-US" sz="1600" dirty="0" smtClean="0"/>
              <a:t>Might have been useful in our word count example </a:t>
            </a:r>
            <a:r>
              <a:rPr lang="en-US" sz="1600" dirty="0" smtClean="0">
                <a:sym typeface="Wingdings"/>
              </a:rPr>
              <a:t>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Tuples</a:t>
            </a:r>
            <a:br>
              <a:rPr lang="en-US" dirty="0" smtClean="0"/>
            </a:br>
            <a:r>
              <a:rPr lang="en-US" dirty="0" smtClean="0"/>
              <a:t>Clever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tuple in Python is just (</a:t>
            </a:r>
            <a:r>
              <a:rPr lang="en-US" dirty="0" err="1" smtClean="0"/>
              <a:t>x,y</a:t>
            </a:r>
            <a:r>
              <a:rPr lang="en-US" dirty="0" smtClean="0"/>
              <a:t>) or 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have tuples in tuples: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(x, (</a:t>
            </a:r>
            <a:r>
              <a:rPr lang="en-US" dirty="0" err="1" smtClean="0"/>
              <a:t>y,w</a:t>
            </a:r>
            <a:r>
              <a:rPr lang="en-US" dirty="0" smtClean="0"/>
              <a:t>), z)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parameters do the following functions take and return?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lambda (</a:t>
            </a:r>
            <a:r>
              <a:rPr lang="en-US" dirty="0" err="1" smtClean="0"/>
              <a:t>x,y</a:t>
            </a:r>
            <a:r>
              <a:rPr lang="en-US" dirty="0" smtClean="0"/>
              <a:t>): </a:t>
            </a:r>
            <a:r>
              <a:rPr lang="en-US" dirty="0" err="1" smtClean="0"/>
              <a:t>x+y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lambda (</a:t>
            </a:r>
            <a:r>
              <a:rPr lang="en-US" dirty="0" err="1" smtClean="0"/>
              <a:t>w,v</a:t>
            </a:r>
            <a:r>
              <a:rPr lang="en-US" dirty="0" smtClean="0"/>
              <a:t>),(</a:t>
            </a:r>
            <a:r>
              <a:rPr lang="en-US" dirty="0" err="1" smtClean="0"/>
              <a:t>x,y</a:t>
            </a:r>
            <a:r>
              <a:rPr lang="en-US" dirty="0" smtClean="0"/>
              <a:t>): ((</a:t>
            </a:r>
            <a:r>
              <a:rPr lang="en-US" dirty="0" err="1" smtClean="0"/>
              <a:t>w+x</a:t>
            </a:r>
            <a:r>
              <a:rPr lang="en-US" dirty="0" smtClean="0"/>
              <a:t>), (</a:t>
            </a:r>
            <a:r>
              <a:rPr lang="en-US" dirty="0" err="1"/>
              <a:t>v</a:t>
            </a:r>
            <a:r>
              <a:rPr lang="en-US" dirty="0" err="1" smtClean="0"/>
              <a:t>+y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lambda (x,(</a:t>
            </a:r>
            <a:r>
              <a:rPr lang="en-US" dirty="0" err="1" smtClean="0"/>
              <a:t>y,z</a:t>
            </a:r>
            <a:r>
              <a:rPr lang="en-US" dirty="0" smtClean="0"/>
              <a:t>)): (</a:t>
            </a:r>
            <a:r>
              <a:rPr lang="en-US" dirty="0" err="1" smtClean="0"/>
              <a:t>x,y+z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47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Based on Python and R </a:t>
            </a:r>
            <a:r>
              <a:rPr lang="en-US" sz="3100" dirty="0" err="1" smtClean="0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based object used by SQL</a:t>
            </a:r>
          </a:p>
          <a:p>
            <a:r>
              <a:rPr lang="en-US" dirty="0" smtClean="0"/>
              <a:t>Offers SQL like programming </a:t>
            </a:r>
          </a:p>
          <a:p>
            <a:r>
              <a:rPr lang="en-US" dirty="0" smtClean="0"/>
              <a:t>Supports algebraic </a:t>
            </a:r>
            <a:r>
              <a:rPr lang="en-US" dirty="0" err="1" smtClean="0"/>
              <a:t>optimisation</a:t>
            </a:r>
            <a:r>
              <a:rPr lang="en-US" dirty="0" smtClean="0"/>
              <a:t> and code gen</a:t>
            </a:r>
          </a:p>
          <a:p>
            <a:r>
              <a:rPr lang="en-US" dirty="0" smtClean="0"/>
              <a:t>E.g. 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select('</a:t>
            </a:r>
            <a:r>
              <a:rPr lang="en-US" dirty="0" err="1" smtClean="0"/>
              <a:t>postcode’,’id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withColumn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', </a:t>
            </a:r>
            <a:br>
              <a:rPr lang="en-US" dirty="0" smtClean="0"/>
            </a:br>
            <a:r>
              <a:rPr lang="en-US" dirty="0" smtClean="0"/>
              <a:t>    split(</a:t>
            </a:r>
            <a:r>
              <a:rPr lang="en-US" dirty="0" err="1" smtClean="0"/>
              <a:t>df.postcode</a:t>
            </a:r>
            <a:r>
              <a:rPr lang="en-US" dirty="0" smtClean="0"/>
              <a:t>, '\s’[0]).</a:t>
            </a:r>
            <a:br>
              <a:rPr lang="en-US" dirty="0" smtClean="0"/>
            </a:br>
            <a:r>
              <a:rPr lang="en-US" dirty="0" smtClean="0"/>
              <a:t>    where((col("</a:t>
            </a:r>
            <a:r>
              <a:rPr lang="en-US" dirty="0" err="1" smtClean="0"/>
              <a:t>first_pc</a:t>
            </a:r>
            <a:r>
              <a:rPr lang="en-US" dirty="0" smtClean="0"/>
              <a:t>") == 'SW11') or  </a:t>
            </a:r>
            <a:br>
              <a:rPr lang="en-US" dirty="0" smtClean="0"/>
            </a:br>
            <a:r>
              <a:rPr lang="en-US" dirty="0" smtClean="0"/>
              <a:t>                 (col("</a:t>
            </a:r>
            <a:r>
              <a:rPr lang="en-US" dirty="0" err="1" smtClean="0"/>
              <a:t>first_pc</a:t>
            </a:r>
            <a:r>
              <a:rPr lang="en-US" dirty="0" smtClean="0"/>
              <a:t>") == 'OX1')).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groupBy</a:t>
            </a:r>
            <a:r>
              <a:rPr lang="en-US" dirty="0" smtClean="0"/>
              <a:t>('</a:t>
            </a:r>
            <a:r>
              <a:rPr lang="en-US" dirty="0" err="1" smtClean="0"/>
              <a:t>first_pc</a:t>
            </a:r>
            <a:r>
              <a:rPr lang="en-US" dirty="0" smtClean="0"/>
              <a:t>').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agg</a:t>
            </a:r>
            <a:r>
              <a:rPr lang="en-US" dirty="0" smtClean="0"/>
              <a:t>({"id": "count"})</a:t>
            </a:r>
            <a:r>
              <a:rPr lang="en-US" smtClean="0"/>
              <a:t>.show(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2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of creating and sharing big data analysis</a:t>
            </a:r>
          </a:p>
          <a:p>
            <a:r>
              <a:rPr lang="en-US" dirty="0" smtClean="0"/>
              <a:t>Combines code, comments, analysis and results</a:t>
            </a:r>
          </a:p>
          <a:p>
            <a:pPr lvl="1"/>
            <a:r>
              <a:rPr lang="en-US" dirty="0" err="1" smtClean="0"/>
              <a:t>Jupyter</a:t>
            </a:r>
            <a:endParaRPr lang="en-US" dirty="0" smtClean="0"/>
          </a:p>
          <a:p>
            <a:pPr lvl="2"/>
            <a:r>
              <a:rPr lang="en-US" dirty="0" smtClean="0"/>
              <a:t>Previously </a:t>
            </a:r>
            <a:r>
              <a:rPr lang="en-US" dirty="0" err="1" smtClean="0"/>
              <a:t>IPython</a:t>
            </a:r>
            <a:r>
              <a:rPr lang="en-US" dirty="0" smtClean="0"/>
              <a:t>, now much extended for Big Data</a:t>
            </a:r>
            <a:endParaRPr lang="en-US" dirty="0"/>
          </a:p>
          <a:p>
            <a:pPr lvl="2"/>
            <a:r>
              <a:rPr lang="en-US" dirty="0" smtClean="0"/>
              <a:t>Supports not just Python, but Spark </a:t>
            </a:r>
            <a:r>
              <a:rPr lang="en-US" dirty="0" err="1" smtClean="0"/>
              <a:t>Scala</a:t>
            </a:r>
            <a:r>
              <a:rPr lang="en-US" dirty="0" smtClean="0"/>
              <a:t> and others</a:t>
            </a:r>
          </a:p>
          <a:p>
            <a:pPr lvl="1"/>
            <a:r>
              <a:rPr lang="en-US" dirty="0" smtClean="0"/>
              <a:t>Apache Zeppelin</a:t>
            </a:r>
          </a:p>
          <a:p>
            <a:pPr lvl="2"/>
            <a:r>
              <a:rPr lang="en-US" dirty="0" smtClean="0"/>
              <a:t>A new project aimed at multiple big data analysis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9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75"/>
            <a:ext cx="9144000" cy="48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in Spark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1410</Words>
  <Application>Microsoft Macintosh PowerPoint</Application>
  <PresentationFormat>On-screen Show (4:3)</PresentationFormat>
  <Paragraphs>296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Serialization</vt:lpstr>
      <vt:lpstr>Lambda syntax</vt:lpstr>
      <vt:lpstr>Lambda syntax in Python </vt:lpstr>
      <vt:lpstr>Tuples Clever pattern matching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SparkSQL</vt:lpstr>
      <vt:lpstr>Spark SQL example</vt:lpstr>
      <vt:lpstr>DataFrame Based on Python and R dataframes</vt:lpstr>
      <vt:lpstr>More SQL</vt:lpstr>
      <vt:lpstr>Spark packages</vt:lpstr>
      <vt:lpstr>Using Spark Packages</vt:lpstr>
      <vt:lpstr>Notebooks</vt:lpstr>
      <vt:lpstr>Jupyter</vt:lpstr>
      <vt:lpstr>Time for a lab!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379</cp:revision>
  <dcterms:created xsi:type="dcterms:W3CDTF">2012-03-07T10:41:54Z</dcterms:created>
  <dcterms:modified xsi:type="dcterms:W3CDTF">2018-07-18T19:06:31Z</dcterms:modified>
</cp:coreProperties>
</file>