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6858000" cx="9144000"/>
  <p:notesSz cx="6858000" cy="9144000"/>
  <p:embeddedFontLst>
    <p:embeddedFont>
      <p:font typeface="Montserrat"/>
      <p:regular r:id="rId54"/>
      <p:bold r:id="rId55"/>
      <p:italic r:id="rId56"/>
      <p:boldItalic r:id="rId57"/>
    </p:embeddedFont>
    <p:embeddedFont>
      <p:font typeface="Gill Sans"/>
      <p:regular r:id="rId58"/>
      <p:bold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Montserrat-bold.fntdata"/><Relationship Id="rId10" Type="http://schemas.openxmlformats.org/officeDocument/2006/relationships/slide" Target="slides/slide5.xml"/><Relationship Id="rId54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57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56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59" Type="http://schemas.openxmlformats.org/officeDocument/2006/relationships/font" Target="fonts/GillSans-bold.fntdata"/><Relationship Id="rId14" Type="http://schemas.openxmlformats.org/officeDocument/2006/relationships/slide" Target="slides/slide9.xml"/><Relationship Id="rId58" Type="http://schemas.openxmlformats.org/officeDocument/2006/relationships/font" Target="fonts/Gill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000" y="693738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1813"/>
            <a:ext cx="548798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cc67711e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cc67711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5cc67711e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Relationship Id="rId4" Type="http://schemas.openxmlformats.org/officeDocument/2006/relationships/hyperlink" Target="http://blog.mccrory.me/2010/11/03/cap-theorem-and-the-clouds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www.infoq.com/articles/cap-twelve-years-later-how-the-rules-have-change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cs-www.cs.yale.edu/homes/dna/papers/abadi-pacelc.pdf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Cloud Computing</a:t>
            </a:r>
            <a:br>
              <a:rPr lang="en-US" sz="3959"/>
            </a:br>
            <a:r>
              <a:rPr lang="en-US" sz="3959"/>
              <a:t>Background and Theory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Grid Computing</a:t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8"/>
            <a:ext cx="7503768" cy="4472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5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b="0" lang="en-US"/>
              <a:t> What is Multi-tenancy ?</a:t>
            </a:r>
            <a:endParaRPr/>
          </a:p>
        </p:txBody>
      </p:sp>
      <p:sp>
        <p:nvSpPr>
          <p:cNvPr id="170" name="Google Shape;170;p23"/>
          <p:cNvSpPr txBox="1"/>
          <p:nvPr>
            <p:ph idx="4294967295" type="body"/>
          </p:nvPr>
        </p:nvSpPr>
        <p:spPr>
          <a:xfrm>
            <a:off x="665163" y="4783138"/>
            <a:ext cx="8228012" cy="207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600">
            <a:noAutofit/>
          </a:bodyPr>
          <a:lstStyle/>
          <a:p>
            <a:pPr indent="-323850" lvl="0" marL="431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●"/>
            </a:pPr>
            <a:r>
              <a:rPr lang="en-US" sz="2800"/>
              <a:t>Many parties sharing the same set of resources, while giving each their own space</a:t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4600" y="1390650"/>
            <a:ext cx="3109913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0555" y="2108864"/>
            <a:ext cx="3560762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100"/>
              <a:buFont typeface="Montserrat"/>
              <a:buNone/>
            </a:pPr>
            <a:r>
              <a:rPr b="1" lang="en-US" sz="3100">
                <a:solidFill>
                  <a:srgbClr val="E36C09"/>
                </a:solidFill>
              </a:rPr>
              <a:t>Multi-tenancy models</a:t>
            </a:r>
            <a:endParaRPr/>
          </a:p>
        </p:txBody>
      </p:sp>
      <p:grpSp>
        <p:nvGrpSpPr>
          <p:cNvPr id="178" name="Google Shape;178;p24"/>
          <p:cNvGrpSpPr/>
          <p:nvPr/>
        </p:nvGrpSpPr>
        <p:grpSpPr>
          <a:xfrm>
            <a:off x="681038" y="1052513"/>
            <a:ext cx="7359679" cy="5095795"/>
            <a:chOff x="363743" y="1124744"/>
            <a:chExt cx="7091210" cy="4909262"/>
          </a:xfrm>
        </p:grpSpPr>
        <p:cxnSp>
          <p:nvCxnSpPr>
            <p:cNvPr id="179" name="Google Shape;179;p24"/>
            <p:cNvCxnSpPr/>
            <p:nvPr/>
          </p:nvCxnSpPr>
          <p:spPr>
            <a:xfrm rot="10800000">
              <a:off x="1116302" y="1124744"/>
              <a:ext cx="0" cy="4464286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</p:cxnSp>
        <p:cxnSp>
          <p:nvCxnSpPr>
            <p:cNvPr id="180" name="Google Shape;180;p24"/>
            <p:cNvCxnSpPr/>
            <p:nvPr/>
          </p:nvCxnSpPr>
          <p:spPr>
            <a:xfrm flipH="1" rot="10800000">
              <a:off x="1116302" y="5581383"/>
              <a:ext cx="6327916" cy="7646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</p:cxnSp>
        <p:sp>
          <p:nvSpPr>
            <p:cNvPr id="181" name="Google Shape;181;p24"/>
            <p:cNvSpPr txBox="1"/>
            <p:nvPr/>
          </p:nvSpPr>
          <p:spPr>
            <a:xfrm rot="-5400000">
              <a:off x="-26598" y="3182921"/>
              <a:ext cx="124234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Isolation</a:t>
              </a:r>
              <a:endParaRPr/>
            </a:p>
          </p:txBody>
        </p:sp>
        <p:sp>
          <p:nvSpPr>
            <p:cNvPr id="182" name="Google Shape;182;p24"/>
            <p:cNvSpPr txBox="1"/>
            <p:nvPr/>
          </p:nvSpPr>
          <p:spPr>
            <a:xfrm>
              <a:off x="2709260" y="5589240"/>
              <a:ext cx="2965175" cy="4447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Resource Optimization</a:t>
              </a:r>
              <a:endPara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978991" y="1773205"/>
              <a:ext cx="432874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491755" y="2565428"/>
              <a:ext cx="432875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4855915" y="3285744"/>
              <a:ext cx="431345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6394744" y="4148345"/>
              <a:ext cx="432874" cy="43281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7" name="Google Shape;187;p24"/>
            <p:cNvSpPr txBox="1"/>
            <p:nvPr/>
          </p:nvSpPr>
          <p:spPr>
            <a:xfrm>
              <a:off x="1346302" y="1340768"/>
              <a:ext cx="171353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Pure hardware</a:t>
              </a:r>
              <a:endParaRPr/>
            </a:p>
          </p:txBody>
        </p:sp>
        <p:sp>
          <p:nvSpPr>
            <p:cNvPr id="188" name="Google Shape;188;p24"/>
            <p:cNvSpPr txBox="1"/>
            <p:nvPr/>
          </p:nvSpPr>
          <p:spPr>
            <a:xfrm>
              <a:off x="2809882" y="2132856"/>
              <a:ext cx="18107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Virtual Machine</a:t>
              </a:r>
              <a:endParaRPr/>
            </a:p>
          </p:txBody>
        </p:sp>
        <p:sp>
          <p:nvSpPr>
            <p:cNvPr id="189" name="Google Shape;189;p24"/>
            <p:cNvSpPr txBox="1"/>
            <p:nvPr/>
          </p:nvSpPr>
          <p:spPr>
            <a:xfrm>
              <a:off x="4479893" y="2814568"/>
              <a:ext cx="1194542" cy="3854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Container</a:t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0" name="Google Shape;190;p24"/>
            <p:cNvSpPr txBox="1"/>
            <p:nvPr/>
          </p:nvSpPr>
          <p:spPr>
            <a:xfrm>
              <a:off x="5758077" y="3717032"/>
              <a:ext cx="1696876" cy="681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Shared Process</a:t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Performance Overhead of Multi-Tenancy in WSO2 Carbon platform</a:t>
            </a:r>
            <a:endParaRPr sz="3200"/>
          </a:p>
        </p:txBody>
      </p:sp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638"/>
            <a:ext cx="9144000" cy="323931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/>
          <p:nvPr/>
        </p:nvSpPr>
        <p:spPr>
          <a:xfrm>
            <a:off x="457199" y="4981381"/>
            <a:ext cx="802742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Azeez, Afkham, Srinath Perera, Dimuthu Gamage, Ruwan Linton, Prabath Siriwardana, Dimuthu Leelaratne, Sanjiva Weerawarana, and Paul Fremantle. 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"Multi-tenant SOA middleware for cloud computing."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Cloud computing (cloud), 2010 ieee 3rd international conference on, pp. 458-465. IEEE, 2010.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943100"/>
            <a:ext cx="6959600" cy="2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Speedup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</a:t>
            </a:r>
            <a:r>
              <a:rPr b="1" lang="en-US"/>
              <a:t>speedup</a:t>
            </a:r>
            <a:r>
              <a:rPr lang="en-US"/>
              <a:t> is defined as the performance of new / performance of old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move from 1 -&gt; 2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New system is 1.8 x faster than the old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terms of transactions/sec (throughput)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Speedup = 1.8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inhibits speedup?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general you can split work into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Parallelizable and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parts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serial parts stop you from scaling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Amdahl’s Law</a:t>
            </a:r>
            <a:br>
              <a:rPr lang="en-US"/>
            </a:br>
            <a:r>
              <a:rPr lang="en-US" sz="2200"/>
              <a:t>Theoretical speedup given a fixed data size</a:t>
            </a:r>
            <a:endParaRPr sz="2200"/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375636" y="1600200"/>
            <a:ext cx="28340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 speedup of a program using multiple processors in parallel computing is limited by the time needed for the serial fraction of the program, given a fixed size of data</a:t>
            </a:r>
            <a:endParaRPr sz="2000"/>
          </a:p>
        </p:txBody>
      </p:sp>
      <p:pic>
        <p:nvPicPr>
          <p:cNvPr id="221" name="Google Shape;22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0178" y="1600200"/>
            <a:ext cx="5310542" cy="3982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Gustafson’s Law</a:t>
            </a:r>
            <a:br>
              <a:rPr lang="en-US"/>
            </a:br>
            <a:r>
              <a:rPr lang="en-US" sz="2200"/>
              <a:t>What if the data increases too?</a:t>
            </a:r>
            <a:endParaRPr/>
          </a:p>
        </p:txBody>
      </p:sp>
      <p:pic>
        <p:nvPicPr>
          <p:cNvPr id="227" name="Google Shape;22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651" y="1417638"/>
            <a:ext cx="7329677" cy="5144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9723" y="1329889"/>
            <a:ext cx="3647701" cy="49337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 txBox="1"/>
          <p:nvPr/>
        </p:nvSpPr>
        <p:spPr>
          <a:xfrm>
            <a:off x="86714" y="6156039"/>
            <a:ext cx="26430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 is the largest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non-parallelizable fraction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 driving metaphor</a:t>
            </a:r>
            <a:endParaRPr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Amdahl’s Law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are travelling to London (60 miles)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30 miles in you have spent one hour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can never average &gt; 60 mph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Gustafson’s Law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are travelling across the US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You’ve spent an hour at 30 mph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can achieve any average speed given enough time and distance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2652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Distributed Computing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Scalability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Virtualization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Multi-tenancy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Amdahl’s Law and Gustavson’s Law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Karp-Flatt Metric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Shared Nothing Architectures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CAP Theorem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Eventual Consistency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</a:t>
            </a:r>
            <a:br>
              <a:rPr lang="en-US" sz="3959"/>
            </a:br>
            <a:r>
              <a:rPr lang="en-US" sz="2430"/>
              <a:t>Single system under increasing load</a:t>
            </a:r>
            <a:endParaRPr sz="2430"/>
          </a:p>
        </p:txBody>
      </p:sp>
      <p:cxnSp>
        <p:nvCxnSpPr>
          <p:cNvPr id="241" name="Google Shape;241;p32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2" name="Google Shape;242;p32"/>
          <p:cNvCxnSpPr/>
          <p:nvPr/>
        </p:nvCxnSpPr>
        <p:spPr>
          <a:xfrm rot="10800000">
            <a:off x="823344" y="1521286"/>
            <a:ext cx="0" cy="4159113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3" name="Google Shape;243;p32"/>
          <p:cNvCxnSpPr/>
          <p:nvPr/>
        </p:nvCxnSpPr>
        <p:spPr>
          <a:xfrm flipH="1" rot="10800000">
            <a:off x="823344" y="2763437"/>
            <a:ext cx="3991124" cy="2916962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44" name="Google Shape;244;p32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2"/>
          <p:cNvSpPr txBox="1"/>
          <p:nvPr/>
        </p:nvSpPr>
        <p:spPr>
          <a:xfrm rot="-5400000">
            <a:off x="-196058" y="2999579"/>
            <a:ext cx="1400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p32"/>
          <p:cNvCxnSpPr/>
          <p:nvPr/>
        </p:nvCxnSpPr>
        <p:spPr>
          <a:xfrm>
            <a:off x="4814468" y="2763437"/>
            <a:ext cx="2846815" cy="0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7" name="Google Shape;247;p32"/>
          <p:cNvCxnSpPr/>
          <p:nvPr/>
        </p:nvCxnSpPr>
        <p:spPr>
          <a:xfrm>
            <a:off x="4814468" y="2763437"/>
            <a:ext cx="2846815" cy="1121105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48" name="Google Shape;248;p32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2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contention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causes slowdown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real example (OAuthing)</a:t>
            </a:r>
            <a:endParaRPr/>
          </a:p>
        </p:txBody>
      </p:sp>
      <p:pic>
        <p:nvPicPr>
          <p:cNvPr id="256" name="Google Shape;2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725" y="1268554"/>
            <a:ext cx="7015953" cy="52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</a:t>
            </a:r>
            <a:br>
              <a:rPr lang="en-US" sz="3959"/>
            </a:br>
            <a:r>
              <a:rPr lang="en-US" sz="2430"/>
              <a:t>Scaling servers when fully loaded</a:t>
            </a:r>
            <a:endParaRPr sz="2430"/>
          </a:p>
        </p:txBody>
      </p:sp>
      <p:sp>
        <p:nvSpPr>
          <p:cNvPr id="262" name="Google Shape;262;p34"/>
          <p:cNvSpPr txBox="1"/>
          <p:nvPr/>
        </p:nvSpPr>
        <p:spPr>
          <a:xfrm>
            <a:off x="5684577" y="5557750"/>
            <a:ext cx="2664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servers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4"/>
          <p:cNvSpPr txBox="1"/>
          <p:nvPr/>
        </p:nvSpPr>
        <p:spPr>
          <a:xfrm rot="-5400000">
            <a:off x="-22650" y="3262949"/>
            <a:ext cx="1710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Google Shape;264;p34"/>
          <p:cNvCxnSpPr/>
          <p:nvPr/>
        </p:nvCxnSpPr>
        <p:spPr>
          <a:xfrm flipH="1" rot="10800000">
            <a:off x="1592432" y="4260651"/>
            <a:ext cx="5718300" cy="1632900"/>
          </a:xfrm>
          <a:prstGeom prst="curvedConnector3">
            <a:avLst>
              <a:gd fmla="val -2754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65" name="Google Shape;265;p34"/>
          <p:cNvSpPr/>
          <p:nvPr/>
        </p:nvSpPr>
        <p:spPr>
          <a:xfrm>
            <a:off x="1000747" y="4956450"/>
            <a:ext cx="1137300" cy="92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6" name="Google Shape;266;p34"/>
          <p:cNvCxnSpPr/>
          <p:nvPr/>
        </p:nvCxnSpPr>
        <p:spPr>
          <a:xfrm flipH="1" rot="10800000">
            <a:off x="1808126" y="2436142"/>
            <a:ext cx="4605695" cy="2411001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67" name="Google Shape;267;p34"/>
          <p:cNvSpPr txBox="1"/>
          <p:nvPr/>
        </p:nvSpPr>
        <p:spPr>
          <a:xfrm>
            <a:off x="6181449" y="3964700"/>
            <a:ext cx="2782425" cy="1846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performance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reaches a maximum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matter how many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servers are added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8" name="Google Shape;268;p34"/>
          <p:cNvCxnSpPr/>
          <p:nvPr/>
        </p:nvCxnSpPr>
        <p:spPr>
          <a:xfrm flipH="1" rot="10800000">
            <a:off x="1122981" y="1700151"/>
            <a:ext cx="3780985" cy="3781466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9" name="Google Shape;269;p34"/>
          <p:cNvCxnSpPr/>
          <p:nvPr/>
        </p:nvCxnSpPr>
        <p:spPr>
          <a:xfrm flipH="1" rot="10800000">
            <a:off x="1122981" y="5439885"/>
            <a:ext cx="7431073" cy="4173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0" name="Google Shape;270;p34"/>
          <p:cNvCxnSpPr/>
          <p:nvPr/>
        </p:nvCxnSpPr>
        <p:spPr>
          <a:xfrm rot="10800000">
            <a:off x="1122981" y="1700151"/>
            <a:ext cx="0" cy="378146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1" name="Google Shape;271;p34"/>
          <p:cNvSpPr txBox="1"/>
          <p:nvPr/>
        </p:nvSpPr>
        <p:spPr>
          <a:xfrm>
            <a:off x="4698152" y="2143010"/>
            <a:ext cx="2905167" cy="109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bad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servers scale linearly,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there is a cost to scaling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4"/>
          <p:cNvSpPr txBox="1"/>
          <p:nvPr/>
        </p:nvSpPr>
        <p:spPr>
          <a:xfrm>
            <a:off x="1361836" y="1735912"/>
            <a:ext cx="3608342" cy="839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performance of n servers is equal 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x the single server 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3" name="Google Shape;273;p34"/>
          <p:cNvCxnSpPr>
            <a:stCxn id="265" idx="0"/>
          </p:cNvCxnSpPr>
          <p:nvPr/>
        </p:nvCxnSpPr>
        <p:spPr>
          <a:xfrm>
            <a:off x="1569397" y="4956450"/>
            <a:ext cx="0" cy="512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4" name="Google Shape;274;p34"/>
          <p:cNvSpPr txBox="1"/>
          <p:nvPr/>
        </p:nvSpPr>
        <p:spPr>
          <a:xfrm>
            <a:off x="1256820" y="5515596"/>
            <a:ext cx="855814" cy="335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pic>
        <p:nvPicPr>
          <p:cNvPr id="280" name="Google Shape;28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779" y="3049941"/>
            <a:ext cx="3022600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5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is the Karp-Flatt Metric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ψ is the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is the number of processors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5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0 is the best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1 indicates no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&gt; 1 indicates adding processors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slows down the system!!!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sp>
        <p:nvSpPr>
          <p:cNvPr id="288" name="Google Shape;288;p36"/>
          <p:cNvSpPr txBox="1"/>
          <p:nvPr/>
        </p:nvSpPr>
        <p:spPr>
          <a:xfrm>
            <a:off x="5666028" y="5540883"/>
            <a:ext cx="1753639" cy="335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servers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6"/>
          <p:cNvSpPr txBox="1"/>
          <p:nvPr/>
        </p:nvSpPr>
        <p:spPr>
          <a:xfrm rot="-5400000">
            <a:off x="24850" y="3180024"/>
            <a:ext cx="1578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0" name="Google Shape;290;p36"/>
          <p:cNvCxnSpPr/>
          <p:nvPr/>
        </p:nvCxnSpPr>
        <p:spPr>
          <a:xfrm flipH="1" rot="10800000">
            <a:off x="1726182" y="4243676"/>
            <a:ext cx="5718300" cy="1632900"/>
          </a:xfrm>
          <a:prstGeom prst="curvedConnector3">
            <a:avLst>
              <a:gd fmla="val -4253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1" name="Google Shape;291;p36"/>
          <p:cNvSpPr/>
          <p:nvPr/>
        </p:nvSpPr>
        <p:spPr>
          <a:xfrm>
            <a:off x="857250" y="4939475"/>
            <a:ext cx="12621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2" name="Google Shape;292;p36"/>
          <p:cNvCxnSpPr/>
          <p:nvPr/>
        </p:nvCxnSpPr>
        <p:spPr>
          <a:xfrm flipH="1" rot="10800000">
            <a:off x="1789504" y="2419209"/>
            <a:ext cx="4605787" cy="2411049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3" name="Google Shape;293;p36"/>
          <p:cNvSpPr txBox="1"/>
          <p:nvPr/>
        </p:nvSpPr>
        <p:spPr>
          <a:xfrm>
            <a:off x="5782655" y="3831919"/>
            <a:ext cx="19944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e-&gt;1 as p increases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4" name="Google Shape;294;p36"/>
          <p:cNvCxnSpPr/>
          <p:nvPr/>
        </p:nvCxnSpPr>
        <p:spPr>
          <a:xfrm flipH="1" rot="10800000">
            <a:off x="1104346" y="1683204"/>
            <a:ext cx="3781060" cy="3781541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5" name="Google Shape;295;p36"/>
          <p:cNvCxnSpPr/>
          <p:nvPr/>
        </p:nvCxnSpPr>
        <p:spPr>
          <a:xfrm>
            <a:off x="1104346" y="5464745"/>
            <a:ext cx="6420189" cy="63449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6" name="Google Shape;296;p36"/>
          <p:cNvCxnSpPr/>
          <p:nvPr/>
        </p:nvCxnSpPr>
        <p:spPr>
          <a:xfrm rot="10800000">
            <a:off x="1104346" y="1683204"/>
            <a:ext cx="0" cy="37815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7" name="Google Shape;297;p36"/>
          <p:cNvSpPr txBox="1"/>
          <p:nvPr/>
        </p:nvSpPr>
        <p:spPr>
          <a:xfrm>
            <a:off x="4100907" y="1718965"/>
            <a:ext cx="5314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e=0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8" name="Google Shape;298;p36"/>
          <p:cNvCxnSpPr/>
          <p:nvPr/>
        </p:nvCxnSpPr>
        <p:spPr>
          <a:xfrm>
            <a:off x="1716900" y="4939475"/>
            <a:ext cx="0" cy="512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9" name="Google Shape;299;p36"/>
          <p:cNvSpPr txBox="1"/>
          <p:nvPr/>
        </p:nvSpPr>
        <p:spPr>
          <a:xfrm>
            <a:off x="1238196" y="5498728"/>
            <a:ext cx="1426836" cy="335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6"/>
          <p:cNvSpPr txBox="1"/>
          <p:nvPr/>
        </p:nvSpPr>
        <p:spPr>
          <a:xfrm>
            <a:off x="6307657" y="2373808"/>
            <a:ext cx="7067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e=0.3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pic>
        <p:nvPicPr>
          <p:cNvPr id="306" name="Google Shape;30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37"/>
          <p:cNvCxnSpPr>
            <a:stCxn id="306" idx="3"/>
            <a:endCxn id="307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3" name="Google Shape;313;p37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4" name="Google Shape;314;p37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315" name="Google Shape;31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Google Shape;316;p37"/>
          <p:cNvCxnSpPr>
            <a:stCxn id="315" idx="3"/>
            <a:endCxn id="306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7" name="Google Shape;317;p37"/>
          <p:cNvCxnSpPr>
            <a:stCxn id="315" idx="3"/>
            <a:endCxn id="308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8" name="Google Shape;318;p37"/>
          <p:cNvCxnSpPr>
            <a:stCxn id="315" idx="3"/>
            <a:endCxn id="310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19" name="Google Shape;319;p37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7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7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7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7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7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7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sp>
        <p:nvSpPr>
          <p:cNvPr id="331" name="Google Shape;331;p3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Implies there is no serial part to the computation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Karp-Flatt Metric of 0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Assuming 100% efficient load balancing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practice, this is difficult!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Sharding</a:t>
            </a:r>
            <a:endParaRPr/>
          </a:p>
        </p:txBody>
      </p:sp>
      <p:pic>
        <p:nvPicPr>
          <p:cNvPr id="337" name="Google Shape;33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Google Shape;343;p39"/>
          <p:cNvCxnSpPr>
            <a:stCxn id="337" idx="3"/>
            <a:endCxn id="338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4" name="Google Shape;344;p39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5" name="Google Shape;345;p39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346" name="Google Shape;34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7" name="Google Shape;347;p39"/>
          <p:cNvCxnSpPr>
            <a:stCxn id="346" idx="3"/>
            <a:endCxn id="337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8" name="Google Shape;348;p39"/>
          <p:cNvCxnSpPr>
            <a:stCxn id="346" idx="3"/>
            <a:endCxn id="339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9" name="Google Shape;349;p39"/>
          <p:cNvCxnSpPr>
            <a:stCxn id="346" idx="3"/>
            <a:endCxn id="341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50" name="Google Shape;350;p39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9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9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9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9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9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9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9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A-I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9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J-R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9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S-Z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Problems with Sharding</a:t>
            </a:r>
            <a:endParaRPr/>
          </a:p>
        </p:txBody>
      </p:sp>
      <p:sp>
        <p:nvSpPr>
          <p:cNvPr id="365" name="Google Shape;365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Fewer S-Z’s than A-I’s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Failover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new servers requires a </a:t>
            </a:r>
            <a:br>
              <a:rPr lang="en-US"/>
            </a:br>
            <a:r>
              <a:rPr lang="en-US"/>
              <a:t>re-balance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Is this automatic or manual?!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Elastic Scaling</a:t>
            </a:r>
            <a:endParaRPr/>
          </a:p>
        </p:txBody>
      </p:sp>
      <p:sp>
        <p:nvSpPr>
          <p:cNvPr id="371" name="Google Shape;371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Dynamically adjusting the number of nodes in a cloud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Both up and down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input load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Aiming to meet a specific SLA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Distributed Computing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Cloud would not be possible without RPC/Services/APIs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Call a service to instantiate a machine image for us	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Grid and Cloud both emerged from distributed computing concepts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Elastic Queue Consumers</a:t>
            </a:r>
            <a:endParaRPr/>
          </a:p>
        </p:txBody>
      </p:sp>
      <p:grpSp>
        <p:nvGrpSpPr>
          <p:cNvPr id="377" name="Google Shape;377;p42"/>
          <p:cNvGrpSpPr/>
          <p:nvPr/>
        </p:nvGrpSpPr>
        <p:grpSpPr>
          <a:xfrm>
            <a:off x="1598353" y="2421825"/>
            <a:ext cx="1357505" cy="2867991"/>
            <a:chOff x="1313714" y="1729551"/>
            <a:chExt cx="2868277" cy="3809392"/>
          </a:xfrm>
        </p:grpSpPr>
        <p:sp>
          <p:nvSpPr>
            <p:cNvPr id="378" name="Google Shape;378;p42"/>
            <p:cNvSpPr/>
            <p:nvPr/>
          </p:nvSpPr>
          <p:spPr>
            <a:xfrm>
              <a:off x="1313714" y="1729551"/>
              <a:ext cx="2868277" cy="3809392"/>
            </a:xfrm>
            <a:prstGeom prst="can">
              <a:avLst>
                <a:gd fmla="val 25000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42"/>
            <p:cNvSpPr/>
            <p:nvPr/>
          </p:nvSpPr>
          <p:spPr>
            <a:xfrm>
              <a:off x="1313714" y="2649060"/>
              <a:ext cx="2868277" cy="2889883"/>
            </a:xfrm>
            <a:prstGeom prst="can">
              <a:avLst>
                <a:gd fmla="val 36429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0" name="Google Shape;380;p42"/>
          <p:cNvSpPr/>
          <p:nvPr/>
        </p:nvSpPr>
        <p:spPr>
          <a:xfrm>
            <a:off x="218952" y="3844874"/>
            <a:ext cx="744439" cy="69227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1" name="Google Shape;381;p42"/>
          <p:cNvCxnSpPr>
            <a:stCxn id="380" idx="3"/>
            <a:endCxn id="379" idx="2"/>
          </p:cNvCxnSpPr>
          <p:nvPr/>
        </p:nvCxnSpPr>
        <p:spPr>
          <a:xfrm>
            <a:off x="963391" y="4191011"/>
            <a:ext cx="635100" cy="10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82" name="Google Shape;382;p42"/>
          <p:cNvCxnSpPr/>
          <p:nvPr/>
        </p:nvCxnSpPr>
        <p:spPr>
          <a:xfrm>
            <a:off x="3568927" y="3491741"/>
            <a:ext cx="0" cy="142043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83" name="Google Shape;383;p42"/>
          <p:cNvSpPr txBox="1"/>
          <p:nvPr/>
        </p:nvSpPr>
        <p:spPr>
          <a:xfrm rot="-5400000">
            <a:off x="2652149" y="4017291"/>
            <a:ext cx="142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 depth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4" name="Google Shape;38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2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6" name="Google Shape;386;p42"/>
          <p:cNvCxnSpPr>
            <a:stCxn id="384" idx="1"/>
          </p:cNvCxnSpPr>
          <p:nvPr/>
        </p:nvCxnSpPr>
        <p:spPr>
          <a:xfrm flipH="1">
            <a:off x="2955734" y="1999819"/>
            <a:ext cx="3210600" cy="11142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87" name="Google Shape;387;p42"/>
          <p:cNvSpPr txBox="1"/>
          <p:nvPr/>
        </p:nvSpPr>
        <p:spPr>
          <a:xfrm>
            <a:off x="5254858" y="1654351"/>
            <a:ext cx="531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3018346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9" name="Google Shape;389;p42"/>
          <p:cNvCxnSpPr>
            <a:stCxn id="388" idx="1"/>
          </p:cNvCxnSpPr>
          <p:nvPr/>
        </p:nvCxnSpPr>
        <p:spPr>
          <a:xfrm rot="10800000">
            <a:off x="2955754" y="3114227"/>
            <a:ext cx="3204300" cy="4863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0" name="Google Shape;390;p42"/>
          <p:cNvSpPr txBox="1"/>
          <p:nvPr/>
        </p:nvSpPr>
        <p:spPr>
          <a:xfrm>
            <a:off x="5254858" y="3196932"/>
            <a:ext cx="531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1" name="Google Shape;39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5" y="441511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" name="Google Shape;392;p42"/>
          <p:cNvCxnSpPr>
            <a:stCxn id="391" idx="1"/>
          </p:cNvCxnSpPr>
          <p:nvPr/>
        </p:nvCxnSpPr>
        <p:spPr>
          <a:xfrm rot="10800000">
            <a:off x="2955735" y="3114198"/>
            <a:ext cx="3210600" cy="1883100"/>
          </a:xfrm>
          <a:prstGeom prst="bentConnector3">
            <a:avLst>
              <a:gd fmla="val 49998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3" name="Google Shape;393;p42"/>
          <p:cNvSpPr txBox="1"/>
          <p:nvPr/>
        </p:nvSpPr>
        <p:spPr>
          <a:xfrm>
            <a:off x="7375135" y="4858071"/>
            <a:ext cx="13116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4" name="Google Shape;39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5" name="Google Shape;395;p42"/>
          <p:cNvCxnSpPr>
            <a:stCxn id="383" idx="2"/>
            <a:endCxn id="394" idx="1"/>
          </p:cNvCxnSpPr>
          <p:nvPr/>
        </p:nvCxnSpPr>
        <p:spPr>
          <a:xfrm>
            <a:off x="3547030" y="4201957"/>
            <a:ext cx="984600" cy="1449600"/>
          </a:xfrm>
          <a:prstGeom prst="bentConnector3">
            <a:avLst>
              <a:gd fmla="val 4999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6" name="Google Shape;396;p42"/>
          <p:cNvSpPr txBox="1"/>
          <p:nvPr/>
        </p:nvSpPr>
        <p:spPr>
          <a:xfrm>
            <a:off x="5254858" y="5579479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Load Balancer-based </a:t>
            </a:r>
            <a:br>
              <a:rPr lang="en-US" sz="3959"/>
            </a:br>
            <a:r>
              <a:rPr lang="en-US" sz="3959"/>
              <a:t>elastic scaling</a:t>
            </a:r>
            <a:endParaRPr sz="3959"/>
          </a:p>
        </p:txBody>
      </p:sp>
      <p:cxnSp>
        <p:nvCxnSpPr>
          <p:cNvPr id="402" name="Google Shape;402;p43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03" name="Google Shape;40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32205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3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5" name="Google Shape;40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7" name="Google Shape;407;p43"/>
          <p:cNvCxnSpPr>
            <a:stCxn id="404" idx="3"/>
            <a:endCxn id="406" idx="3"/>
          </p:cNvCxnSpPr>
          <p:nvPr/>
        </p:nvCxnSpPr>
        <p:spPr>
          <a:xfrm flipH="1">
            <a:off x="5254780" y="2833680"/>
            <a:ext cx="3438300" cy="2817900"/>
          </a:xfrm>
          <a:prstGeom prst="bentConnector3">
            <a:avLst>
              <a:gd fmla="val -664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08" name="Google Shape;408;p43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3"/>
          <p:cNvSpPr/>
          <p:nvPr/>
        </p:nvSpPr>
        <p:spPr>
          <a:xfrm>
            <a:off x="252369" y="2867456"/>
            <a:ext cx="949307" cy="69880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" name="Google Shape;41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6638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3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3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3" name="Google Shape;413;p43"/>
          <p:cNvCxnSpPr>
            <a:endCxn id="411" idx="2"/>
          </p:cNvCxnSpPr>
          <p:nvPr/>
        </p:nvCxnSpPr>
        <p:spPr>
          <a:xfrm rot="10800000">
            <a:off x="2389293" y="4182707"/>
            <a:ext cx="2142300" cy="13473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14" name="Google Shape;414;p43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Topology 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5" name="Google Shape;415;p43"/>
          <p:cNvCxnSpPr>
            <a:stCxn id="410" idx="3"/>
            <a:endCxn id="403" idx="1"/>
          </p:cNvCxnSpPr>
          <p:nvPr/>
        </p:nvCxnSpPr>
        <p:spPr>
          <a:xfrm flipH="1" rot="10800000">
            <a:off x="3000999" y="1904180"/>
            <a:ext cx="3165300" cy="12600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16" name="Google Shape;416;p43"/>
          <p:cNvCxnSpPr>
            <a:stCxn id="410" idx="3"/>
            <a:endCxn id="405" idx="1"/>
          </p:cNvCxnSpPr>
          <p:nvPr/>
        </p:nvCxnSpPr>
        <p:spPr>
          <a:xfrm>
            <a:off x="3000999" y="3164180"/>
            <a:ext cx="3159000" cy="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17" name="Google Shape;41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4" y="3764544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8" name="Google Shape;418;p43"/>
          <p:cNvCxnSpPr>
            <a:stCxn id="410" idx="3"/>
            <a:endCxn id="417" idx="1"/>
          </p:cNvCxnSpPr>
          <p:nvPr/>
        </p:nvCxnSpPr>
        <p:spPr>
          <a:xfrm>
            <a:off x="3000999" y="3164180"/>
            <a:ext cx="3165300" cy="1182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19" name="Google Shape;419;p43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</a:t>
            </a:r>
            <a:endParaRPr/>
          </a:p>
        </p:txBody>
      </p:sp>
      <p:pic>
        <p:nvPicPr>
          <p:cNvPr id="426" name="Google Shape;42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15700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1494159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305619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461036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4618223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2" name="Google Shape;432;p44"/>
          <p:cNvCxnSpPr>
            <a:endCxn id="427" idx="1"/>
          </p:cNvCxnSpPr>
          <p:nvPr/>
        </p:nvCxnSpPr>
        <p:spPr>
          <a:xfrm>
            <a:off x="4768843" y="2068508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3" name="Google Shape;433;p44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4" name="Google Shape;434;p44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35" name="Google Shape;43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140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6" name="Google Shape;436;p44"/>
          <p:cNvCxnSpPr>
            <a:stCxn id="435" idx="3"/>
          </p:cNvCxnSpPr>
          <p:nvPr/>
        </p:nvCxnSpPr>
        <p:spPr>
          <a:xfrm flipH="1" rot="10800000">
            <a:off x="2395501" y="2068408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7" name="Google Shape;437;p44"/>
          <p:cNvCxnSpPr>
            <a:stCxn id="435" idx="3"/>
            <a:endCxn id="428" idx="1"/>
          </p:cNvCxnSpPr>
          <p:nvPr/>
        </p:nvCxnSpPr>
        <p:spPr>
          <a:xfrm>
            <a:off x="2395501" y="3630508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8" name="Google Shape;438;p44"/>
          <p:cNvCxnSpPr>
            <a:stCxn id="435" idx="3"/>
            <a:endCxn id="430" idx="1"/>
          </p:cNvCxnSpPr>
          <p:nvPr/>
        </p:nvCxnSpPr>
        <p:spPr>
          <a:xfrm>
            <a:off x="2395501" y="3630508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39" name="Google Shape;439;p44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4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4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4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4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4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4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6" name="Google Shape;44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800" y="536339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4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8" name="Google Shape;448;p44"/>
          <p:cNvCxnSpPr>
            <a:stCxn id="426" idx="3"/>
            <a:endCxn id="446" idx="1"/>
          </p:cNvCxnSpPr>
          <p:nvPr/>
        </p:nvCxnSpPr>
        <p:spPr>
          <a:xfrm>
            <a:off x="4768952" y="2152219"/>
            <a:ext cx="3076800" cy="3793500"/>
          </a:xfrm>
          <a:prstGeom prst="bentConnector3">
            <a:avLst>
              <a:gd fmla="val 21426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49" name="Google Shape;449;p44"/>
          <p:cNvCxnSpPr>
            <a:stCxn id="428" idx="3"/>
          </p:cNvCxnSpPr>
          <p:nvPr/>
        </p:nvCxnSpPr>
        <p:spPr>
          <a:xfrm>
            <a:off x="4768952" y="3630508"/>
            <a:ext cx="2976000" cy="2315100"/>
          </a:xfrm>
          <a:prstGeom prst="bentConnector3">
            <a:avLst>
              <a:gd fmla="val 22803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50" name="Google Shape;450;p44"/>
          <p:cNvCxnSpPr/>
          <p:nvPr/>
        </p:nvCxnSpPr>
        <p:spPr>
          <a:xfrm>
            <a:off x="4768952" y="5108799"/>
            <a:ext cx="2976000" cy="836700"/>
          </a:xfrm>
          <a:prstGeom prst="bentConnector3">
            <a:avLst>
              <a:gd fmla="val 22334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Consensus</a:t>
            </a:r>
            <a:endParaRPr/>
          </a:p>
        </p:txBody>
      </p:sp>
      <p:sp>
        <p:nvSpPr>
          <p:cNvPr id="456" name="Google Shape;456;p4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Leadership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How to elect a leader from a group of nodes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Failure detection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How to spot a failed leader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ACID</a:t>
            </a:r>
            <a:endParaRPr/>
          </a:p>
        </p:txBody>
      </p:sp>
      <p:sp>
        <p:nvSpPr>
          <p:cNvPr id="462" name="Google Shape;462;p46"/>
          <p:cNvSpPr txBox="1"/>
          <p:nvPr>
            <p:ph idx="1" type="body"/>
          </p:nvPr>
        </p:nvSpPr>
        <p:spPr>
          <a:xfrm>
            <a:off x="375635" y="14176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atomicity 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all-or-nothing 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consistency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integrity-preserving: invariants satisfied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isolation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hidden intermediate results: multi-user behaviour consistent with single-user mode </a:t>
            </a:r>
            <a:endParaRPr sz="259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durability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permanent committed results 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Theorem</a:t>
            </a:r>
            <a:endParaRPr/>
          </a:p>
        </p:txBody>
      </p:sp>
      <p:sp>
        <p:nvSpPr>
          <p:cNvPr id="468" name="Google Shape;468;p4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Originally proposed by Eric Brewer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Inktomi and Berkeley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Proved in 2002 by Gilbert</a:t>
            </a:r>
            <a:br>
              <a:rPr lang="en-US" sz="2400"/>
            </a:br>
            <a:r>
              <a:rPr lang="en-US" sz="2400"/>
              <a:t> and Lynch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You can have 2 out of three: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Consistent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ACID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Available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Partitioned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Survive network down </a:t>
            </a:r>
            <a:br>
              <a:rPr lang="en-US" sz="1800"/>
            </a:br>
            <a:r>
              <a:rPr lang="en-US" sz="1800"/>
              <a:t>between nodes</a:t>
            </a:r>
            <a:endParaRPr/>
          </a:p>
        </p:txBody>
      </p:sp>
      <p:pic>
        <p:nvPicPr>
          <p:cNvPr id="469" name="Google Shape;46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2683" y="2313317"/>
            <a:ext cx="3726713" cy="3488203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7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http://blog.mccrory.me/2010/11/03/cap-theorem-and-the-clouds/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Imagine two nodes</a:t>
            </a:r>
            <a:endParaRPr/>
          </a:p>
        </p:txBody>
      </p:sp>
      <p:sp>
        <p:nvSpPr>
          <p:cNvPr id="476" name="Google Shape;476;p48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8" name="Google Shape;478;p48"/>
          <p:cNvCxnSpPr/>
          <p:nvPr/>
        </p:nvCxnSpPr>
        <p:spPr>
          <a:xfrm>
            <a:off x="4551209" y="1889777"/>
            <a:ext cx="0" cy="23584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79" name="Google Shape;479;p48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Partition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0" name="Google Shape;480;p48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81" name="Google Shape;481;p48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2" name="Google Shape;482;p48"/>
          <p:cNvCxnSpPr>
            <a:stCxn id="476" idx="6"/>
            <a:endCxn id="477" idx="2"/>
          </p:cNvCxnSpPr>
          <p:nvPr/>
        </p:nvCxnSpPr>
        <p:spPr>
          <a:xfrm>
            <a:off x="3069420" y="3477189"/>
            <a:ext cx="2798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83" name="Google Shape;483;p48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Propagate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Imagine two nodes</a:t>
            </a:r>
            <a:endParaRPr/>
          </a:p>
        </p:txBody>
      </p:sp>
      <p:sp>
        <p:nvSpPr>
          <p:cNvPr id="489" name="Google Shape;489;p49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49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1" name="Google Shape;491;p49"/>
          <p:cNvCxnSpPr/>
          <p:nvPr/>
        </p:nvCxnSpPr>
        <p:spPr>
          <a:xfrm>
            <a:off x="4551209" y="1889777"/>
            <a:ext cx="0" cy="23584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2" name="Google Shape;492;p49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Partition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3" name="Google Shape;493;p49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4" name="Google Shape;494;p49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5" name="Google Shape;495;p49"/>
          <p:cNvCxnSpPr>
            <a:stCxn id="489" idx="6"/>
            <a:endCxn id="490" idx="2"/>
          </p:cNvCxnSpPr>
          <p:nvPr/>
        </p:nvCxnSpPr>
        <p:spPr>
          <a:xfrm>
            <a:off x="3069420" y="3477189"/>
            <a:ext cx="2798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6" name="Google Shape;496;p49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Propagate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9"/>
          <p:cNvSpPr txBox="1"/>
          <p:nvPr/>
        </p:nvSpPr>
        <p:spPr>
          <a:xfrm>
            <a:off x="584003" y="4792474"/>
            <a:ext cx="834134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there is a partition, then you can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either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one node (give up on C),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one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unavailable (give up on A).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want C and A you can’t allow a Partition.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options	</a:t>
            </a:r>
            <a:endParaRPr/>
          </a:p>
        </p:txBody>
      </p:sp>
      <p:sp>
        <p:nvSpPr>
          <p:cNvPr id="503" name="Google Shape;503;p5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Traditional databases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Cannot be scaled multi-datacentre or work in cases of high-latency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AP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Multi-master NoSQL databases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Dynamo, Cassandra, CouchDB</a:t>
            </a:r>
            <a:endParaRPr sz="222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Not consistent but work across datacentres in a highly available model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CP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Not a good idea, as not available!</a:t>
            </a:r>
            <a:endParaRPr sz="259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Theorem</a:t>
            </a:r>
            <a:endParaRPr/>
          </a:p>
        </p:txBody>
      </p:sp>
      <p:sp>
        <p:nvSpPr>
          <p:cNvPr id="509" name="Google Shape;509;p5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However, the details are important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proof requires some complex definitions of C, A and P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 recommend reading Brewer’s update: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 u="sng">
                <a:solidFill>
                  <a:schemeClr val="hlink"/>
                </a:solidFill>
                <a:hlinkClick r:id="rId3"/>
              </a:rPr>
              <a:t>http://www.infoq.com/articles/cap-twelve-years-later-how-the-rules-have-changed</a:t>
            </a:r>
            <a:r>
              <a:rPr lang="en-US" sz="2590"/>
              <a:t>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 “The 2 of 3 formulation was always misleading”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“CAP prohibits only a tiny part of the design space”</a:t>
            </a:r>
            <a:endParaRPr sz="259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Fundamental problems in Distributed Computing</a:t>
            </a:r>
            <a:endParaRPr sz="3959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Efficient distribution of work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combating </a:t>
            </a:r>
            <a:r>
              <a:rPr i="1" lang="en-US"/>
              <a:t>serialization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Consensus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combating </a:t>
            </a:r>
            <a:r>
              <a:rPr i="1" lang="en-US"/>
              <a:t>failure</a:t>
            </a:r>
            <a:endParaRPr i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 real life</a:t>
            </a:r>
            <a:endParaRPr/>
          </a:p>
        </p:txBody>
      </p:sp>
      <p:sp>
        <p:nvSpPr>
          <p:cNvPr id="515" name="Google Shape;515;p5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Partitions are rare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 we can implement a strategy: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Detect a partition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Enter “partition mode”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Carry on with inconsistency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Recover when partition vanishes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Known as “eventually consistent”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does recovery mean?</a:t>
            </a:r>
            <a:endParaRPr/>
          </a:p>
        </p:txBody>
      </p:sp>
      <p:sp>
        <p:nvSpPr>
          <p:cNvPr id="521" name="Google Shape;521;p5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Depends on your database and requirements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E.g. Amazon’s shopping cart is made consistent by creating the union of the inconsistent carts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Deleted items may re-appear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Another option is to forbid certain operations during partition mode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To make it easier to recover consistency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 simplistic approach would be to go read-only</a:t>
            </a:r>
            <a:endParaRPr sz="296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What does that mean in real-life?</a:t>
            </a:r>
            <a:endParaRPr sz="3959"/>
          </a:p>
        </p:txBody>
      </p:sp>
      <p:sp>
        <p:nvSpPr>
          <p:cNvPr id="527" name="Google Shape;527;p5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Databases like Cassandra let you “tune” consistency and availability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Define the quorum you need for a 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Trades off latency vs consistency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Choose an “easy quorum” for guaranteed low latency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Choose a “hard quorum” for higher potential latency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PACELC</a:t>
            </a:r>
            <a:br>
              <a:rPr lang="en-US"/>
            </a:br>
            <a:r>
              <a:rPr lang="en-US" sz="2200"/>
              <a:t>(pr. pass-elk)</a:t>
            </a:r>
            <a:endParaRPr/>
          </a:p>
        </p:txBody>
      </p:sp>
      <p:sp>
        <p:nvSpPr>
          <p:cNvPr id="533" name="Google Shape;533;p5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P</a:t>
            </a:r>
            <a:r>
              <a:rPr lang="en-US"/>
              <a:t>artition: </a:t>
            </a:r>
            <a:r>
              <a:rPr b="1" lang="en-US"/>
              <a:t>A</a:t>
            </a:r>
            <a:r>
              <a:rPr lang="en-US"/>
              <a:t>vailability vs </a:t>
            </a:r>
            <a:r>
              <a:rPr b="1" lang="en-US"/>
              <a:t>C</a:t>
            </a:r>
            <a:r>
              <a:rPr lang="en-US"/>
              <a:t>onsistency, </a:t>
            </a:r>
            <a:r>
              <a:rPr b="1" lang="en-US"/>
              <a:t>E</a:t>
            </a:r>
            <a:r>
              <a:rPr lang="en-US"/>
              <a:t>lse </a:t>
            </a:r>
            <a:r>
              <a:rPr b="1" lang="en-US"/>
              <a:t>L</a:t>
            </a:r>
            <a:r>
              <a:rPr lang="en-US"/>
              <a:t>atency vs </a:t>
            </a:r>
            <a:r>
              <a:rPr b="1" lang="en-US"/>
              <a:t>C</a:t>
            </a:r>
            <a:r>
              <a:rPr lang="en-US"/>
              <a:t>onsistency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“For data replication over a WAN, there is no way around the consistency/latency tradeoff”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Usually a combination of sync/async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Synchronous writes to </a:t>
            </a:r>
            <a:r>
              <a:rPr i="1" lang="en-US"/>
              <a:t>n</a:t>
            </a:r>
            <a:r>
              <a:rPr lang="en-US"/>
              <a:t> systems followed by asynchronous writes to </a:t>
            </a:r>
            <a:r>
              <a:rPr i="1" lang="en-US"/>
              <a:t>m </a:t>
            </a:r>
            <a:r>
              <a:rPr lang="en-US"/>
              <a:t>systems</a:t>
            </a:r>
            <a:endParaRPr/>
          </a:p>
        </p:txBody>
      </p:sp>
      <p:sp>
        <p:nvSpPr>
          <p:cNvPr id="534" name="Google Shape;534;p55"/>
          <p:cNvSpPr/>
          <p:nvPr/>
        </p:nvSpPr>
        <p:spPr>
          <a:xfrm>
            <a:off x="1232689" y="5615627"/>
            <a:ext cx="75926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http://cs-www.cs.yale.edu/homes/dna/papers/abadi-pacelc.pdf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61726"/>
            <a:ext cx="9144000" cy="5896274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2800"/>
              <a:t>Cassandra Quorum Levels (Write)</a:t>
            </a:r>
            <a:br>
              <a:rPr lang="en-US" sz="2800"/>
            </a:br>
            <a:endParaRPr sz="2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One more surprising thing </a:t>
            </a:r>
            <a:r>
              <a:rPr lang="en-US" sz="2600"/>
              <a:t>(from 1985!)</a:t>
            </a:r>
            <a:endParaRPr sz="2600"/>
          </a:p>
        </p:txBody>
      </p:sp>
      <p:pic>
        <p:nvPicPr>
          <p:cNvPr id="546" name="Google Shape;546;p57"/>
          <p:cNvPicPr preferRelativeResize="0"/>
          <p:nvPr/>
        </p:nvPicPr>
        <p:blipFill rotWithShape="1">
          <a:blip r:embed="rId3">
            <a:alphaModFix/>
          </a:blip>
          <a:srcRect b="0" l="0" r="0" t="13774"/>
          <a:stretch/>
        </p:blipFill>
        <p:spPr>
          <a:xfrm>
            <a:off x="0" y="1319924"/>
            <a:ext cx="9144000" cy="5002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FLP Result</a:t>
            </a:r>
            <a:br>
              <a:rPr lang="en-US"/>
            </a:br>
            <a:r>
              <a:rPr lang="en-US" sz="2000"/>
              <a:t>(Fischer, Lynch, Paterson)</a:t>
            </a:r>
            <a:endParaRPr/>
          </a:p>
        </p:txBody>
      </p:sp>
      <p:sp>
        <p:nvSpPr>
          <p:cNvPr id="552" name="Google Shape;552;p5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 a truly async system, consensus cannot be achieved if even one part fails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We cannot distinguish between failure and delay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Distributed consensus systems use non-deterministic timeouts to prevent infinite leader election processes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E.g. Paxos, Raft</a:t>
            </a:r>
            <a:endParaRPr/>
          </a:p>
          <a:p>
            <a:pPr indent="0" lvl="1" marL="4572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	</a:t>
            </a:r>
            <a:endParaRPr/>
          </a:p>
        </p:txBody>
      </p:sp>
      <p:sp>
        <p:nvSpPr>
          <p:cNvPr id="558" name="Google Shape;558;p5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have looked at the challenges to scaling on multiple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vs Parallel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Fixed data vs growing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CAP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Eventually Consistent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Virtualization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6655" y="4606581"/>
            <a:ext cx="1466861" cy="146686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4983516" y="5051301"/>
            <a:ext cx="19133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Hardware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753569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2734071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4714573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6695075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8712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7"/>
          <p:cNvCxnSpPr/>
          <p:nvPr/>
        </p:nvCxnSpPr>
        <p:spPr>
          <a:xfrm>
            <a:off x="753569" y="4075368"/>
            <a:ext cx="7644013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7" name="Google Shape;117;p17"/>
          <p:cNvSpPr/>
          <p:nvPr/>
        </p:nvSpPr>
        <p:spPr>
          <a:xfrm>
            <a:off x="893119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893119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9214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>
            <a:off x="2873621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2873621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9716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/>
          <p:nvPr/>
        </p:nvSpPr>
        <p:spPr>
          <a:xfrm>
            <a:off x="4854123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4854123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0218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>
            <a:off x="6834625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6834625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753569" y="4187026"/>
            <a:ext cx="7644013" cy="33496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932B"/>
              </a:gs>
              <a:gs pos="100000">
                <a:srgbClr val="FFB673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Hypervisor</a:t>
            </a:r>
            <a:endParaRPr sz="18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Virtualization 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375635" y="1600201"/>
            <a:ext cx="8229600" cy="2209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Dates back to 1972 with IBM VM/370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user had a “virtual mainframe”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Including a virtual punch card reader and writer!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2920" y="3481974"/>
            <a:ext cx="3752315" cy="2969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Commodity </a:t>
            </a:r>
            <a:br>
              <a:rPr lang="en-US" sz="3959"/>
            </a:br>
            <a:r>
              <a:rPr lang="en-US" sz="3959"/>
              <a:t>Hardware Virtualization</a:t>
            </a:r>
            <a:endParaRPr sz="3959"/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4068" y="1417638"/>
            <a:ext cx="4999932" cy="49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1562958" y="2805308"/>
            <a:ext cx="11206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1985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Late 2005 / Early 2006</a:t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474" y="1636040"/>
            <a:ext cx="38100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5452" y="1601854"/>
            <a:ext cx="3861348" cy="384418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2051383" y="5446040"/>
            <a:ext cx="8596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VT-X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6236772" y="5446040"/>
            <a:ext cx="12362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AMD-V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Benefits of Virtualization</a:t>
            </a: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Replicability</a:t>
            </a:r>
            <a:endParaRPr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Machines become repeatable images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 be migrated, snapshotted, version controlled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Better resource utilization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Most servers run at about 6-12% utilization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Flexibility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New instances don’t necessarily require new hardware </a:t>
            </a:r>
            <a:endParaRPr sz="259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