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9144000"/>
  <p:notesSz cx="6858000" cy="9144000"/>
  <p:embeddedFontLst>
    <p:embeddedFont>
      <p:font typeface="Montserra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8baa90c56c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8baa90c5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8baa90c56c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/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en.wikipedia.org/wiki/MurmurHash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kubernetes.io/docs/tutorials/stateful-application/cassandra/" TargetMode="External"/><Relationship Id="rId4" Type="http://schemas.openxmlformats.org/officeDocument/2006/relationships/hyperlink" Target="https://medium.com/flant-com/running-cassandra-in-kubernetes-challenges-and-solutions-9082045a7d93" TargetMode="External"/><Relationship Id="rId5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Apache Cassandra</a:t>
            </a:r>
            <a:endParaRPr sz="3959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2020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Partitioning / Hashing</a:t>
            </a:r>
            <a:endParaRPr/>
          </a:p>
        </p:txBody>
      </p:sp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Cassandra partitions your data via a Hash function onto different nodes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Based on the row key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This can be random (MD5 hash), or specific to the data (ordered)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Random is recommended as it is guaranteed to be balanced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The latest random partitioner is the Murmur3Partitioner based on the Murmur3 hash function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 u="sng">
                <a:solidFill>
                  <a:schemeClr val="hlink"/>
                </a:solidFill>
                <a:hlinkClick r:id="rId3"/>
              </a:rPr>
              <a:t>https://en.wikipedia.org/wiki/MurmurHash</a:t>
            </a:r>
            <a:r>
              <a:rPr lang="en-US" sz="2220"/>
              <a:t>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Specified in cassandra.yaml</a:t>
            </a:r>
            <a:endParaRPr sz="2590"/>
          </a:p>
          <a:p>
            <a:pPr indent="0" lvl="1" marL="45720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121284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Replication</a:t>
            </a:r>
            <a:endParaRPr/>
          </a:p>
        </p:txBody>
      </p:sp>
      <p:grpSp>
        <p:nvGrpSpPr>
          <p:cNvPr id="173" name="Google Shape;173;p23"/>
          <p:cNvGrpSpPr/>
          <p:nvPr/>
        </p:nvGrpSpPr>
        <p:grpSpPr>
          <a:xfrm>
            <a:off x="4364882" y="2893847"/>
            <a:ext cx="2659126" cy="2566898"/>
            <a:chOff x="595990" y="253"/>
            <a:chExt cx="2659126" cy="2566898"/>
          </a:xfrm>
        </p:grpSpPr>
        <p:sp>
          <p:nvSpPr>
            <p:cNvPr id="174" name="Google Shape;174;p23"/>
            <p:cNvSpPr/>
            <p:nvPr/>
          </p:nvSpPr>
          <p:spPr>
            <a:xfrm>
              <a:off x="1538186" y="253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3"/>
            <p:cNvSpPr txBox="1"/>
            <p:nvPr/>
          </p:nvSpPr>
          <p:spPr>
            <a:xfrm>
              <a:off x="1651643" y="113710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Node1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23"/>
            <p:cNvSpPr/>
            <p:nvPr/>
          </p:nvSpPr>
          <p:spPr>
            <a:xfrm rot="2160000">
              <a:off x="2288601" y="595719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3"/>
            <p:cNvSpPr txBox="1"/>
            <p:nvPr/>
          </p:nvSpPr>
          <p:spPr>
            <a:xfrm rot="2160000">
              <a:off x="2294521" y="629794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3"/>
            <p:cNvSpPr/>
            <p:nvPr/>
          </p:nvSpPr>
          <p:spPr>
            <a:xfrm>
              <a:off x="2480382" y="684798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3"/>
            <p:cNvSpPr txBox="1"/>
            <p:nvPr/>
          </p:nvSpPr>
          <p:spPr>
            <a:xfrm>
              <a:off x="2593839" y="798255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Node2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3"/>
            <p:cNvSpPr/>
            <p:nvPr/>
          </p:nvSpPr>
          <p:spPr>
            <a:xfrm rot="6480000">
              <a:off x="2586294" y="1489676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3"/>
            <p:cNvSpPr txBox="1"/>
            <p:nvPr/>
          </p:nvSpPr>
          <p:spPr>
            <a:xfrm rot="-4320000">
              <a:off x="2626868" y="1512492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2120496" y="1792417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3"/>
            <p:cNvSpPr txBox="1"/>
            <p:nvPr/>
          </p:nvSpPr>
          <p:spPr>
            <a:xfrm>
              <a:off x="2233953" y="1905874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Node3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3"/>
            <p:cNvSpPr/>
            <p:nvPr/>
          </p:nvSpPr>
          <p:spPr>
            <a:xfrm rot="10800000">
              <a:off x="1828082" y="2049047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3"/>
            <p:cNvSpPr txBox="1"/>
            <p:nvPr/>
          </p:nvSpPr>
          <p:spPr>
            <a:xfrm>
              <a:off x="1890073" y="2101341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3"/>
            <p:cNvSpPr/>
            <p:nvPr/>
          </p:nvSpPr>
          <p:spPr>
            <a:xfrm>
              <a:off x="955877" y="1792417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3"/>
            <p:cNvSpPr txBox="1"/>
            <p:nvPr/>
          </p:nvSpPr>
          <p:spPr>
            <a:xfrm>
              <a:off x="1069334" y="1905874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Node4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3"/>
            <p:cNvSpPr/>
            <p:nvPr/>
          </p:nvSpPr>
          <p:spPr>
            <a:xfrm rot="-6480000">
              <a:off x="1061789" y="1500800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3"/>
            <p:cNvSpPr txBox="1"/>
            <p:nvPr/>
          </p:nvSpPr>
          <p:spPr>
            <a:xfrm rot="4320000">
              <a:off x="1102363" y="1582572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595990" y="684798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3"/>
            <p:cNvSpPr txBox="1"/>
            <p:nvPr/>
          </p:nvSpPr>
          <p:spPr>
            <a:xfrm>
              <a:off x="709447" y="798255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Node5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3"/>
            <p:cNvSpPr/>
            <p:nvPr/>
          </p:nvSpPr>
          <p:spPr>
            <a:xfrm rot="-2160000">
              <a:off x="1346405" y="602594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3"/>
            <p:cNvSpPr txBox="1"/>
            <p:nvPr/>
          </p:nvSpPr>
          <p:spPr>
            <a:xfrm rot="-2160000">
              <a:off x="1352325" y="673107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4" name="Google Shape;194;p23"/>
          <p:cNvSpPr/>
          <p:nvPr/>
        </p:nvSpPr>
        <p:spPr>
          <a:xfrm>
            <a:off x="580099" y="1638547"/>
            <a:ext cx="2642577" cy="614455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Row Insert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3"/>
          <p:cNvSpPr/>
          <p:nvPr/>
        </p:nvSpPr>
        <p:spPr>
          <a:xfrm>
            <a:off x="1092433" y="3166685"/>
            <a:ext cx="1611338" cy="1542964"/>
          </a:xfrm>
          <a:prstGeom prst="diamond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Hash Function</a:t>
            </a:r>
            <a:endParaRPr/>
          </a:p>
        </p:txBody>
      </p:sp>
      <p:cxnSp>
        <p:nvCxnSpPr>
          <p:cNvPr id="196" name="Google Shape;196;p23"/>
          <p:cNvCxnSpPr>
            <a:stCxn id="194" idx="2"/>
            <a:endCxn id="195" idx="0"/>
          </p:cNvCxnSpPr>
          <p:nvPr/>
        </p:nvCxnSpPr>
        <p:spPr>
          <a:xfrm flipH="1">
            <a:off x="1898088" y="2253002"/>
            <a:ext cx="3300" cy="913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97" name="Google Shape;197;p23"/>
          <p:cNvCxnSpPr>
            <a:stCxn id="195" idx="3"/>
          </p:cNvCxnSpPr>
          <p:nvPr/>
        </p:nvCxnSpPr>
        <p:spPr>
          <a:xfrm>
            <a:off x="2703771" y="3938167"/>
            <a:ext cx="2021100" cy="10320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Replication</a:t>
            </a:r>
            <a:endParaRPr/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Each row is replicated to other servers based on the </a:t>
            </a:r>
            <a:r>
              <a:rPr i="1" lang="en-US" sz="2960"/>
              <a:t>replication factor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Replication factor 1 means no copies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Set per keyspace</a:t>
            </a:r>
            <a:endParaRPr sz="2590"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SimpleStrategy</a:t>
            </a:r>
            <a:endParaRPr sz="296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Copied onto the next </a:t>
            </a:r>
            <a:r>
              <a:rPr i="1" lang="en-US" sz="2590"/>
              <a:t>n</a:t>
            </a:r>
            <a:r>
              <a:rPr lang="en-US" sz="2590"/>
              <a:t> servers clockwise in the cluster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NetworkTopologyStrategy</a:t>
            </a:r>
            <a:endParaRPr sz="296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Tries to get onto a different rack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Or a different datacentre if you specify a </a:t>
            </a:r>
            <a:r>
              <a:rPr b="1" lang="en-US" sz="2590"/>
              <a:t>Replica Group</a:t>
            </a:r>
            <a:endParaRPr/>
          </a:p>
          <a:p>
            <a:pPr indent="-121284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snitch</a:t>
            </a:r>
            <a:endParaRPr/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Manages the Replication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Simple Snitch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Simple replication strategy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Rack Inferring Snitch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Assumes your IP address octets define the datacentres and racks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Property File Snitch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Let’s you specify your topology using a properties File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EC2 snitch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Makes calls to EC2 to understand the topology</a:t>
            </a:r>
            <a:endParaRPr sz="222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CQL	</a:t>
            </a:r>
            <a:endParaRPr/>
          </a:p>
        </p:txBody>
      </p:sp>
      <p:sp>
        <p:nvSpPr>
          <p:cNvPr id="215" name="Google Shape;215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variant of SQL written specifically for Cassandra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 preferred model of access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Replaces the old “Thrift” API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Attempts to have some compatibility with normal SQL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you can use either KEYSPACE or TABLE interchangeably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CQL examples</a:t>
            </a:r>
            <a:endParaRPr/>
          </a:p>
        </p:txBody>
      </p:sp>
      <p:sp>
        <p:nvSpPr>
          <p:cNvPr id="221" name="Google Shape;221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SELECT name, occupation FROM users WHERE userid IN (199, 200, 207);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However, some queries are not permitted: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405"/>
              <a:buNone/>
            </a:pPr>
            <a:r>
              <a:rPr lang="en-US" sz="2405"/>
              <a:t>	SELECT firstname, lastname FROM users WHERE </a:t>
            </a:r>
            <a:br>
              <a:rPr lang="en-US" sz="2405"/>
            </a:br>
            <a:r>
              <a:rPr lang="en-US" sz="2405"/>
              <a:t>		    birth_year = 1981 AND country = 'FR';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Requires a large scan of the database and cannot give a predictable time response: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	ALLOW FILTERING will make this run anyway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INSERT / UPDATE</a:t>
            </a:r>
            <a:endParaRPr/>
          </a:p>
        </p:txBody>
      </p:sp>
      <p:sp>
        <p:nvSpPr>
          <p:cNvPr id="227" name="Google Shape;227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INSERT INTO NerdMovies (movie, director, main_actor, year)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/>
              <a:t>        VALUES ('Serenity', 'Joss Whedon', 'Nathan Fillion', 2005)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i="1" lang="en-US" sz="1700"/>
              <a:t>		 USING TTL 86400;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-342900" lvl="0" marL="342900" rtl="0" algn="l">
              <a:lnSpc>
                <a:spcPct val="90000"/>
              </a:lnSpc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ts val="2550"/>
              <a:buChar char="•"/>
            </a:pPr>
            <a:r>
              <a:rPr lang="en-US" sz="2550"/>
              <a:t>Every row can have a specified expiry time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ts val="2550"/>
              <a:buChar char="•"/>
            </a:pPr>
            <a:r>
              <a:rPr lang="en-US" sz="2550"/>
              <a:t>Inserts work even if the data is already there, unless you specify: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ts val="1615"/>
              <a:buNone/>
            </a:pPr>
            <a:r>
              <a:t/>
            </a:r>
            <a:endParaRPr sz="1615"/>
          </a:p>
          <a:p>
            <a:pPr indent="0" lvl="0" marL="0" rtl="0" algn="l">
              <a:lnSpc>
                <a:spcPct val="9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ts val="1615"/>
              <a:buNone/>
            </a:pPr>
            <a:r>
              <a:rPr lang="en-US" sz="1615"/>
              <a:t>INSERT INTO NerdMovies (movie, director, main_actor, year)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ts val="1615"/>
              <a:buNone/>
            </a:pPr>
            <a:r>
              <a:rPr lang="en-US" sz="1615"/>
              <a:t>        VALUES ('Serenity', 'Joss Whedon', 'Nathan Fillion', 2005)</a:t>
            </a:r>
            <a:br>
              <a:rPr lang="en-US" sz="1615"/>
            </a:br>
            <a:r>
              <a:rPr i="1" lang="en-US" sz="1615"/>
              <a:t>	IF NOT EXISTS</a:t>
            </a:r>
            <a:endParaRPr i="1" sz="1615"/>
          </a:p>
          <a:p>
            <a:pPr indent="0" lvl="0" marL="0" rtl="0" algn="l">
              <a:lnSpc>
                <a:spcPct val="9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ts val="1615"/>
              <a:buNone/>
            </a:pPr>
            <a:r>
              <a:rPr lang="en-US" sz="1615"/>
              <a:t>		USING TTL 86400;</a:t>
            </a:r>
            <a:br>
              <a:rPr lang="en-US" sz="1615"/>
            </a:br>
            <a:endParaRPr sz="1615"/>
          </a:p>
          <a:p>
            <a:pPr indent="0" lvl="0" marL="0" rtl="0" algn="l">
              <a:lnSpc>
                <a:spcPct val="90000"/>
              </a:lnSpc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ts val="1615"/>
              <a:buNone/>
            </a:pPr>
            <a:r>
              <a:rPr lang="en-US" sz="1615"/>
              <a:t>This can have unpredictable timing because it requires read-before-write</a:t>
            </a:r>
            <a:endParaRPr sz="1615"/>
          </a:p>
          <a:p>
            <a:pPr indent="0" lvl="0" marL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0" lvl="0" marL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Non-SQL data types</a:t>
            </a:r>
            <a:endParaRPr/>
          </a:p>
        </p:txBody>
      </p:sp>
      <p:sp>
        <p:nvSpPr>
          <p:cNvPr id="233" name="Google Shape;233;p2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Sets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CREATE TABLE cycling.cyclist_career_teams ( id UUID PRIMARY KEY, lastname text, teams </a:t>
            </a:r>
            <a:r>
              <a:rPr b="1" lang="en-US" sz="2000"/>
              <a:t>set</a:t>
            </a:r>
            <a:r>
              <a:rPr lang="en-US" sz="2000"/>
              <a:t>&lt;text&gt; );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Lists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CREATE TABLE cycling.upcoming_calendar ( year int, month int, events </a:t>
            </a:r>
            <a:r>
              <a:rPr b="1" lang="en-US" sz="2000"/>
              <a:t>list</a:t>
            </a:r>
            <a:r>
              <a:rPr lang="en-US" sz="2000"/>
              <a:t>&lt;text&gt;, PRIMARY KEY ( year, month) );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Maps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CREATE TABLE cycling.cyclist_teams ( id UUID PRIMARY KEY, lastname text, firstname text, teams </a:t>
            </a:r>
            <a:r>
              <a:rPr b="1" lang="en-US" sz="2000"/>
              <a:t>map</a:t>
            </a:r>
            <a:r>
              <a:rPr lang="en-US" sz="2000"/>
              <a:t>&lt;int,text&gt; );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Tuples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CREATE TABLE cycling.popular (rank int PRIMARY KEY, cinfo </a:t>
            </a:r>
            <a:r>
              <a:rPr b="1" lang="en-US" sz="2000"/>
              <a:t>tuple</a:t>
            </a:r>
            <a:r>
              <a:rPr lang="en-US" sz="2000"/>
              <a:t>&lt;text,text,int&gt; );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Direct support for JSON</a:t>
            </a:r>
            <a:endParaRPr/>
          </a:p>
        </p:txBody>
      </p:sp>
      <p:sp>
        <p:nvSpPr>
          <p:cNvPr id="239" name="Google Shape;239;p3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INSERT INTO cycling.cyclist_category JSON '{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"category" : "GC",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"points" : 780,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"id" : "829aa84a-4bba-411f-a4fb-38167a987cda",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"lastname" : "SUTHERLAND" }';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cassandra.yaml	</a:t>
            </a:r>
            <a:endParaRPr/>
          </a:p>
        </p:txBody>
      </p:sp>
      <p:sp>
        <p:nvSpPr>
          <p:cNvPr id="245" name="Google Shape;245;p3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Configuration of the major parts of the system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Datacentres, Racks, Cluster name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Authentication and Authorization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Partitioner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Data Storage location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Cacheing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Network topology and ports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Etc, etc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Cassandra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Masterless / Symmetric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Every node is equal and you can write to any node as well as read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Shared Nothing architecture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Each server has its own disk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Based on Dynamo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 for automatic sharding and eventual consistency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And BigTable</a:t>
            </a:r>
            <a:endParaRPr sz="24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For “Column Families”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Donated to Apache by Facebook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Now mostly developed by DataStax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DataStax OpsCenter</a:t>
            </a:r>
            <a:endParaRPr/>
          </a:p>
        </p:txBody>
      </p:sp>
      <p:pic>
        <p:nvPicPr>
          <p:cNvPr id="251" name="Google Shape;25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4702" y="1417638"/>
            <a:ext cx="7546318" cy="471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OpsCenter</a:t>
            </a:r>
            <a:endParaRPr/>
          </a:p>
        </p:txBody>
      </p:sp>
      <p:sp>
        <p:nvSpPr>
          <p:cNvPr id="257" name="Google Shape;257;p3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Part of DataStax Cassandra distribution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Community edition has limited features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Enterprise edition expands these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 open source, but free to use in the community edition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Requires an agent on each Cassandra node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It will install this via SSH if possible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ScyllaDB</a:t>
            </a:r>
            <a:endParaRPr/>
          </a:p>
        </p:txBody>
      </p:sp>
      <p:sp>
        <p:nvSpPr>
          <p:cNvPr id="263" name="Google Shape;263;p3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C++ “clone” of </a:t>
            </a:r>
            <a:br>
              <a:rPr lang="en-US"/>
            </a:br>
            <a:r>
              <a:rPr lang="en-US"/>
              <a:t>Cassandra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Also Open Source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Claims to be </a:t>
            </a:r>
            <a:br>
              <a:rPr lang="en-US"/>
            </a:br>
            <a:r>
              <a:rPr lang="en-US"/>
              <a:t>significantly</a:t>
            </a:r>
            <a:br>
              <a:rPr lang="en-US"/>
            </a:br>
            <a:r>
              <a:rPr lang="en-US"/>
              <a:t>faster</a:t>
            </a:r>
            <a:endParaRPr/>
          </a:p>
        </p:txBody>
      </p:sp>
      <p:pic>
        <p:nvPicPr>
          <p:cNvPr id="264" name="Google Shape;26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7063" y="1646601"/>
            <a:ext cx="4394200" cy="505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Scylla vs Cassandra</a:t>
            </a:r>
            <a:endParaRPr/>
          </a:p>
        </p:txBody>
      </p:sp>
      <p:pic>
        <p:nvPicPr>
          <p:cNvPr id="270" name="Google Shape;27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265238"/>
            <a:ext cx="7900086" cy="5135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Cassandra on Kubernetes</a:t>
            </a:r>
            <a:endParaRPr/>
          </a:p>
        </p:txBody>
      </p:sp>
      <p:sp>
        <p:nvSpPr>
          <p:cNvPr id="277" name="Google Shape;277;p36"/>
          <p:cNvSpPr txBox="1"/>
          <p:nvPr>
            <p:ph idx="1" type="body"/>
          </p:nvPr>
        </p:nvSpPr>
        <p:spPr>
          <a:xfrm>
            <a:off x="375625" y="1600200"/>
            <a:ext cx="8229600" cy="122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https://kubernetes.io/docs/tutorials/stateful-application/cassandra/</a:t>
            </a:r>
            <a:endParaRPr sz="41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https://medium.com/flant-com/running-cassandra-in-kubernetes-challenges-and-solutions-9082045a7d93</a:t>
            </a:r>
            <a:endParaRPr sz="4800"/>
          </a:p>
        </p:txBody>
      </p:sp>
      <p:pic>
        <p:nvPicPr>
          <p:cNvPr id="278" name="Google Shape;27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95300" y="2764375"/>
            <a:ext cx="5482942" cy="372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Cassandra Write Model </a:t>
            </a:r>
            <a:br>
              <a:rPr lang="en-US" sz="3959"/>
            </a:br>
            <a:r>
              <a:rPr lang="en-US" sz="2790"/>
              <a:t>Single Datacentre</a:t>
            </a:r>
            <a:endParaRPr sz="3959"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46058"/>
            <a:ext cx="9144000" cy="500962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/>
          <p:nvPr/>
        </p:nvSpPr>
        <p:spPr>
          <a:xfrm>
            <a:off x="6772144" y="6450382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Netflix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Multi Datacentre Writes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61858"/>
            <a:ext cx="9144000" cy="462441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/>
        </p:nvSpPr>
        <p:spPr>
          <a:xfrm>
            <a:off x="7328704" y="6450382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Netflix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Cassandra Scale Up </a:t>
            </a:r>
            <a:br>
              <a:rPr lang="en-US" sz="3959"/>
            </a:br>
            <a:r>
              <a:rPr lang="en-US" sz="2430"/>
              <a:t>In Amazon EC2</a:t>
            </a:r>
            <a:endParaRPr sz="3959"/>
          </a:p>
        </p:txBody>
      </p:sp>
      <p:pic>
        <p:nvPicPr>
          <p:cNvPr id="111" name="Google Shape;11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17638"/>
            <a:ext cx="9144000" cy="52316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7129964" y="6470671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Netflix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numbers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76400"/>
            <a:ext cx="9144000" cy="348175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/>
        </p:nvSpPr>
        <p:spPr>
          <a:xfrm>
            <a:off x="7282364" y="6523188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Netflix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Cassandra Model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Keyspaces</a:t>
            </a:r>
            <a:r>
              <a:rPr lang="en-US"/>
              <a:t> are roughly equivalent to SQL Databases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Encapsulate replication strategies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Column Families</a:t>
            </a:r>
            <a:r>
              <a:rPr lang="en-US"/>
              <a:t> roughly equivalent to SQL tables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Generally a different approach vs SQL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Writes are cheap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Indexes are expensive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Normalization is not the goal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Cassandra Model cont.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Inserts are the same as updates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No read first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Data can be marked with a Time to Live (TTL)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Automatically deleted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Deletes are not instant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Deleted rows are marked with a tombstone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Eventually cleaned up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Can re-appear if you do not run node repair after a node failure </a:t>
            </a:r>
            <a:endParaRPr sz="2590"/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Partitioning</a:t>
            </a:r>
            <a:endParaRPr/>
          </a:p>
        </p:txBody>
      </p:sp>
      <p:grpSp>
        <p:nvGrpSpPr>
          <p:cNvPr id="137" name="Google Shape;137;p21"/>
          <p:cNvGrpSpPr/>
          <p:nvPr/>
        </p:nvGrpSpPr>
        <p:grpSpPr>
          <a:xfrm>
            <a:off x="4364882" y="2893847"/>
            <a:ext cx="2659126" cy="2566898"/>
            <a:chOff x="595990" y="253"/>
            <a:chExt cx="2659126" cy="2566898"/>
          </a:xfrm>
        </p:grpSpPr>
        <p:sp>
          <p:nvSpPr>
            <p:cNvPr id="138" name="Google Shape;138;p21"/>
            <p:cNvSpPr/>
            <p:nvPr/>
          </p:nvSpPr>
          <p:spPr>
            <a:xfrm>
              <a:off x="1538186" y="253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1"/>
            <p:cNvSpPr txBox="1"/>
            <p:nvPr/>
          </p:nvSpPr>
          <p:spPr>
            <a:xfrm>
              <a:off x="1651643" y="113710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Node1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21"/>
            <p:cNvSpPr/>
            <p:nvPr/>
          </p:nvSpPr>
          <p:spPr>
            <a:xfrm rot="2160000">
              <a:off x="2288601" y="595719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1"/>
            <p:cNvSpPr txBox="1"/>
            <p:nvPr/>
          </p:nvSpPr>
          <p:spPr>
            <a:xfrm rot="2160000">
              <a:off x="2294521" y="629794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1"/>
            <p:cNvSpPr/>
            <p:nvPr/>
          </p:nvSpPr>
          <p:spPr>
            <a:xfrm>
              <a:off x="2480382" y="684798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1"/>
            <p:cNvSpPr txBox="1"/>
            <p:nvPr/>
          </p:nvSpPr>
          <p:spPr>
            <a:xfrm>
              <a:off x="2593839" y="798255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Node2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1"/>
            <p:cNvSpPr/>
            <p:nvPr/>
          </p:nvSpPr>
          <p:spPr>
            <a:xfrm rot="6480000">
              <a:off x="2586294" y="1489676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1"/>
            <p:cNvSpPr txBox="1"/>
            <p:nvPr/>
          </p:nvSpPr>
          <p:spPr>
            <a:xfrm rot="-4320000">
              <a:off x="2626868" y="1512492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2120496" y="1792417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1"/>
            <p:cNvSpPr txBox="1"/>
            <p:nvPr/>
          </p:nvSpPr>
          <p:spPr>
            <a:xfrm>
              <a:off x="2233953" y="1905874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Node3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21"/>
            <p:cNvSpPr/>
            <p:nvPr/>
          </p:nvSpPr>
          <p:spPr>
            <a:xfrm rot="10800000">
              <a:off x="1828082" y="2049047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1"/>
            <p:cNvSpPr txBox="1"/>
            <p:nvPr/>
          </p:nvSpPr>
          <p:spPr>
            <a:xfrm>
              <a:off x="1890073" y="2101341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955877" y="1792417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1"/>
            <p:cNvSpPr txBox="1"/>
            <p:nvPr/>
          </p:nvSpPr>
          <p:spPr>
            <a:xfrm>
              <a:off x="1069334" y="1905874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Node4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21"/>
            <p:cNvSpPr/>
            <p:nvPr/>
          </p:nvSpPr>
          <p:spPr>
            <a:xfrm rot="-6480000">
              <a:off x="1061789" y="1500800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1"/>
            <p:cNvSpPr txBox="1"/>
            <p:nvPr/>
          </p:nvSpPr>
          <p:spPr>
            <a:xfrm rot="4320000">
              <a:off x="1102363" y="1582572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1"/>
            <p:cNvSpPr/>
            <p:nvPr/>
          </p:nvSpPr>
          <p:spPr>
            <a:xfrm>
              <a:off x="595990" y="684798"/>
              <a:ext cx="774734" cy="774734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1"/>
            <p:cNvSpPr txBox="1"/>
            <p:nvPr/>
          </p:nvSpPr>
          <p:spPr>
            <a:xfrm>
              <a:off x="709447" y="798255"/>
              <a:ext cx="547820" cy="5478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Node5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21"/>
            <p:cNvSpPr/>
            <p:nvPr/>
          </p:nvSpPr>
          <p:spPr>
            <a:xfrm rot="-2160000">
              <a:off x="1346405" y="602594"/>
              <a:ext cx="206638" cy="261472"/>
            </a:xfrm>
            <a:prstGeom prst="rightArrow">
              <a:avLst>
                <a:gd fmla="val 60000" name="adj1"/>
                <a:gd fmla="val 50000" name="adj2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1"/>
            <p:cNvSpPr txBox="1"/>
            <p:nvPr/>
          </p:nvSpPr>
          <p:spPr>
            <a:xfrm rot="-2160000">
              <a:off x="1352325" y="673107"/>
              <a:ext cx="144647" cy="156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8" name="Google Shape;158;p21"/>
          <p:cNvSpPr/>
          <p:nvPr/>
        </p:nvSpPr>
        <p:spPr>
          <a:xfrm>
            <a:off x="580099" y="1638547"/>
            <a:ext cx="2642577" cy="614455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Row Insert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1092433" y="3166685"/>
            <a:ext cx="1611338" cy="1542964"/>
          </a:xfrm>
          <a:prstGeom prst="diamond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Hash Function</a:t>
            </a:r>
            <a:endParaRPr/>
          </a:p>
        </p:txBody>
      </p:sp>
      <p:cxnSp>
        <p:nvCxnSpPr>
          <p:cNvPr id="160" name="Google Shape;160;p21"/>
          <p:cNvCxnSpPr>
            <a:stCxn id="158" idx="2"/>
            <a:endCxn id="159" idx="0"/>
          </p:cNvCxnSpPr>
          <p:nvPr/>
        </p:nvCxnSpPr>
        <p:spPr>
          <a:xfrm flipH="1">
            <a:off x="1898088" y="2253002"/>
            <a:ext cx="3300" cy="913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61" name="Google Shape;161;p21"/>
          <p:cNvCxnSpPr>
            <a:stCxn id="159" idx="3"/>
          </p:cNvCxnSpPr>
          <p:nvPr/>
        </p:nvCxnSpPr>
        <p:spPr>
          <a:xfrm>
            <a:off x="2703771" y="3938167"/>
            <a:ext cx="2021100" cy="10320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