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MurmurHash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Apache Cassandra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Hashing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Cassandra partitions your data via a Hash function onto different nodes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Based on the row key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This can be random (MD5 hash), or specific to the data (ordered)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Random is recommended as it is guaranteed to be balanced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latest random partitioner is the Murmur3Partitioner based on the Murmur3 hash function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 u="sng">
                <a:solidFill>
                  <a:schemeClr val="hlink"/>
                </a:solidFill>
                <a:hlinkClick r:id="rId3"/>
              </a:rPr>
              <a:t>https://en.wikipedia.org/wiki/MurmurHash</a:t>
            </a:r>
            <a:r>
              <a:rPr lang="en-US" sz="2220"/>
              <a:t>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Specified in cassandra.yaml</a:t>
            </a:r>
            <a:endParaRPr sz="2590"/>
          </a:p>
          <a:p>
            <a:pPr indent="0" lvl="1" marL="45720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21284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Replication</a:t>
            </a:r>
            <a:endParaRPr/>
          </a:p>
        </p:txBody>
      </p:sp>
      <p:grpSp>
        <p:nvGrpSpPr>
          <p:cNvPr id="173" name="Google Shape;173;p23"/>
          <p:cNvGrpSpPr/>
          <p:nvPr/>
        </p:nvGrpSpPr>
        <p:grpSpPr>
          <a:xfrm>
            <a:off x="4364882" y="2893847"/>
            <a:ext cx="2659126" cy="2566898"/>
            <a:chOff x="595990" y="253"/>
            <a:chExt cx="2659126" cy="2566898"/>
          </a:xfrm>
        </p:grpSpPr>
        <p:sp>
          <p:nvSpPr>
            <p:cNvPr id="174" name="Google Shape;174;p23"/>
            <p:cNvSpPr/>
            <p:nvPr/>
          </p:nvSpPr>
          <p:spPr>
            <a:xfrm>
              <a:off x="1538186" y="253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3"/>
            <p:cNvSpPr txBox="1"/>
            <p:nvPr/>
          </p:nvSpPr>
          <p:spPr>
            <a:xfrm>
              <a:off x="1651643" y="113710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Node1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3"/>
            <p:cNvSpPr/>
            <p:nvPr/>
          </p:nvSpPr>
          <p:spPr>
            <a:xfrm rot="2160000">
              <a:off x="2288601" y="595719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3"/>
            <p:cNvSpPr txBox="1"/>
            <p:nvPr/>
          </p:nvSpPr>
          <p:spPr>
            <a:xfrm rot="2160000">
              <a:off x="2294521" y="629794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2480382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3"/>
            <p:cNvSpPr txBox="1"/>
            <p:nvPr/>
          </p:nvSpPr>
          <p:spPr>
            <a:xfrm>
              <a:off x="2593839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Node2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3"/>
            <p:cNvSpPr/>
            <p:nvPr/>
          </p:nvSpPr>
          <p:spPr>
            <a:xfrm rot="6480000">
              <a:off x="2586294" y="1489676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3"/>
            <p:cNvSpPr txBox="1"/>
            <p:nvPr/>
          </p:nvSpPr>
          <p:spPr>
            <a:xfrm rot="-4320000">
              <a:off x="2626868" y="151249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2120496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 txBox="1"/>
            <p:nvPr/>
          </p:nvSpPr>
          <p:spPr>
            <a:xfrm>
              <a:off x="2233953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Node3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3"/>
            <p:cNvSpPr/>
            <p:nvPr/>
          </p:nvSpPr>
          <p:spPr>
            <a:xfrm rot="10800000">
              <a:off x="1828082" y="2049047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3"/>
            <p:cNvSpPr txBox="1"/>
            <p:nvPr/>
          </p:nvSpPr>
          <p:spPr>
            <a:xfrm>
              <a:off x="1890073" y="2101341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955877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3"/>
            <p:cNvSpPr txBox="1"/>
            <p:nvPr/>
          </p:nvSpPr>
          <p:spPr>
            <a:xfrm>
              <a:off x="1069334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Node4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 rot="-6480000">
              <a:off x="1061789" y="1500800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3"/>
            <p:cNvSpPr txBox="1"/>
            <p:nvPr/>
          </p:nvSpPr>
          <p:spPr>
            <a:xfrm rot="4320000">
              <a:off x="1102363" y="158257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595990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3"/>
            <p:cNvSpPr txBox="1"/>
            <p:nvPr/>
          </p:nvSpPr>
          <p:spPr>
            <a:xfrm>
              <a:off x="709447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Node5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3"/>
            <p:cNvSpPr/>
            <p:nvPr/>
          </p:nvSpPr>
          <p:spPr>
            <a:xfrm rot="-2160000">
              <a:off x="1346405" y="602594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3"/>
            <p:cNvSpPr txBox="1"/>
            <p:nvPr/>
          </p:nvSpPr>
          <p:spPr>
            <a:xfrm rot="-2160000">
              <a:off x="1352325" y="673107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23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Row Insert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Function</a:t>
            </a:r>
            <a:endParaRPr/>
          </a:p>
        </p:txBody>
      </p:sp>
      <p:cxnSp>
        <p:nvCxnSpPr>
          <p:cNvPr id="196" name="Google Shape;196;p23"/>
          <p:cNvCxnSpPr>
            <a:stCxn id="194" idx="2"/>
            <a:endCxn id="195" idx="0"/>
          </p:cNvCxnSpPr>
          <p:nvPr/>
        </p:nvCxnSpPr>
        <p:spPr>
          <a:xfrm flipH="1">
            <a:off x="1898088" y="2253002"/>
            <a:ext cx="3300" cy="913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7" name="Google Shape;197;p23"/>
          <p:cNvCxnSpPr>
            <a:stCxn id="195" idx="3"/>
          </p:cNvCxnSpPr>
          <p:nvPr/>
        </p:nvCxnSpPr>
        <p:spPr>
          <a:xfrm>
            <a:off x="2703771" y="3938167"/>
            <a:ext cx="2021100" cy="103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Replication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Each row is replicated to other servers based on the </a:t>
            </a:r>
            <a:r>
              <a:rPr i="1" lang="en-US" sz="2960"/>
              <a:t>replication factor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Replication factor 1 means no copies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Set per keyspace</a:t>
            </a:r>
            <a:endParaRPr sz="259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SimpleStrategy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Copied onto the next </a:t>
            </a:r>
            <a:r>
              <a:rPr i="1" lang="en-US" sz="2590"/>
              <a:t>n</a:t>
            </a:r>
            <a:r>
              <a:rPr lang="en-US" sz="2590"/>
              <a:t> servers clockwise in the cluster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NetworkTopologyStrategy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Tries to get onto a different rack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Or a different datacentre if you specify a </a:t>
            </a:r>
            <a:r>
              <a:rPr b="1" lang="en-US" sz="2590"/>
              <a:t>Replica Group</a:t>
            </a:r>
            <a:endParaRPr/>
          </a:p>
          <a:p>
            <a:pPr indent="-121284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snitch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Manages the Replication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Simple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Simple replication strategy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Rack Inferring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Assumes your IP address octets define the datacentres and racks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Property File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Let’s you specify your topology using a properties File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EC2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Makes calls to EC2 to understand the topology</a:t>
            </a:r>
            <a:endParaRPr sz="222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CQL	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variant of SQL written specifically for Cassandra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preferred model of access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Replaces the old “Thrift” API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Attempts to have some compatibility with normal SQL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you can use either KEYSPACE or TABLE interchangeably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CQL examples</a:t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SELECT name, occupation FROM users WHERE userid IN (199, 200, 207);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However, some queries are not permitted: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None/>
            </a:pPr>
            <a:r>
              <a:rPr lang="en-US" sz="2405"/>
              <a:t>	SELECT firstname, lastname FROM users WHERE </a:t>
            </a:r>
            <a:br>
              <a:rPr lang="en-US" sz="2405"/>
            </a:br>
            <a:r>
              <a:rPr lang="en-US" sz="2405"/>
              <a:t>		    birth_year = 1981 AND country = 'FR';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Requires a large scan of the database and cannot give a predictable time response: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	ALLOW FILTERING will make this run anyway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INSERT / UPDATE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INSERT INTO NerdMovies (movie, director, main_actor, year)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        VALUES ('Serenity', 'Joss Whedon', 'Nathan Fillion', 2005)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i="1" lang="en-US" sz="1700"/>
              <a:t>		 USING TTL 86400;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-342900" lvl="0" marL="342900" rtl="0" algn="l">
              <a:lnSpc>
                <a:spcPct val="9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Char char="•"/>
            </a:pPr>
            <a:r>
              <a:rPr lang="en-US" sz="2550"/>
              <a:t>Every row can have a specified expiry time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Char char="•"/>
            </a:pPr>
            <a:r>
              <a:rPr lang="en-US" sz="2550"/>
              <a:t>Inserts work even if the data is already there, unless you specify: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t/>
            </a: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INSERT INTO NerdMovies (movie, director, main_actor, year)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        VALUES ('Serenity', 'Joss Whedon', 'Nathan Fillion', 2005)</a:t>
            </a:r>
            <a:br>
              <a:rPr lang="en-US" sz="1615"/>
            </a:br>
            <a:r>
              <a:rPr i="1" lang="en-US" sz="1615"/>
              <a:t>	IF NOT EXISTS</a:t>
            </a:r>
            <a:endParaRPr i="1"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		USING TTL 86400;</a:t>
            </a:r>
            <a:br>
              <a:rPr lang="en-US" sz="1615"/>
            </a:b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This can have unpredictable timing because it requires read-before-write</a:t>
            </a: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Non-SQL data types</a:t>
            </a:r>
            <a:endParaRPr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cycling.cyclist_career_teams ( id UUID PRIMARY KEY, lastname text, teams </a:t>
            </a:r>
            <a:r>
              <a:rPr b="1" lang="en-US" sz="2000"/>
              <a:t>set</a:t>
            </a:r>
            <a:r>
              <a:rPr lang="en-US" sz="2000"/>
              <a:t>&lt;text&gt;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Lists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cycling.upcoming_calendar ( year int, month int, events </a:t>
            </a:r>
            <a:r>
              <a:rPr b="1" lang="en-US" sz="2000"/>
              <a:t>list</a:t>
            </a:r>
            <a:r>
              <a:rPr lang="en-US" sz="2000"/>
              <a:t>&lt;text&gt;, PRIMARY KEY ( year, month)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Maps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cycling.cyclist_teams ( id UUID PRIMARY KEY, lastname text, firstname text, teams </a:t>
            </a:r>
            <a:r>
              <a:rPr b="1" lang="en-US" sz="2000"/>
              <a:t>map</a:t>
            </a:r>
            <a:r>
              <a:rPr lang="en-US" sz="2000"/>
              <a:t>&lt;int,text&gt;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Tuples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cycling.popular (rank int PRIMARY KEY, cinfo </a:t>
            </a:r>
            <a:r>
              <a:rPr b="1" lang="en-US" sz="2000"/>
              <a:t>tuple</a:t>
            </a:r>
            <a:r>
              <a:rPr lang="en-US" sz="2000"/>
              <a:t>&lt;text,text,int&gt; );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Direct support for JSON</a:t>
            </a:r>
            <a:endParaRPr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INSERT INTO cycling.cyclist_category JSON '{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"category" : "GC",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"points" : 780,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"id" : "829aa84a-4bba-411f-a4fb-38167a987cda",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"lastname" : "SUTHERLAND" }';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cassandra.yaml	</a:t>
            </a:r>
            <a:endParaRPr/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Configuration of the major parts of the system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Datacentres, Racks, Cluster name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Authentication and Authorization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 Storage location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Cacheing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Network topology and ports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Etc, etc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Cassandra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Masterless / Symmetric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Every node is equal and you can write to any node as well as read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Shared Nothing architecture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Each server has its own disk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Based on Dynamo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 for automatic sharding and eventual consistency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And BigTable</a:t>
            </a:r>
            <a:endParaRPr sz="24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For “Column Families”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Donated to Apache by Facebook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Now mostly developed by DataStax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DataStax OpsCenter</a:t>
            </a:r>
            <a:endParaRPr/>
          </a:p>
        </p:txBody>
      </p:sp>
      <p:pic>
        <p:nvPicPr>
          <p:cNvPr id="251" name="Google Shape;25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702" y="1417638"/>
            <a:ext cx="7546318" cy="471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OpsCenter</a:t>
            </a:r>
            <a:endParaRPr/>
          </a:p>
        </p:txBody>
      </p:sp>
      <p:sp>
        <p:nvSpPr>
          <p:cNvPr id="257" name="Google Shape;257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Part of DataStax Cassandra distribution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Community edition has limited features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Enterprise edition expands these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open source, but free to use in the community edition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Requires an agent on each Cassandra node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will install this via SSH if possible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ScyllaDB</a:t>
            </a:r>
            <a:endParaRPr/>
          </a:p>
        </p:txBody>
      </p:sp>
      <p:sp>
        <p:nvSpPr>
          <p:cNvPr id="263" name="Google Shape;263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C++ “clone” of </a:t>
            </a:r>
            <a:br>
              <a:rPr lang="en-US"/>
            </a:br>
            <a:r>
              <a:rPr lang="en-US"/>
              <a:t>Cassandra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Also Open Source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Claims to be </a:t>
            </a:r>
            <a:br>
              <a:rPr lang="en-US"/>
            </a:br>
            <a:r>
              <a:rPr lang="en-US"/>
              <a:t>significantly</a:t>
            </a:r>
            <a:br>
              <a:rPr lang="en-US"/>
            </a:br>
            <a:r>
              <a:rPr lang="en-US"/>
              <a:t>faster</a:t>
            </a:r>
            <a:endParaRPr/>
          </a:p>
        </p:txBody>
      </p:sp>
      <p:pic>
        <p:nvPicPr>
          <p:cNvPr id="264" name="Google Shape;26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7063" y="1646601"/>
            <a:ext cx="4394200" cy="50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Scylla vs Cassandra</a:t>
            </a:r>
            <a:endParaRPr/>
          </a:p>
        </p:txBody>
      </p:sp>
      <p:pic>
        <p:nvPicPr>
          <p:cNvPr id="270" name="Google Shape;2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265238"/>
            <a:ext cx="7900086" cy="5135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Cassandra Write Model </a:t>
            </a:r>
            <a:br>
              <a:rPr lang="en-US" sz="3959"/>
            </a:br>
            <a:r>
              <a:rPr lang="en-US" sz="2790"/>
              <a:t>Single Datacentre</a:t>
            </a:r>
            <a:endParaRPr sz="3959"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46058"/>
            <a:ext cx="9144000" cy="50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6772144" y="6450382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Multi Datacentre Writes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61858"/>
            <a:ext cx="9144000" cy="462441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7328704" y="6450382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Cassandra Scale Up </a:t>
            </a:r>
            <a:br>
              <a:rPr lang="en-US" sz="3959"/>
            </a:br>
            <a:r>
              <a:rPr lang="en-US" sz="2430"/>
              <a:t>In Amazon EC2</a:t>
            </a:r>
            <a:endParaRPr sz="3959"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638"/>
            <a:ext cx="9144000" cy="523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7129964" y="6470671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numbers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76400"/>
            <a:ext cx="9144000" cy="348175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7282364" y="6523188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 Model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Keyspaces</a:t>
            </a:r>
            <a:r>
              <a:rPr lang="en-US"/>
              <a:t> are roughly equivalent to SQL Databases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Encapsulate replication strategies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Column Families</a:t>
            </a:r>
            <a:r>
              <a:rPr lang="en-US"/>
              <a:t> roughly equivalent to SQL tables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Generally a different approach vs SQL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Writes are cheap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Indexes are expensive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Normalization is not the goal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 Model cont.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Inserts are the same as updates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No read first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Data can be marked with a Time to Live (TTL)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Automatically deleted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Deletes are not instant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Deleted rows are marked with a tombstone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Eventually cleaned up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 re-appear if you do not run node repair after a node failure </a:t>
            </a:r>
            <a:endParaRPr sz="259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</a:t>
            </a:r>
            <a:endParaRPr/>
          </a:p>
        </p:txBody>
      </p:sp>
      <p:grpSp>
        <p:nvGrpSpPr>
          <p:cNvPr id="137" name="Google Shape;137;p21"/>
          <p:cNvGrpSpPr/>
          <p:nvPr/>
        </p:nvGrpSpPr>
        <p:grpSpPr>
          <a:xfrm>
            <a:off x="4364882" y="2893847"/>
            <a:ext cx="2659126" cy="2566898"/>
            <a:chOff x="595990" y="253"/>
            <a:chExt cx="2659126" cy="2566898"/>
          </a:xfrm>
        </p:grpSpPr>
        <p:sp>
          <p:nvSpPr>
            <p:cNvPr id="138" name="Google Shape;138;p21"/>
            <p:cNvSpPr/>
            <p:nvPr/>
          </p:nvSpPr>
          <p:spPr>
            <a:xfrm>
              <a:off x="1538186" y="253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 txBox="1"/>
            <p:nvPr/>
          </p:nvSpPr>
          <p:spPr>
            <a:xfrm>
              <a:off x="1651643" y="113710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Node1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 rot="2160000">
              <a:off x="2288601" y="595719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1"/>
            <p:cNvSpPr txBox="1"/>
            <p:nvPr/>
          </p:nvSpPr>
          <p:spPr>
            <a:xfrm rot="2160000">
              <a:off x="2294521" y="629794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2480382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 txBox="1"/>
            <p:nvPr/>
          </p:nvSpPr>
          <p:spPr>
            <a:xfrm>
              <a:off x="2593839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Node2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 rot="6480000">
              <a:off x="2586294" y="1489676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 txBox="1"/>
            <p:nvPr/>
          </p:nvSpPr>
          <p:spPr>
            <a:xfrm rot="-4320000">
              <a:off x="2626868" y="151249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120496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1"/>
            <p:cNvSpPr txBox="1"/>
            <p:nvPr/>
          </p:nvSpPr>
          <p:spPr>
            <a:xfrm>
              <a:off x="2233953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Node3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 rot="10800000">
              <a:off x="1828082" y="2049047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1"/>
            <p:cNvSpPr txBox="1"/>
            <p:nvPr/>
          </p:nvSpPr>
          <p:spPr>
            <a:xfrm>
              <a:off x="1890073" y="2101341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955877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1"/>
            <p:cNvSpPr txBox="1"/>
            <p:nvPr/>
          </p:nvSpPr>
          <p:spPr>
            <a:xfrm>
              <a:off x="1069334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Node4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 rot="-6480000">
              <a:off x="1061789" y="1500800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1"/>
            <p:cNvSpPr txBox="1"/>
            <p:nvPr/>
          </p:nvSpPr>
          <p:spPr>
            <a:xfrm rot="4320000">
              <a:off x="1102363" y="158257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595990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1"/>
            <p:cNvSpPr txBox="1"/>
            <p:nvPr/>
          </p:nvSpPr>
          <p:spPr>
            <a:xfrm>
              <a:off x="709447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Node5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 rot="-2160000">
              <a:off x="1346405" y="602594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 txBox="1"/>
            <p:nvPr/>
          </p:nvSpPr>
          <p:spPr>
            <a:xfrm rot="-2160000">
              <a:off x="1352325" y="673107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p21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Row Insert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Function</a:t>
            </a:r>
            <a:endParaRPr/>
          </a:p>
        </p:txBody>
      </p:sp>
      <p:cxnSp>
        <p:nvCxnSpPr>
          <p:cNvPr id="160" name="Google Shape;160;p21"/>
          <p:cNvCxnSpPr>
            <a:stCxn id="158" idx="2"/>
            <a:endCxn id="159" idx="0"/>
          </p:cNvCxnSpPr>
          <p:nvPr/>
        </p:nvCxnSpPr>
        <p:spPr>
          <a:xfrm flipH="1">
            <a:off x="1898088" y="2253002"/>
            <a:ext cx="3300" cy="913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61" name="Google Shape;161;p21"/>
          <p:cNvCxnSpPr>
            <a:stCxn id="159" idx="3"/>
          </p:cNvCxnSpPr>
          <p:nvPr/>
        </p:nvCxnSpPr>
        <p:spPr>
          <a:xfrm>
            <a:off x="2703771" y="3938167"/>
            <a:ext cx="2021100" cy="103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