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4.xml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Montserrat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bbdd8a7e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bbdd8a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bbdd8a7e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22fb0802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22fb08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822fb0802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a5323e6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8a5323e63d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://chennaihug.org/knowledgebase/high-availability-of-apache-spark-using-apache-zookeeper-quoru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Relationship Id="rId4" Type="http://schemas.openxmlformats.org/officeDocument/2006/relationships/hyperlink" Target="https://spark.apache.org/docs/latest/running-on-kubernete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Spark and More</a:t>
            </a:r>
            <a:endParaRPr sz="3959"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ontserrat"/>
              <a:buNone/>
            </a:pPr>
            <a:r>
              <a:rPr lang="en-US" sz="3240"/>
              <a:t>Narrow and Wide dependencies</a:t>
            </a:r>
            <a:br>
              <a:rPr lang="en-US" sz="3240"/>
            </a:br>
            <a:endParaRPr sz="3240"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558" y="869537"/>
            <a:ext cx="6616299" cy="43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http://www.cs.berkeley.edu/~matei/papers/2012/nsdi_spark.pdf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partition of the parent is used by one child partition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child dependencies depend upon 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How Spark computes jobs</a:t>
            </a:r>
            <a:br>
              <a:rPr lang="en-US" sz="3600"/>
            </a:br>
            <a:endParaRPr sz="3600"/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86" y="953379"/>
            <a:ext cx="5384391" cy="367551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http://www.cs.berkeley.edu/~matei/papers/2012/nsdi_spark.pdf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solid outlines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shaded rectangles, in black if they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in memory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run an action on RDD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 build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wide dependencies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narrow transformations inside each stage.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stage 1’s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RDD is already in RAM, so we run stage 2 and then 3.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vs Spark sorting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296811"/>
            <a:ext cx="87503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Apache Spark Master availability</a:t>
            </a:r>
            <a:endParaRPr sz="3900"/>
          </a:p>
        </p:txBody>
      </p:sp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0" l="0" r="0" t="9844"/>
          <a:stretch/>
        </p:blipFill>
        <p:spPr>
          <a:xfrm>
            <a:off x="1519425" y="1267250"/>
            <a:ext cx="4974033" cy="45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/>
        </p:nvSpPr>
        <p:spPr>
          <a:xfrm>
            <a:off x="228600" y="5855800"/>
            <a:ext cx="9243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http://chennaihug.org/knowledgebase/high-availability-of-apache-spark-using-apache-zookeeper-quorum/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Coding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code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Scala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SQL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We will be using Python in the class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After you leave here you can use anything you like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“Not Spark”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Key Objects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an array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You can do map/reduce operations on it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But you can’t assume everything is run on one machine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Unless you explicitly force that using forEach() or collect()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DataFrame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 DB resultSet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convert from DF &lt;-&gt; RDD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RDD objects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Typical operations include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map: apply a function to each line/element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flatMap: can return a sequence not just an 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filter: return element if func(element) is true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reduceByKey: reduces a set of [K,V] key/value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reduce: apply a reducer function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collect: get all the results back to the master (driver) server in the cluster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foreach: apply a function across each element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Operations on RDDs will happen across machines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Be careful!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Most common 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RDD.map(lambda x: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Applies the lambda function to each element in the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RDD.flatMap(lambda x: ...)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lambda produces a sequence of items that are then flattened into a single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7F7F7F"/>
              </a:buClr>
              <a:buSzPts val="2960"/>
              <a:buChar char="•"/>
            </a:pPr>
            <a:r>
              <a:rPr lang="en-US" sz="2960">
                <a:solidFill>
                  <a:srgbClr val="7F7F7F"/>
                </a:solidFill>
              </a:rPr>
              <a:t>RDD.reduce(lambda x,y: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7F7F7F"/>
              </a:buClr>
              <a:buSzPts val="2590"/>
              <a:buChar char="–"/>
            </a:pPr>
            <a:r>
              <a:rPr lang="en-US" sz="2590">
                <a:solidFill>
                  <a:srgbClr val="7F7F7F"/>
                </a:solidFill>
              </a:rPr>
              <a:t>Applies the function iteratively across all the elements in the RDD</a:t>
            </a:r>
            <a:endParaRPr sz="259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reduceByKey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 (V,V) → V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Takes pairs (K,V)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apply the function </a:t>
            </a:r>
            <a:r>
              <a:rPr i="1" lang="en-US"/>
              <a:t>within</a:t>
            </a:r>
            <a:r>
              <a:rPr lang="en-US"/>
              <a:t> the Key 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[(hello, 1), (hello, 1), (hello, 1), </a:t>
            </a:r>
            <a:br>
              <a:rPr lang="en-US"/>
            </a:br>
            <a:r>
              <a:rPr lang="en-US"/>
              <a:t>(world,1), (world, 1)]</a:t>
            </a:r>
            <a:br>
              <a:rPr lang="en-US"/>
            </a:br>
            <a:r>
              <a:rPr i="1" lang="en-US"/>
              <a:t>lambda x,y: x+y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the result?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wrong with Hadoop?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PySpark / Python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SparkSQL and Hive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Yarn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Mesos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Getting results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often need to bring the results back to a single thread to display them: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collect()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Alternatively you can save the results (which can happen in parallel)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RDD.saveAsTextFile()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DataFrame.save()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useful things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first()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member of an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take(10)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10 elements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sample(..)/takeSample(..)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Samples the RDD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Very useful for reducing a massive dataset to something workable while you are testing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count()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the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countByKey()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by key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Might have been useful in our word count example ☺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forEach()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Allows you to do operations with side-effects (accumulators)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" y="0"/>
            <a:ext cx="89573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"/>
            <a:ext cx="9144000" cy="657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Serialization</a:t>
            </a:r>
            <a:endParaRPr/>
          </a:p>
        </p:txBody>
      </p:sp>
      <p:pic>
        <p:nvPicPr>
          <p:cNvPr id="315" name="Google Shape;31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18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Lambda’s are unnamed functions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From Alonzo Church’s 1930s work on the Lambda Calculus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 Java has it now :-)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 in Python	</a:t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Simply: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 = lambda x: x.split()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 = lambda x,y: x+y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Tuples</a:t>
            </a:r>
            <a:br>
              <a:rPr lang="en-US" sz="3959"/>
            </a:br>
            <a:r>
              <a:rPr lang="en-US" sz="3959"/>
              <a:t>Clever pattern matching</a:t>
            </a:r>
            <a:endParaRPr sz="3959"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A tuple in Python is just (x,y) or (x,y,z)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You can have tuples in tuples: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	(x, (y,w), 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What parameters do the following functions take and return?</a:t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lambda x,y: x+y</a:t>
            </a:r>
            <a:br>
              <a:rPr lang="en-US" sz="2720"/>
            </a:br>
            <a:r>
              <a:rPr lang="en-US" sz="2720"/>
              <a:t>lambda (x,y): x+y</a:t>
            </a:r>
            <a:br>
              <a:rPr lang="en-US" sz="2720"/>
            </a:br>
            <a:r>
              <a:rPr lang="en-US" sz="2720"/>
              <a:t>lambda (w,v),(x,y): ((w+x), (v+y))</a:t>
            </a:r>
            <a:br>
              <a:rPr lang="en-US" sz="2720"/>
            </a:br>
            <a:r>
              <a:rPr lang="en-US" sz="2720"/>
              <a:t>lambda (x,(y,z)): (x,y+z)</a:t>
            </a:r>
            <a:endParaRPr sz="2720"/>
          </a:p>
        </p:txBody>
      </p:sp>
      <p:sp>
        <p:nvSpPr>
          <p:cNvPr id="334" name="Google Shape;334;p52"/>
          <p:cNvSpPr/>
          <p:nvPr/>
        </p:nvSpPr>
        <p:spPr>
          <a:xfrm>
            <a:off x="1770725" y="946950"/>
            <a:ext cx="5105700" cy="5105700"/>
          </a:xfrm>
          <a:prstGeom prst="noSmoking">
            <a:avLst>
              <a:gd fmla="val 13839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 = SparkContext()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books = sc.textFile(“books/*”)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split = books.flatMap(lambda line: line.split())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numbered = split.map(lambda word: (word, 1))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wordcount = numbered.reduceByKey(lambda a,b: a+b)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k,v in wordcount.collect():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print (k,v)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sc.stop()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Issues with Hadoop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is fundamentally all about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Though v2 did allow for other approaches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Based on cheap commodity hardware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But….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based on cheap commodity hardware with lots of memory!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doesn’t work </a:t>
            </a:r>
            <a:br>
              <a:rPr lang="en-US" sz="3959"/>
            </a:br>
            <a:r>
              <a:rPr lang="en-US" sz="3959"/>
              <a:t>in a cluster</a:t>
            </a:r>
            <a:endParaRPr sz="3959"/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counter = 0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 = sc.parallelize(data)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# Wrong: Don't do this!!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rdd.foreach(lambda x: counter += x)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print("Counter value: " + counter)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352" name="Google Shape;35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How to count across a cluster?</a:t>
            </a:r>
            <a:endParaRPr sz="3959"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Accumulators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</a:t>
            </a: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acc = sc.accumulator()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 = sc.parallelize(data)</a:t>
            </a:r>
            <a:b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rdd.foreach(lambda x: acc.add(x))</a:t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also doesn’t work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rdd.forEach(println)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 course this </a:t>
            </a:r>
            <a:r>
              <a:rPr i="1" lang="en-US"/>
              <a:t>will</a:t>
            </a:r>
            <a:r>
              <a:rPr lang="en-US"/>
              <a:t> work when you test in local mode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SparkSQL</a:t>
            </a:r>
            <a:endParaRPr/>
          </a:p>
        </p:txBody>
      </p:sp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into existing Spark programs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Mixes SQL with Python, Scala or Java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data from CSV, Avro, Parquet, JDBC, ODBC, JSON, etc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joins across them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Fully supports Apache Hive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i="1" lang="en-US" sz="2590"/>
              <a:t>If you build it with Hive support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Fits into the resilient scalable model of Spark</a:t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SQL example</a:t>
            </a:r>
            <a:endParaRPr/>
          </a:p>
        </p:txBody>
      </p:sp>
      <p:sp>
        <p:nvSpPr>
          <p:cNvPr id="376" name="Google Shape;376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from pyspark.sql import SQLContext, Row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sqlContext = SQLContext(sc)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lines = sc.textFile("examples/src/main/resources/people.txt")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parts = lines.map(lambda l: l.split(","))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people = parts.map(lambda p: Row(name=p[0], age=int(p[1])))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 = sqlContext.createDataFrame(people)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schemaPeople.registerTempTable("people")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teenagers = sqlContext.sql("SELECT name FROM people WHERE age &gt;= 13 AND age &lt;= 19")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teenNames = teenagers.map(lambda p: "Name: " + p.name)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for teenName in teenNames.collect():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  print(teenName)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DataFrame</a:t>
            </a:r>
            <a:br>
              <a:rPr lang="en-US" sz="3959"/>
            </a:br>
            <a:r>
              <a:rPr lang="en-US" sz="2790"/>
              <a:t>Based on Python and R dataframes</a:t>
            </a:r>
            <a:endParaRPr sz="3959"/>
          </a:p>
        </p:txBody>
      </p:sp>
      <p:sp>
        <p:nvSpPr>
          <p:cNvPr id="382" name="Google Shape;382;p6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Column based object used by 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Offers SQL like programming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algebraic optimisation and code gen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 in Scala: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3" name="Google Shape;38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19" y="4572608"/>
            <a:ext cx="74549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SQL</a:t>
            </a:r>
            <a:endParaRPr/>
          </a:p>
        </p:txBody>
      </p:sp>
      <p:sp>
        <p:nvSpPr>
          <p:cNvPr id="389" name="Google Shape;389;p6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df.</a:t>
            </a:r>
            <a:br>
              <a:rPr lang="en-US"/>
            </a:br>
            <a:r>
              <a:rPr lang="en-US"/>
              <a:t>  select('postcode’,’id').</a:t>
            </a:r>
            <a:br>
              <a:rPr lang="en-US"/>
            </a:br>
            <a:r>
              <a:rPr lang="en-US"/>
              <a:t>  withColumn('first_pc', </a:t>
            </a:r>
            <a:br>
              <a:rPr lang="en-US"/>
            </a:br>
            <a:r>
              <a:rPr lang="en-US"/>
              <a:t>    split(df.postcode, '\s’[0]).</a:t>
            </a:r>
            <a:br>
              <a:rPr lang="en-US"/>
            </a:br>
            <a:r>
              <a:rPr lang="en-US"/>
              <a:t>    where((col("first_pc") == 'SW11') or  </a:t>
            </a:r>
            <a:br>
              <a:rPr lang="en-US"/>
            </a:br>
            <a:r>
              <a:rPr lang="en-US"/>
              <a:t>                 (col("first_pc") == 'OX1')).</a:t>
            </a:r>
            <a:br>
              <a:rPr lang="en-US"/>
            </a:br>
            <a:r>
              <a:rPr lang="en-US"/>
              <a:t>     groupBy('first_pc').</a:t>
            </a:r>
            <a:br>
              <a:rPr lang="en-US"/>
            </a:br>
            <a:r>
              <a:rPr lang="en-US"/>
              <a:t>     agg({"id": "count"}).show()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packages</a:t>
            </a:r>
            <a:endParaRPr/>
          </a:p>
        </p:txBody>
      </p:sp>
      <p:sp>
        <p:nvSpPr>
          <p:cNvPr id="395" name="Google Shape;395;p6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wide set of plugins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Currently 148 community donated plugins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Data connectors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Cassandra, Couchbase, Mongo, CSV,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Learning, Neural networks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Streaming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Using Spark Packages</a:t>
            </a:r>
            <a:endParaRPr/>
          </a:p>
        </p:txBody>
      </p:sp>
      <p:sp>
        <p:nvSpPr>
          <p:cNvPr id="401" name="Google Shape;401;p6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Automatic download from the web: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bin/spark-shell </a:t>
            </a:r>
            <a:endParaRPr sz="24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--packages com.databricks:spark-csv_2.11:1.2.0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Model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887598" y="4492348"/>
            <a:ext cx="7046189" cy="107871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7835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2036846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295334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553822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5812310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707079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8"/>
          <p:cNvCxnSpPr>
            <a:stCxn id="175" idx="2"/>
          </p:cNvCxnSpPr>
          <p:nvPr/>
        </p:nvCxnSpPr>
        <p:spPr>
          <a:xfrm>
            <a:off x="1331402" y="3700384"/>
            <a:ext cx="6900" cy="79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2" name="Google Shape;182;p28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3" name="Google Shape;183;p28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4" name="Google Shape;184;p28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5" name="Google Shape;185;p28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6" name="Google Shape;186;p28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Notebooks</a:t>
            </a:r>
            <a:endParaRPr/>
          </a:p>
        </p:txBody>
      </p:sp>
      <p:sp>
        <p:nvSpPr>
          <p:cNvPr id="407" name="Google Shape;407;p6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way of creating and sharing big data analysis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Combines code, comments, analysis and results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Jupyter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Previously IPython, now much extended for Big Data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Supports not just Python, but Spark Scala 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Zeppelin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 new project aimed at multiple big data analysis models</a:t>
            </a:r>
            <a:endParaRPr sz="222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413" name="Google Shape;41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0975"/>
            <a:ext cx="9144000" cy="480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Time for a lab!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Locality</a:t>
            </a:r>
            <a:endParaRPr/>
          </a:p>
        </p:txBody>
      </p:sp>
      <p:sp>
        <p:nvSpPr>
          <p:cNvPr id="424" name="Google Shape;424;p6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understands the locality of data: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Already in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HDFS location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 location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on Kubernetes</a:t>
            </a:r>
            <a:endParaRPr/>
          </a:p>
        </p:txBody>
      </p:sp>
      <p:pic>
        <p:nvPicPr>
          <p:cNvPr id="431" name="Google Shape;43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00" y="1387449"/>
            <a:ext cx="6599200" cy="44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8"/>
          <p:cNvSpPr txBox="1"/>
          <p:nvPr/>
        </p:nvSpPr>
        <p:spPr>
          <a:xfrm>
            <a:off x="997000" y="5862050"/>
            <a:ext cx="66918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https://spark.apache.org/docs/latest/running-on-kubernetes.html</a:t>
            </a:r>
            <a:endParaRPr sz="2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38" name="Google Shape;438;p69"/>
          <p:cNvSpPr/>
          <p:nvPr/>
        </p:nvSpPr>
        <p:spPr>
          <a:xfrm>
            <a:off x="812800" y="4510708"/>
            <a:ext cx="7467600" cy="111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Core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9"/>
          <p:cNvSpPr/>
          <p:nvPr/>
        </p:nvSpPr>
        <p:spPr>
          <a:xfrm>
            <a:off x="812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69"/>
          <p:cNvSpPr/>
          <p:nvPr/>
        </p:nvSpPr>
        <p:spPr>
          <a:xfrm>
            <a:off x="2336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9"/>
          <p:cNvSpPr/>
          <p:nvPr/>
        </p:nvSpPr>
        <p:spPr>
          <a:xfrm>
            <a:off x="3860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MLlib	</a:t>
            </a:r>
            <a:endParaRPr/>
          </a:p>
        </p:txBody>
      </p:sp>
      <p:sp>
        <p:nvSpPr>
          <p:cNvPr id="442" name="Google Shape;442;p69"/>
          <p:cNvSpPr/>
          <p:nvPr/>
        </p:nvSpPr>
        <p:spPr>
          <a:xfrm>
            <a:off x="5384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9"/>
          <p:cNvSpPr/>
          <p:nvPr/>
        </p:nvSpPr>
        <p:spPr>
          <a:xfrm>
            <a:off x="6908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GraphX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49" name="Google Shape;449;p7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Streaming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Realtime analysis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MLLib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Like Mahout – Machine learning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GraphX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processing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 statistical analysis on Spark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MLlib</a:t>
            </a:r>
            <a:endParaRPr/>
          </a:p>
        </p:txBody>
      </p:sp>
      <p:sp>
        <p:nvSpPr>
          <p:cNvPr id="455" name="Google Shape;455;p7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stats and correlation 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Classification and regression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Collaborative Filtering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Alternating Least Squares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k-means, etc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Frequent Pattern Mining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Plus more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MLlib example</a:t>
            </a:r>
            <a:endParaRPr/>
          </a:p>
        </p:txBody>
      </p:sp>
      <p:sp>
        <p:nvSpPr>
          <p:cNvPr id="461" name="Google Shape;461;p72"/>
          <p:cNvSpPr txBox="1"/>
          <p:nvPr>
            <p:ph idx="1" type="body"/>
          </p:nvPr>
        </p:nvSpPr>
        <p:spPr>
          <a:xfrm>
            <a:off x="375635" y="161385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from pyspark.mllib.fpm import FPGrowth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data = sc.textFile("data/mllib/sample_fpgrowth.txt")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transactions = data.map(lambda line: line.strip().split(' '))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model = FPGrowth.train(transactions, minSupport=0.2, 	numPartitions=10)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result = model.freqItemsets().collect()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for fi in result: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    print(fi)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GraphX</a:t>
            </a:r>
            <a:endParaRPr/>
          </a:p>
        </p:txBody>
      </p:sp>
      <p:sp>
        <p:nvSpPr>
          <p:cNvPr id="467" name="Google Shape;467;p7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68" name="Google Shape;46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3668" y="274638"/>
            <a:ext cx="2639155" cy="90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710" y="1295243"/>
            <a:ext cx="7128120" cy="463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and Disk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does everything via replicated disk images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Intermediate results are stored on disk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Slow for many operations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Machine Learning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 support for interactive processing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75" name="Google Shape;475;p7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R is an open source system for statistics and graphics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the S language from AT&amp;T Bell Labs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 wide variety of statistical techniques and graphing tools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extensible set of packages that provide extra functions via CRAN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Comprehensive R Archive Network</a:t>
            </a:r>
            <a:endParaRPr/>
          </a:p>
        </p:txBody>
      </p:sp>
      <p:pic>
        <p:nvPicPr>
          <p:cNvPr id="476" name="Google Shape;47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385" y="117126"/>
            <a:ext cx="1170279" cy="90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SparkR</a:t>
            </a:r>
            <a:endParaRPr/>
          </a:p>
        </p:txBody>
      </p:sp>
      <p:sp>
        <p:nvSpPr>
          <p:cNvPr id="482" name="Google Shape;482;p7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lightweight approach to use Spark from within 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works with MLlib for machine learning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Allows complex statistical analysis to be done on a Spark cluster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Parquet</a:t>
            </a:r>
            <a:endParaRPr/>
          </a:p>
        </p:txBody>
      </p:sp>
      <p:sp>
        <p:nvSpPr>
          <p:cNvPr id="488" name="Google Shape;488;p76"/>
          <p:cNvSpPr txBox="1"/>
          <p:nvPr>
            <p:ph idx="1" type="body"/>
          </p:nvPr>
        </p:nvSpPr>
        <p:spPr>
          <a:xfrm>
            <a:off x="375635" y="1600200"/>
            <a:ext cx="382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Apache Parquet is a columnar data storage model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Works with Hadoop, Spark and many others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Efficient storage of data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Based on another Google system called Dremel</a:t>
            </a:r>
            <a:endParaRPr sz="2400"/>
          </a:p>
        </p:txBody>
      </p:sp>
      <p:pic>
        <p:nvPicPr>
          <p:cNvPr id="489" name="Google Shape;48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449" y="2009773"/>
            <a:ext cx="4600532" cy="365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Improved Approach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new model based on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Directed Acyclic Graphs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partitions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about reliability?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DAG</a:t>
            </a:r>
            <a:br>
              <a:rPr lang="en-US" sz="3959"/>
            </a:br>
            <a:r>
              <a:rPr lang="en-US" sz="2430"/>
              <a:t>Directed Acyclic Graph</a:t>
            </a:r>
            <a:br>
              <a:rPr lang="en-US" sz="2430"/>
            </a:br>
            <a:r>
              <a:rPr lang="en-US" sz="3959"/>
              <a:t>No Loops!</a:t>
            </a:r>
            <a:endParaRPr sz="3959"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400" y="2199382"/>
            <a:ext cx="45212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Started in 2009 at UC Berkeley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Donated to Apache in 2013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Written on top of JVM mainly in Scala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10x-100x faster than Hadoop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coding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Scala</a:t>
            </a:r>
            <a:endParaRPr sz="2170"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an interactive shell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More details in this paper: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ts val="1472"/>
              <a:buChar char="–"/>
            </a:pPr>
            <a:r>
              <a:rPr lang="en-US" sz="1472"/>
              <a:t>http://www.cs.berkeley.edu/~matei/papers/2012/nsdi_spark.pdf</a:t>
            </a:r>
            <a:endParaRPr sz="147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Resilient Distributed Datasets</a:t>
            </a:r>
            <a:endParaRPr sz="3959"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logical collection of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 across multiple machines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Logs the lineage of the current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there is a failure, recreate the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Solves the reliability problem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Developers can specify the </a:t>
            </a:r>
            <a:r>
              <a:rPr i="1" lang="en-US"/>
              <a:t>persistence</a:t>
            </a:r>
            <a:r>
              <a:rPr lang="en-US"/>
              <a:t> and </a:t>
            </a:r>
            <a:r>
              <a:rPr i="1" lang="en-US"/>
              <a:t>partitioning</a:t>
            </a:r>
            <a:r>
              <a:rPr lang="en-US"/>
              <a:t> of RDDs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