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1" r:id="rId1"/>
  </p:sldMasterIdLst>
  <p:notesMasterIdLst>
    <p:notesMasterId r:id="rId27"/>
  </p:notesMasterIdLst>
  <p:sldIdLst>
    <p:sldId id="258" r:id="rId2"/>
    <p:sldId id="260" r:id="rId3"/>
    <p:sldId id="329" r:id="rId4"/>
    <p:sldId id="330" r:id="rId5"/>
    <p:sldId id="331" r:id="rId6"/>
    <p:sldId id="333" r:id="rId7"/>
    <p:sldId id="332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2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3080571-310C-474D-A84C-72934B8A709F}">
          <p14:sldIdLst>
            <p14:sldId id="258"/>
            <p14:sldId id="260"/>
            <p14:sldId id="329"/>
            <p14:sldId id="330"/>
            <p14:sldId id="331"/>
            <p14:sldId id="333"/>
            <p14:sldId id="332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0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46C51-5224-4FF0-B9E6-E486226ACE61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4E4D-0857-4B08-92DF-338985446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0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3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00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54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29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87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850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181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065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25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873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5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53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697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21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331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6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3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58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73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73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54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21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4E4D-0857-4B08-92DF-338985446E2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96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60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50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03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23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246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31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72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36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9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56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53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0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75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3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4F560-2D72-40AE-9DF8-E9C3346AB206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092727-F7FF-464F-B20F-E343A0563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61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profitap.com/osi-7-layers-explained-the-easy-wa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ssl.html#functions-constants-and-exception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ocke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6DE95-95C6-45DA-8024-D0ABDEEB1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003" y="243367"/>
            <a:ext cx="8915399" cy="2262781"/>
          </a:xfrm>
        </p:spPr>
        <p:txBody>
          <a:bodyPr>
            <a:normAutofit/>
          </a:bodyPr>
          <a:lstStyle/>
          <a:p>
            <a:r>
              <a:rPr lang="zh-TW" altLang="en-US" sz="6000" b="1" dirty="0"/>
              <a:t>網路程式設計</a:t>
            </a:r>
            <a:endParaRPr lang="zh-TW" altLang="en-US" sz="6000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E1241C2-612B-EDB0-6C2B-78C0D9D26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0617" y="3429000"/>
            <a:ext cx="8125724" cy="311289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b="1" dirty="0"/>
              <a:t>李東育</a:t>
            </a:r>
            <a:endParaRPr lang="en-US" altLang="zh-TW" sz="2800" b="1" dirty="0"/>
          </a:p>
          <a:p>
            <a:pPr>
              <a:lnSpc>
                <a:spcPct val="200000"/>
              </a:lnSpc>
            </a:pPr>
            <a:r>
              <a:rPr lang="zh-TW" altLang="en-US" sz="2800" b="1" dirty="0"/>
              <a:t>國立高雄科技大學</a:t>
            </a:r>
            <a:endParaRPr lang="en-US" altLang="zh-TW" sz="2800" b="1" dirty="0"/>
          </a:p>
          <a:p>
            <a:pPr>
              <a:lnSpc>
                <a:spcPct val="200000"/>
              </a:lnSpc>
            </a:pPr>
            <a:r>
              <a:rPr lang="zh-TW" altLang="en-US" sz="2800" b="1" dirty="0"/>
              <a:t>高等資通訊技術實驗室</a:t>
            </a:r>
            <a:endParaRPr lang="en-US" altLang="zh-TW" sz="28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3150BB-BB9F-D2B4-17F5-1CD72787A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868" y="243367"/>
            <a:ext cx="1619251" cy="16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1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設定最大連線數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864" y="2762125"/>
            <a:ext cx="7651275" cy="2378772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</a:p>
          <a:p>
            <a:pPr marL="0" indent="0">
              <a:buNone/>
            </a:pP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B05B3E-D0B3-8BB6-7B68-28865AAF40B9}"/>
              </a:ext>
            </a:extLst>
          </p:cNvPr>
          <p:cNvSpPr txBox="1"/>
          <p:nvPr/>
        </p:nvSpPr>
        <p:spPr>
          <a:xfrm>
            <a:off x="2592925" y="1905000"/>
            <a:ext cx="2719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最大連線數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5A3878-BF23-3FBF-7D6A-E844086BAD93}"/>
              </a:ext>
            </a:extLst>
          </p:cNvPr>
          <p:cNvSpPr txBox="1"/>
          <p:nvPr/>
        </p:nvSpPr>
        <p:spPr>
          <a:xfrm>
            <a:off x="8933610" y="2392793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TCP-Server.py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345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開始接受連線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864" y="2771281"/>
            <a:ext cx="7651275" cy="2661802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</a:p>
          <a:p>
            <a:pPr marL="0" indent="0">
              <a:buNone/>
            </a:pP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B05B3E-D0B3-8BB6-7B68-28865AAF40B9}"/>
              </a:ext>
            </a:extLst>
          </p:cNvPr>
          <p:cNvSpPr txBox="1"/>
          <p:nvPr/>
        </p:nvSpPr>
        <p:spPr>
          <a:xfrm>
            <a:off x="2592925" y="1905000"/>
            <a:ext cx="447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連線實例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客戶端位址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96BDE3-B34C-2347-8B36-1BD090FEB382}"/>
              </a:ext>
            </a:extLst>
          </p:cNvPr>
          <p:cNvSpPr txBox="1"/>
          <p:nvPr/>
        </p:nvSpPr>
        <p:spPr>
          <a:xfrm>
            <a:off x="1415142" y="6200451"/>
            <a:ext cx="1065711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b="1" dirty="0">
                <a:latin typeface="Consolas" panose="020B0609020204030204" pitchFamily="49" charset="0"/>
              </a:rPr>
              <a:t>&lt;socket.socket fd=4, family=AddressFamily.AF_INET, type=SocketKind.SOCK_STREAM, proto=0, laddr=('1</a:t>
            </a:r>
            <a:r>
              <a:rPr lang="en-US" altLang="zh-TW" sz="1050" b="1" dirty="0">
                <a:latin typeface="Consolas" panose="020B0609020204030204" pitchFamily="49" charset="0"/>
              </a:rPr>
              <a:t>27.0.0.1</a:t>
            </a:r>
            <a:r>
              <a:rPr lang="zh-TW" altLang="en-US" sz="1050" b="1" dirty="0">
                <a:latin typeface="Consolas" panose="020B0609020204030204" pitchFamily="49" charset="0"/>
              </a:rPr>
              <a:t>', 8000), raddr=('1</a:t>
            </a:r>
            <a:r>
              <a:rPr lang="en-US" altLang="zh-TW" sz="1050" b="1" dirty="0">
                <a:latin typeface="Consolas" panose="020B0609020204030204" pitchFamily="49" charset="0"/>
              </a:rPr>
              <a:t>27.0.0.1</a:t>
            </a:r>
            <a:r>
              <a:rPr lang="zh-TW" altLang="en-US" sz="1050" b="1" dirty="0">
                <a:latin typeface="Consolas" panose="020B0609020204030204" pitchFamily="49" charset="0"/>
              </a:rPr>
              <a:t>', 60594)&gt;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418F30-DB3E-B9F8-BCFE-1B6F431E6F93}"/>
              </a:ext>
            </a:extLst>
          </p:cNvPr>
          <p:cNvSpPr txBox="1"/>
          <p:nvPr/>
        </p:nvSpPr>
        <p:spPr>
          <a:xfrm>
            <a:off x="8933610" y="2392793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TCP-Server.py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8618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接收客戶端資料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863" y="2760268"/>
            <a:ext cx="7651275" cy="3058642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</a:p>
          <a:p>
            <a:pPr marL="0" indent="0">
              <a:buNone/>
            </a:pP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B05B3E-D0B3-8BB6-7B68-28865AAF40B9}"/>
              </a:ext>
            </a:extLst>
          </p:cNvPr>
          <p:cNvSpPr txBox="1"/>
          <p:nvPr/>
        </p:nvSpPr>
        <p:spPr>
          <a:xfrm>
            <a:off x="2592924" y="1905000"/>
            <a:ext cx="6366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接收資料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(Byte)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TW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zh-TW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接收大小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(Byte)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0D7946-D6F2-F348-6379-06BF761DCF15}"/>
              </a:ext>
            </a:extLst>
          </p:cNvPr>
          <p:cNvSpPr txBox="1"/>
          <p:nvPr/>
        </p:nvSpPr>
        <p:spPr>
          <a:xfrm>
            <a:off x="8933610" y="2392793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TCP-Server.py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7646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結束連線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863" y="2760267"/>
            <a:ext cx="7651275" cy="387952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</a:p>
          <a:p>
            <a:pPr marL="0" indent="0">
              <a:buNone/>
            </a:pP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A209F18-B0DC-D36B-812D-E14B79C25EAC}"/>
              </a:ext>
            </a:extLst>
          </p:cNvPr>
          <p:cNvSpPr txBox="1"/>
          <p:nvPr/>
        </p:nvSpPr>
        <p:spPr>
          <a:xfrm>
            <a:off x="8933610" y="2392793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TCP-Server.py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2439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/>
              <a:t>連線</a:t>
            </a:r>
            <a:r>
              <a:rPr lang="zh-TW" altLang="en-US" b="1" dirty="0"/>
              <a:t>到伺服器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863" y="2760268"/>
            <a:ext cx="7651275" cy="1823402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</a:p>
          <a:p>
            <a:pPr marL="0" indent="0">
              <a:buNone/>
            </a:pP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3AA1B1-AB14-00D0-40C2-69FFBAC4B9D2}"/>
              </a:ext>
            </a:extLst>
          </p:cNvPr>
          <p:cNvSpPr txBox="1"/>
          <p:nvPr/>
        </p:nvSpPr>
        <p:spPr>
          <a:xfrm>
            <a:off x="2592925" y="1905000"/>
            <a:ext cx="4379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zh-TW" alt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位址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Port </a:t>
            </a:r>
            <a:r>
              <a:rPr lang="zh-TW" alt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號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491CEC-5F01-8977-EE35-A5C8370EB78F}"/>
              </a:ext>
            </a:extLst>
          </p:cNvPr>
          <p:cNvSpPr txBox="1"/>
          <p:nvPr/>
        </p:nvSpPr>
        <p:spPr>
          <a:xfrm>
            <a:off x="8933609" y="2390936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TCP-Client.py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6025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傳送資料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863" y="2760268"/>
            <a:ext cx="7651275" cy="2192734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</a:p>
          <a:p>
            <a:pPr marL="0" indent="0">
              <a:buNone/>
            </a:pP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sendall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3AA1B1-AB14-00D0-40C2-69FFBAC4B9D2}"/>
              </a:ext>
            </a:extLst>
          </p:cNvPr>
          <p:cNvSpPr txBox="1"/>
          <p:nvPr/>
        </p:nvSpPr>
        <p:spPr>
          <a:xfrm>
            <a:off x="2592925" y="1905000"/>
            <a:ext cx="4379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sendall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yte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型態資料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F1170B-AFCC-B9AA-F2A6-9C857A6E323B}"/>
              </a:ext>
            </a:extLst>
          </p:cNvPr>
          <p:cNvSpPr txBox="1"/>
          <p:nvPr/>
        </p:nvSpPr>
        <p:spPr>
          <a:xfrm>
            <a:off x="8933609" y="2390936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TCP-Client.py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9134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/>
              <a:t>結束 </a:t>
            </a:r>
            <a:r>
              <a:rPr lang="en-US" altLang="zh-TW" sz="3600" b="1" dirty="0"/>
              <a:t>Socket </a:t>
            </a:r>
            <a:r>
              <a:rPr lang="zh-TW" altLang="en-US" b="1" dirty="0"/>
              <a:t>會話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863" y="2760268"/>
            <a:ext cx="7651275" cy="2575407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</a:p>
          <a:p>
            <a:pPr marL="0" indent="0">
              <a:buNone/>
            </a:pP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sendall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EB7C37-E133-6606-326D-C5ECFAE525E1}"/>
              </a:ext>
            </a:extLst>
          </p:cNvPr>
          <p:cNvSpPr txBox="1"/>
          <p:nvPr/>
        </p:nvSpPr>
        <p:spPr>
          <a:xfrm>
            <a:off x="8933609" y="2390936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TCP-Client.py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1688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TCP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Socket </a:t>
            </a:r>
            <a:r>
              <a:rPr lang="zh-TW" altLang="en-US" b="1" dirty="0"/>
              <a:t>完整程式碼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96" y="2433090"/>
            <a:ext cx="5809412" cy="3651614"/>
          </a:xfr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3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zh-TW" sz="13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3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3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3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zh-TW" alt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3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zh-TW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3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TW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3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等待連線</a:t>
            </a:r>
            <a:r>
              <a:rPr lang="en-US" altLang="zh-TW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...'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TW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zh-TW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zh-TW" altLang="en-US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sz="13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連線成功！位址為</a:t>
            </a:r>
            <a:r>
              <a:rPr lang="en-US" altLang="zh-TW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TW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3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TW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3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95F9159-DA07-36F6-839A-FBFFAB82AD1A}"/>
              </a:ext>
            </a:extLst>
          </p:cNvPr>
          <p:cNvSpPr txBox="1">
            <a:spLocks/>
          </p:cNvSpPr>
          <p:nvPr/>
        </p:nvSpPr>
        <p:spPr>
          <a:xfrm>
            <a:off x="6251866" y="2433090"/>
            <a:ext cx="5809412" cy="36516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3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zh-TW" sz="13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3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3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3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zh-TW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3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zh-TW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3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sendall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3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3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altLang="zh-TW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TW" alt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3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傳送成功！</a:t>
            </a:r>
            <a:r>
              <a:rPr lang="en-US" altLang="zh-TW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D0B3C3-81ED-0310-D75D-F7146521FB99}"/>
              </a:ext>
            </a:extLst>
          </p:cNvPr>
          <p:cNvSpPr txBox="1"/>
          <p:nvPr/>
        </p:nvSpPr>
        <p:spPr>
          <a:xfrm>
            <a:off x="10339749" y="2063758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TCP-Client.py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44E6B5-E4B5-6A4B-A995-C942D3C70A79}"/>
              </a:ext>
            </a:extLst>
          </p:cNvPr>
          <p:cNvSpPr txBox="1"/>
          <p:nvPr/>
        </p:nvSpPr>
        <p:spPr>
          <a:xfrm>
            <a:off x="4374471" y="2080507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TCP-Server.py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3196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執行伺服器端程式</a:t>
            </a:r>
            <a:endParaRPr lang="zh-TW" altLang="en-US" sz="36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B8F88D-BF5D-5629-39C7-B2A1BC83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790701"/>
            <a:ext cx="8095514" cy="43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9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執行客戶端程式</a:t>
            </a:r>
            <a:endParaRPr lang="zh-TW" altLang="en-US" sz="36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B059D8-3B1F-1D75-135A-9142CD1B3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2925" y="1791234"/>
            <a:ext cx="8095514" cy="43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7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OSI </a:t>
            </a:r>
            <a:r>
              <a:rPr lang="zh-TW" altLang="en-US" b="1" dirty="0"/>
              <a:t>七層架構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2FA7FD-D70C-114A-850C-502E11369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24" y="1652154"/>
            <a:ext cx="5211370" cy="480190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A355C8-89C8-04F6-32E4-71BBDDD5B7D2}"/>
              </a:ext>
            </a:extLst>
          </p:cNvPr>
          <p:cNvSpPr txBox="1"/>
          <p:nvPr/>
        </p:nvSpPr>
        <p:spPr>
          <a:xfrm>
            <a:off x="9199604" y="6014038"/>
            <a:ext cx="2903186" cy="704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latin typeface="+mn-ea"/>
              </a:rPr>
              <a:t>圖片來源：</a:t>
            </a:r>
            <a:endParaRPr lang="en-US" altLang="zh-TW" sz="16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+mn-ea"/>
                <a:hlinkClick r:id="rId4"/>
              </a:rPr>
              <a:t>OSI 7 Layers Explained the Easy Way</a:t>
            </a:r>
            <a:endParaRPr lang="en-US" altLang="zh-TW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705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 </a:t>
            </a:r>
            <a:r>
              <a:rPr lang="en-US" altLang="zh-TW" b="1" dirty="0"/>
              <a:t>Wireshark</a:t>
            </a:r>
            <a:r>
              <a:rPr lang="zh-TW" altLang="en-US" b="1" dirty="0"/>
              <a:t> 查看 </a:t>
            </a:r>
            <a:r>
              <a:rPr lang="en-US" altLang="zh-TW" b="1" dirty="0"/>
              <a:t>TCP </a:t>
            </a:r>
            <a:r>
              <a:rPr lang="zh-TW" altLang="en-US" b="1" dirty="0"/>
              <a:t>封包內容</a:t>
            </a:r>
            <a:endParaRPr lang="zh-TW" altLang="en-US" sz="3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42E247-6EF4-4F03-C562-FB72C4D94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2925" y="1805894"/>
            <a:ext cx="8095514" cy="42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5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 </a:t>
            </a:r>
            <a:r>
              <a:rPr lang="en-US" altLang="zh-TW" b="1" dirty="0"/>
              <a:t>Wireshark</a:t>
            </a:r>
            <a:r>
              <a:rPr lang="zh-TW" altLang="en-US" b="1" dirty="0"/>
              <a:t> 查看 </a:t>
            </a:r>
            <a:r>
              <a:rPr lang="en-US" altLang="zh-TW" b="1" dirty="0"/>
              <a:t>TCP </a:t>
            </a:r>
            <a:r>
              <a:rPr lang="zh-TW" altLang="en-US" b="1" dirty="0"/>
              <a:t>封包內容</a:t>
            </a:r>
            <a:endParaRPr lang="zh-TW" altLang="en-US" sz="3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C6F139-C36E-FD32-37FD-488B97A6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3045" y="1805958"/>
            <a:ext cx="8095274" cy="42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8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 </a:t>
            </a:r>
            <a:r>
              <a:rPr lang="en-US" altLang="zh-TW" b="1" dirty="0"/>
              <a:t>Wireshark</a:t>
            </a:r>
            <a:r>
              <a:rPr lang="zh-TW" altLang="en-US" b="1" dirty="0"/>
              <a:t> 查看 </a:t>
            </a:r>
            <a:r>
              <a:rPr lang="en-US" altLang="zh-TW" b="1" dirty="0"/>
              <a:t>TCP </a:t>
            </a:r>
            <a:r>
              <a:rPr lang="zh-TW" altLang="en-US" b="1" dirty="0"/>
              <a:t>封包內容</a:t>
            </a:r>
            <a:endParaRPr lang="zh-TW" altLang="en-US" sz="3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C13313-BE40-9888-699C-2FF43EC31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3045" y="1805957"/>
            <a:ext cx="8095274" cy="42983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F007CD-894A-5A96-3114-C309BF598385}"/>
              </a:ext>
            </a:extLst>
          </p:cNvPr>
          <p:cNvSpPr txBox="1"/>
          <p:nvPr/>
        </p:nvSpPr>
        <p:spPr>
          <a:xfrm>
            <a:off x="5609383" y="6270057"/>
            <a:ext cx="206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hlinkClick r:id="rId4"/>
              </a:rPr>
              <a:t>使用 </a:t>
            </a:r>
            <a:r>
              <a:rPr lang="en-US" altLang="zh-TW" b="1" dirty="0">
                <a:hlinkClick r:id="rId4"/>
              </a:rPr>
              <a:t>SSL</a:t>
            </a:r>
            <a:r>
              <a:rPr lang="zh-TW" altLang="en-US" b="1" dirty="0">
                <a:hlinkClick r:id="rId4"/>
              </a:rPr>
              <a:t> 加密連線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3294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UDP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Socket </a:t>
            </a:r>
            <a:r>
              <a:rPr lang="zh-TW" altLang="en-US" b="1" dirty="0"/>
              <a:t>完整程式碼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059" y="2015403"/>
            <a:ext cx="9623501" cy="1971641"/>
          </a:xfr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6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SOCK_DGRAM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recvfrom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收到來自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的資料：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44E6B5-E4B5-6A4B-A995-C942D3C70A79}"/>
              </a:ext>
            </a:extLst>
          </p:cNvPr>
          <p:cNvSpPr txBox="1"/>
          <p:nvPr/>
        </p:nvSpPr>
        <p:spPr>
          <a:xfrm>
            <a:off x="10106721" y="1646071"/>
            <a:ext cx="188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UDP-Server.py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D9745D5-B027-228D-3475-C56D5730B8AE}"/>
              </a:ext>
            </a:extLst>
          </p:cNvPr>
          <p:cNvSpPr txBox="1">
            <a:spLocks/>
          </p:cNvSpPr>
          <p:nvPr/>
        </p:nvSpPr>
        <p:spPr>
          <a:xfrm>
            <a:off x="2364059" y="4748827"/>
            <a:ext cx="9623501" cy="17581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SOCK_DGRAM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sendto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你好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訊息已傳送！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9376C2-AEB7-9722-AF97-55272393EE95}"/>
              </a:ext>
            </a:extLst>
          </p:cNvPr>
          <p:cNvSpPr txBox="1"/>
          <p:nvPr/>
        </p:nvSpPr>
        <p:spPr>
          <a:xfrm>
            <a:off x="10106721" y="4379495"/>
            <a:ext cx="188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UDP-Client.py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30078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 </a:t>
            </a:r>
            <a:r>
              <a:rPr lang="en-US" altLang="zh-TW" b="1" dirty="0"/>
              <a:t>Wireshark</a:t>
            </a:r>
            <a:r>
              <a:rPr lang="zh-TW" altLang="en-US" b="1" dirty="0"/>
              <a:t> 查看 </a:t>
            </a:r>
            <a:r>
              <a:rPr lang="en-US" altLang="zh-TW" b="1" dirty="0"/>
              <a:t>UDP </a:t>
            </a:r>
            <a:r>
              <a:rPr lang="zh-TW" altLang="en-US" b="1" dirty="0"/>
              <a:t>封包內容</a:t>
            </a:r>
            <a:endParaRPr lang="zh-TW" altLang="en-US" sz="3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C13313-BE40-9888-699C-2FF43EC31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3045" y="1805957"/>
            <a:ext cx="8095274" cy="42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E66B1AF-3FDD-4B76-B8A6-439440FB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604" y="2597727"/>
            <a:ext cx="8822777" cy="1356312"/>
          </a:xfrm>
        </p:spPr>
        <p:txBody>
          <a:bodyPr>
            <a:normAutofit/>
          </a:bodyPr>
          <a:lstStyle/>
          <a:p>
            <a:r>
              <a:rPr lang="en-US" altLang="zh-TW" sz="6000" b="1" dirty="0"/>
              <a:t>Thanks For Listening</a:t>
            </a:r>
            <a:r>
              <a:rPr lang="zh-TW" altLang="en-US" sz="6000" b="1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92385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/>
              <a:t>什麼是</a:t>
            </a:r>
            <a:r>
              <a:rPr lang="en-US" altLang="zh-TW" b="1" dirty="0"/>
              <a:t> S</a:t>
            </a:r>
            <a:r>
              <a:rPr lang="en-US" altLang="zh-TW" sz="3600" b="1" dirty="0"/>
              <a:t>ocket</a:t>
            </a:r>
            <a:r>
              <a:rPr lang="zh-TW" altLang="en-US" sz="3600" b="1" dirty="0"/>
              <a:t>？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66457" cy="377762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/>
              <a:t>一個提供開發者編寫網路應用程式的 </a:t>
            </a:r>
            <a:r>
              <a:rPr lang="en-US" altLang="zh-TW" sz="2400" b="1" dirty="0"/>
              <a:t>API</a:t>
            </a:r>
            <a:r>
              <a:rPr lang="zh-TW" altLang="en-US" sz="1600" b="1" dirty="0"/>
              <a:t>（</a:t>
            </a:r>
            <a:r>
              <a:rPr lang="en-US" altLang="zh-TW" sz="1600" b="1" dirty="0"/>
              <a:t>Application Program Interface</a:t>
            </a:r>
            <a:r>
              <a:rPr lang="zh-TW" altLang="en-US" sz="1600" b="1" dirty="0"/>
              <a:t>）</a:t>
            </a:r>
            <a:endParaRPr lang="en-US" altLang="zh-TW" sz="16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TW" sz="24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/>
              <a:t>一個與網路上的其他主機進行通訊的端點</a:t>
            </a:r>
          </a:p>
        </p:txBody>
      </p:sp>
    </p:spTree>
    <p:extLst>
      <p:ext uri="{BB962C8B-B14F-4D97-AF65-F5344CB8AC3E}">
        <p14:creationId xmlns:p14="http://schemas.microsoft.com/office/powerpoint/2010/main" val="314478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Socket </a:t>
            </a:r>
            <a:r>
              <a:rPr lang="zh-TW" altLang="en-US" sz="3600" b="1" dirty="0"/>
              <a:t>的特性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/>
              <a:t>Client/Server </a:t>
            </a:r>
            <a:r>
              <a:rPr lang="zh-TW" altLang="en-US" sz="2400" b="1" dirty="0"/>
              <a:t>架構</a:t>
            </a:r>
            <a:endParaRPr lang="en-US" altLang="zh-TW" sz="24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/>
              <a:t>全雙工通信 </a:t>
            </a:r>
            <a:endParaRPr lang="en-US" altLang="zh-TW" sz="24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/>
              <a:t>支援不同的傳輸協定</a:t>
            </a:r>
            <a:r>
              <a:rPr lang="en-US" altLang="zh-TW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39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Socket </a:t>
            </a:r>
            <a:r>
              <a:rPr lang="zh-TW" altLang="en-US" sz="3600" b="1" dirty="0"/>
              <a:t>的分類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/>
              <a:t>Stream Sockets</a:t>
            </a:r>
            <a:r>
              <a:rPr lang="zh-TW" altLang="en-US" sz="2400" b="1" dirty="0"/>
              <a:t>（</a:t>
            </a:r>
            <a:r>
              <a:rPr lang="en-US" altLang="zh-TW" sz="2400" b="1" dirty="0"/>
              <a:t>TCP</a:t>
            </a:r>
            <a:r>
              <a:rPr lang="zh-TW" altLang="en-US" sz="2400" b="1" dirty="0"/>
              <a:t>）</a:t>
            </a:r>
            <a:endParaRPr lang="en-US" altLang="zh-TW" sz="24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TW" sz="24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/>
              <a:t>Datagram Sockets</a:t>
            </a:r>
            <a:r>
              <a:rPr lang="zh-TW" altLang="en-US" sz="2400" b="1" dirty="0"/>
              <a:t>（</a:t>
            </a:r>
            <a:r>
              <a:rPr lang="en-US" altLang="zh-TW" sz="2400" b="1" dirty="0"/>
              <a:t>UDP</a:t>
            </a:r>
            <a:r>
              <a:rPr lang="zh-TW" altLang="en-US" sz="2400" b="1" dirty="0"/>
              <a:t>）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63259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 </a:t>
            </a:r>
            <a:r>
              <a:rPr lang="en-US" altLang="zh-TW" b="1" dirty="0"/>
              <a:t>Python </a:t>
            </a:r>
            <a:r>
              <a:rPr lang="zh-TW" altLang="en-US" b="1" dirty="0"/>
              <a:t>進行 </a:t>
            </a:r>
            <a:r>
              <a:rPr lang="en-US" altLang="zh-TW" sz="3600" b="1" dirty="0"/>
              <a:t>Socket </a:t>
            </a:r>
            <a:r>
              <a:rPr lang="zh-TW" altLang="en-US" sz="3600" b="1" dirty="0"/>
              <a:t>程式設計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672" y="2055879"/>
            <a:ext cx="6234748" cy="195834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zh-TW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TW" sz="2400" b="1" dirty="0"/>
          </a:p>
          <a:p>
            <a:pPr marL="0" indent="0">
              <a:lnSpc>
                <a:spcPct val="200000"/>
              </a:lnSpc>
              <a:buNone/>
            </a:pPr>
            <a:endParaRPr lang="en-US" altLang="zh-TW" sz="24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366792-18CE-D3BE-BE08-C38B2D471387}"/>
              </a:ext>
            </a:extLst>
          </p:cNvPr>
          <p:cNvSpPr txBox="1"/>
          <p:nvPr/>
        </p:nvSpPr>
        <p:spPr>
          <a:xfrm>
            <a:off x="4500260" y="5990089"/>
            <a:ext cx="4223990" cy="56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1800" b="1" dirty="0">
                <a:hlinkClick r:id="rId3"/>
              </a:rPr>
              <a:t>https://www.python.org/downloads</a:t>
            </a:r>
            <a:endParaRPr lang="en-US" altLang="zh-TW" sz="18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813310-5B17-596F-7EDF-1AFC1B78BE1C}"/>
              </a:ext>
            </a:extLst>
          </p:cNvPr>
          <p:cNvSpPr txBox="1"/>
          <p:nvPr/>
        </p:nvSpPr>
        <p:spPr>
          <a:xfrm>
            <a:off x="3563303" y="458366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https://www.python.org/downloads/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0823949-A7FE-C970-7AF9-19AB38711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1905000"/>
            <a:ext cx="8923162" cy="40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9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匯入 </a:t>
            </a:r>
            <a:r>
              <a:rPr lang="en-US" altLang="zh-TW" b="1" dirty="0"/>
              <a:t>Python </a:t>
            </a:r>
            <a:r>
              <a:rPr lang="zh-TW" altLang="en-US" b="1" dirty="0"/>
              <a:t>函式庫的 </a:t>
            </a:r>
            <a:r>
              <a:rPr lang="en-US" altLang="zh-TW" b="1" dirty="0"/>
              <a:t>s</a:t>
            </a:r>
            <a:r>
              <a:rPr lang="en-US" altLang="zh-TW" sz="3600" b="1" dirty="0"/>
              <a:t>ocket </a:t>
            </a:r>
            <a:r>
              <a:rPr lang="zh-TW" altLang="en-US" b="1" dirty="0"/>
              <a:t>模組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526" y="2970608"/>
            <a:ext cx="6234748" cy="195834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366792-18CE-D3BE-BE08-C38B2D471387}"/>
              </a:ext>
            </a:extLst>
          </p:cNvPr>
          <p:cNvSpPr txBox="1"/>
          <p:nvPr/>
        </p:nvSpPr>
        <p:spPr>
          <a:xfrm>
            <a:off x="2758339" y="5994557"/>
            <a:ext cx="6675322" cy="56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1800" b="1" dirty="0"/>
              <a:t>Documentation</a:t>
            </a:r>
            <a:r>
              <a:rPr lang="zh-TW" altLang="en-US" sz="1800" b="1" dirty="0"/>
              <a:t>：</a:t>
            </a:r>
            <a:r>
              <a:rPr lang="en-US" altLang="zh-TW" sz="1800" b="1" dirty="0">
                <a:hlinkClick r:id="rId3"/>
              </a:rPr>
              <a:t>socket — Low-level networking interface</a:t>
            </a:r>
            <a:endParaRPr lang="en-US" altLang="zh-TW" sz="18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6A52C4C-2499-B078-7D6F-C9C41669D709}"/>
              </a:ext>
            </a:extLst>
          </p:cNvPr>
          <p:cNvSpPr txBox="1"/>
          <p:nvPr/>
        </p:nvSpPr>
        <p:spPr>
          <a:xfrm>
            <a:off x="7834745" y="2601276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TCP-Server.py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6746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指定要使用的 </a:t>
            </a:r>
            <a:r>
              <a:rPr lang="en-US" altLang="zh-TW" b="1" dirty="0"/>
              <a:t>IP </a:t>
            </a:r>
            <a:r>
              <a:rPr lang="zh-TW" altLang="en-US" b="1" dirty="0"/>
              <a:t>協定版本和</a:t>
            </a:r>
            <a:r>
              <a:rPr lang="en-US" altLang="zh-TW" b="1" dirty="0"/>
              <a:t> Socket </a:t>
            </a:r>
            <a:r>
              <a:rPr lang="zh-TW" altLang="en-US" b="1" dirty="0"/>
              <a:t>類型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526" y="2970608"/>
            <a:ext cx="7651275" cy="195834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</a:p>
          <a:p>
            <a:pPr marL="0" indent="0">
              <a:buNone/>
            </a:pP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B05B3E-D0B3-8BB6-7B68-28865AAF40B9}"/>
              </a:ext>
            </a:extLst>
          </p:cNvPr>
          <p:cNvSpPr txBox="1"/>
          <p:nvPr/>
        </p:nvSpPr>
        <p:spPr>
          <a:xfrm>
            <a:off x="2709861" y="1905000"/>
            <a:ext cx="497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zh-TW" alt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協定版本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zh-TW" alt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類型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0A1382-88CA-AB25-4DF3-98A1D0988057}"/>
              </a:ext>
            </a:extLst>
          </p:cNvPr>
          <p:cNvSpPr txBox="1"/>
          <p:nvPr/>
        </p:nvSpPr>
        <p:spPr>
          <a:xfrm>
            <a:off x="2978625" y="5295039"/>
            <a:ext cx="3025921" cy="1119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zh-TW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－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IPv4</a:t>
            </a:r>
          </a:p>
          <a:p>
            <a:pPr>
              <a:lnSpc>
                <a:spcPct val="200000"/>
              </a:lnSpc>
            </a:pPr>
            <a:r>
              <a:rPr lang="en-US" altLang="zh-TW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AF_INET6</a:t>
            </a:r>
            <a:r>
              <a:rPr lang="zh-TW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－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IPv6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7F6E46-1824-B589-5F49-F94C25A600B7}"/>
              </a:ext>
            </a:extLst>
          </p:cNvPr>
          <p:cNvSpPr txBox="1"/>
          <p:nvPr/>
        </p:nvSpPr>
        <p:spPr>
          <a:xfrm>
            <a:off x="6187456" y="5301105"/>
            <a:ext cx="5914213" cy="1119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zh-TW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－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Stream Sockets  (TCP)</a:t>
            </a:r>
          </a:p>
          <a:p>
            <a:pPr>
              <a:lnSpc>
                <a:spcPct val="200000"/>
              </a:lnSpc>
            </a:pPr>
            <a:r>
              <a:rPr lang="en-US" altLang="zh-TW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SOCK_DGRAM</a:t>
            </a:r>
            <a:r>
              <a:rPr lang="zh-TW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－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Datagram Sockets (UDP)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16B416-7AE5-D151-8645-C35999085090}"/>
              </a:ext>
            </a:extLst>
          </p:cNvPr>
          <p:cNvSpPr txBox="1"/>
          <p:nvPr/>
        </p:nvSpPr>
        <p:spPr>
          <a:xfrm>
            <a:off x="9251272" y="2601276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TCP-Server.py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917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754A-1D68-4D87-8174-CD0F669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指定要監聽的網路介面卡和 </a:t>
            </a:r>
            <a:r>
              <a:rPr lang="en-US" altLang="zh-TW" b="1" dirty="0"/>
              <a:t>Port </a:t>
            </a:r>
            <a:r>
              <a:rPr lang="zh-TW" altLang="en-US" b="1" dirty="0"/>
              <a:t>號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090E-5E53-4C95-92CD-FFF0E5A8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799" y="2149685"/>
            <a:ext cx="7651275" cy="195834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</a:p>
          <a:p>
            <a:pPr marL="0" indent="0">
              <a:buNone/>
            </a:pP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B05B3E-D0B3-8BB6-7B68-28865AAF40B9}"/>
              </a:ext>
            </a:extLst>
          </p:cNvPr>
          <p:cNvSpPr txBox="1"/>
          <p:nvPr/>
        </p:nvSpPr>
        <p:spPr>
          <a:xfrm>
            <a:off x="2592925" y="1610389"/>
            <a:ext cx="497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zh-TW" alt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位址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Port </a:t>
            </a:r>
            <a:r>
              <a:rPr lang="zh-TW" alt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號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D6DDB13-2804-07DB-AAE8-0EDBBCA5A9B6}"/>
              </a:ext>
            </a:extLst>
          </p:cNvPr>
          <p:cNvGrpSpPr/>
          <p:nvPr/>
        </p:nvGrpSpPr>
        <p:grpSpPr>
          <a:xfrm>
            <a:off x="6740436" y="4237349"/>
            <a:ext cx="5320106" cy="2479847"/>
            <a:chOff x="6740437" y="4292060"/>
            <a:chExt cx="5320106" cy="247984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E365985-82EA-A0D5-E736-EE58BD915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0437" y="4292060"/>
              <a:ext cx="5320106" cy="2479847"/>
            </a:xfrm>
            <a:prstGeom prst="rect">
              <a:avLst/>
            </a:prstGeom>
          </p:spPr>
        </p:pic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39BCDB4-1D74-C018-DA7C-B67DD307BBFC}"/>
                </a:ext>
              </a:extLst>
            </p:cNvPr>
            <p:cNvCxnSpPr/>
            <p:nvPr/>
          </p:nvCxnSpPr>
          <p:spPr>
            <a:xfrm>
              <a:off x="7696200" y="4569460"/>
              <a:ext cx="9448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5033F82-CAD3-B5DD-9AB7-5BE5DC9A93D3}"/>
                </a:ext>
              </a:extLst>
            </p:cNvPr>
            <p:cNvCxnSpPr/>
            <p:nvPr/>
          </p:nvCxnSpPr>
          <p:spPr>
            <a:xfrm>
              <a:off x="7696200" y="5875020"/>
              <a:ext cx="6654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00A7CA0-04C9-1BA3-BDDC-A3B1AFB08167}"/>
              </a:ext>
            </a:extLst>
          </p:cNvPr>
          <p:cNvSpPr txBox="1"/>
          <p:nvPr/>
        </p:nvSpPr>
        <p:spPr>
          <a:xfrm>
            <a:off x="2428241" y="4693614"/>
            <a:ext cx="39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'192.168.2.200'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E4A35F3-7A49-ED5A-FEC1-19228D7DCBE2}"/>
              </a:ext>
            </a:extLst>
          </p:cNvPr>
          <p:cNvSpPr txBox="1"/>
          <p:nvPr/>
        </p:nvSpPr>
        <p:spPr>
          <a:xfrm>
            <a:off x="2428241" y="5477272"/>
            <a:ext cx="39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'0.0.0.0'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4AA6AB-22EF-6813-EC09-585AAFDD57C8}"/>
              </a:ext>
            </a:extLst>
          </p:cNvPr>
          <p:cNvSpPr txBox="1"/>
          <p:nvPr/>
        </p:nvSpPr>
        <p:spPr>
          <a:xfrm>
            <a:off x="8844545" y="1780353"/>
            <a:ext cx="17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TCP-Server.py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579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0</TotalTime>
  <Words>1030</Words>
  <Application>Microsoft Office PowerPoint</Application>
  <PresentationFormat>寬螢幕</PresentationFormat>
  <Paragraphs>173</Paragraphs>
  <Slides>25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Arial</vt:lpstr>
      <vt:lpstr>Calibri</vt:lpstr>
      <vt:lpstr>Consolas</vt:lpstr>
      <vt:lpstr>Wingdings</vt:lpstr>
      <vt:lpstr>Wingdings 3</vt:lpstr>
      <vt:lpstr>絲縷</vt:lpstr>
      <vt:lpstr>網路程式設計</vt:lpstr>
      <vt:lpstr>OSI 七層架構</vt:lpstr>
      <vt:lpstr>什麼是 Socket？</vt:lpstr>
      <vt:lpstr>Socket 的特性</vt:lpstr>
      <vt:lpstr>Socket 的分類</vt:lpstr>
      <vt:lpstr>使用 Python 進行 Socket 程式設計</vt:lpstr>
      <vt:lpstr>匯入 Python 函式庫的 socket 模組</vt:lpstr>
      <vt:lpstr>指定要使用的 IP 協定版本和 Socket 類型</vt:lpstr>
      <vt:lpstr>指定要監聽的網路介面卡和 Port 號</vt:lpstr>
      <vt:lpstr>設定最大連線數</vt:lpstr>
      <vt:lpstr>開始接受連線</vt:lpstr>
      <vt:lpstr>接收客戶端資料</vt:lpstr>
      <vt:lpstr>結束連線</vt:lpstr>
      <vt:lpstr>連線到伺服器</vt:lpstr>
      <vt:lpstr>傳送資料</vt:lpstr>
      <vt:lpstr>結束 Socket 會話</vt:lpstr>
      <vt:lpstr>TCP Socket 完整程式碼</vt:lpstr>
      <vt:lpstr>執行伺服器端程式</vt:lpstr>
      <vt:lpstr>執行客戶端程式</vt:lpstr>
      <vt:lpstr>使用 Wireshark 查看 TCP 封包內容</vt:lpstr>
      <vt:lpstr>使用 Wireshark 查看 TCP 封包內容</vt:lpstr>
      <vt:lpstr>使用 Wireshark 查看 TCP 封包內容</vt:lpstr>
      <vt:lpstr>UDP Socket 完整程式碼</vt:lpstr>
      <vt:lpstr>使用 Wireshark 查看 UDP 封包內容</vt:lpstr>
      <vt:lpstr>Thanks For Listening！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2023-04-24T08:46:30Z</dcterms:created>
  <dcterms:modified xsi:type="dcterms:W3CDTF">2023-04-25T02:46:27Z</dcterms:modified>
</cp:coreProperties>
</file>