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4"/>
  </p:notesMasterIdLst>
  <p:sldIdLst>
    <p:sldId id="256" r:id="rId2"/>
    <p:sldId id="260" r:id="rId3"/>
    <p:sldId id="301" r:id="rId4"/>
    <p:sldId id="261" r:id="rId5"/>
    <p:sldId id="302" r:id="rId6"/>
    <p:sldId id="262" r:id="rId7"/>
    <p:sldId id="303" r:id="rId8"/>
    <p:sldId id="263" r:id="rId9"/>
    <p:sldId id="304" r:id="rId10"/>
    <p:sldId id="258" r:id="rId11"/>
    <p:sldId id="264" r:id="rId12"/>
    <p:sldId id="265" r:id="rId13"/>
    <p:sldId id="266" r:id="rId14"/>
    <p:sldId id="267" r:id="rId15"/>
    <p:sldId id="268" r:id="rId16"/>
    <p:sldId id="276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1" r:id="rId28"/>
    <p:sldId id="283" r:id="rId29"/>
    <p:sldId id="287" r:id="rId30"/>
    <p:sldId id="282" r:id="rId31"/>
    <p:sldId id="284" r:id="rId32"/>
    <p:sldId id="286" r:id="rId33"/>
    <p:sldId id="285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6" r:id="rId48"/>
    <p:sldId id="307" r:id="rId49"/>
    <p:sldId id="308" r:id="rId50"/>
    <p:sldId id="309" r:id="rId51"/>
    <p:sldId id="311" r:id="rId52"/>
    <p:sldId id="30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FA296-BC0D-42F8-88C9-B802B84A21DC}" v="1" dt="2022-05-30T16:50:56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an Ho" userId="741de5e8b7912ef2" providerId="LiveId" clId="{572FA296-BC0D-42F8-88C9-B802B84A21DC}"/>
    <pc:docChg chg="modSld">
      <pc:chgData name="Fuan Ho" userId="741de5e8b7912ef2" providerId="LiveId" clId="{572FA296-BC0D-42F8-88C9-B802B84A21DC}" dt="2022-05-30T16:50:56.817" v="0" actId="478"/>
      <pc:docMkLst>
        <pc:docMk/>
      </pc:docMkLst>
      <pc:sldChg chg="delSp">
        <pc:chgData name="Fuan Ho" userId="741de5e8b7912ef2" providerId="LiveId" clId="{572FA296-BC0D-42F8-88C9-B802B84A21DC}" dt="2022-05-30T16:50:56.817" v="0" actId="478"/>
        <pc:sldMkLst>
          <pc:docMk/>
          <pc:sldMk cId="3314964664" sldId="260"/>
        </pc:sldMkLst>
        <pc:picChg chg="del">
          <ac:chgData name="Fuan Ho" userId="741de5e8b7912ef2" providerId="LiveId" clId="{572FA296-BC0D-42F8-88C9-B802B84A21DC}" dt="2022-05-30T16:50:56.817" v="0" actId="478"/>
          <ac:picMkLst>
            <pc:docMk/>
            <pc:sldMk cId="3314964664" sldId="260"/>
            <ac:picMk id="4" creationId="{2603B217-4955-0E54-0107-8ECABA1F62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C1DC1-960A-484C-8F71-079D6606CCD1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12105-30B6-409D-AF8A-AE0CF526D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62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tfalse.net/7/three-way-handshake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https://notfalse.net/7/three-way-handshake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12105-30B6-409D-AF8A-AE0CF526DCD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9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12105-30B6-409D-AF8A-AE0CF526DCD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5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00:25:00:fe:07:c4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12105-30B6-409D-AF8A-AE0CF526DCD4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82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User-Agent</a:t>
            </a:r>
            <a:r>
              <a:rPr lang="zh-TW" alt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pt-BR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AppleTV/2.4\r\n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12105-30B6-409D-AF8A-AE0CF526DCD4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9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12105-30B6-409D-AF8A-AE0CF526DCD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12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後面題目比較進階，所以就不接下去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12105-30B6-409D-AF8A-AE0CF526DCD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17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forensicscontest.com/2009/12/28/anns-appletv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4" TargetMode="External"/><Relationship Id="rId2" Type="http://schemas.openxmlformats.org/officeDocument/2006/relationships/hyperlink" Target="https://notfalse.net/7/three-way-handshak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ensicscontest.com/puzzles" TargetMode="External"/><Relationship Id="rId5" Type="http://schemas.openxmlformats.org/officeDocument/2006/relationships/hyperlink" Target="https://cch0124.github.io/arp/" TargetMode="External"/><Relationship Id="rId4" Type="http://schemas.openxmlformats.org/officeDocument/2006/relationships/hyperlink" Target="https://github.com/CCH0124/Network/tree/master/wireshar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219B57-78A8-4528-9D17-4EB816B7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altLang="zh-TW" dirty="0"/>
              <a:t>Wireshark </a:t>
            </a:r>
            <a:r>
              <a:rPr lang="zh-TW" altLang="en-US" dirty="0"/>
              <a:t>操作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EC8404-4CF2-4CCA-B21B-0E7EED660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4536B1-CF88-86B9-8F7D-0B393685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183" y="455597"/>
            <a:ext cx="3958441" cy="59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0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5EE3D43-C3E6-428F-B813-40DE7A00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8B9D9E-B9D8-40A9-ABAA-FD48AE685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24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011330-0C6F-4832-8536-B2AA88E1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ether </a:t>
            </a:r>
            <a:r>
              <a:rPr lang="en-US" altLang="zh-TW" dirty="0" err="1"/>
              <a:t>src</a:t>
            </a:r>
            <a:r>
              <a:rPr lang="en-US" altLang="zh-TW" dirty="0"/>
              <a:t> {Host MAC Address}</a:t>
            </a:r>
          </a:p>
          <a:p>
            <a:pPr lvl="1"/>
            <a:r>
              <a:rPr lang="zh-TW" altLang="en-US" dirty="0"/>
              <a:t>捕捉來源為 </a:t>
            </a:r>
            <a:r>
              <a:rPr lang="en-US" altLang="zh-TW" dirty="0"/>
              <a:t>Host MAC Address </a:t>
            </a:r>
            <a:r>
              <a:rPr lang="zh-TW" altLang="en-US" dirty="0"/>
              <a:t>的資料</a:t>
            </a:r>
          </a:p>
          <a:p>
            <a:r>
              <a:rPr lang="en-US" altLang="zh-TW" dirty="0"/>
              <a:t>ether </a:t>
            </a:r>
            <a:r>
              <a:rPr lang="en-US" altLang="zh-TW" dirty="0" err="1"/>
              <a:t>dst</a:t>
            </a:r>
            <a:r>
              <a:rPr lang="en-US" altLang="zh-TW" dirty="0"/>
              <a:t> {Host MAC Address}</a:t>
            </a:r>
          </a:p>
          <a:p>
            <a:pPr lvl="1"/>
            <a:r>
              <a:rPr lang="zh-TW" altLang="en-US" dirty="0"/>
              <a:t>捕捉目的地為 </a:t>
            </a:r>
            <a:r>
              <a:rPr lang="en-US" altLang="zh-TW" dirty="0"/>
              <a:t>Host MAC Address </a:t>
            </a:r>
            <a:r>
              <a:rPr lang="zh-TW" altLang="en-US" dirty="0"/>
              <a:t>的資料</a:t>
            </a:r>
          </a:p>
        </p:txBody>
      </p:sp>
    </p:spTree>
    <p:extLst>
      <p:ext uri="{BB962C8B-B14F-4D97-AF65-F5344CB8AC3E}">
        <p14:creationId xmlns:p14="http://schemas.microsoft.com/office/powerpoint/2010/main" val="205376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EB9B0A0-38E8-4628-9454-C3D15766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6963B3-750C-4BE4-93A1-2E73D7DF9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65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011330-0C6F-4832-8536-B2AA88E1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src</a:t>
            </a:r>
            <a:r>
              <a:rPr lang="en-US" altLang="zh-TW" dirty="0"/>
              <a:t> host {IP Address}</a:t>
            </a:r>
          </a:p>
          <a:p>
            <a:pPr lvl="1"/>
            <a:r>
              <a:rPr lang="zh-TW" altLang="en-US" dirty="0"/>
              <a:t>捕捉來源來自 </a:t>
            </a:r>
            <a:r>
              <a:rPr lang="en-US" altLang="zh-TW" dirty="0"/>
              <a:t>{IP Address} Host </a:t>
            </a:r>
            <a:r>
              <a:rPr lang="zh-TW" altLang="en-US" dirty="0"/>
              <a:t>上資料</a:t>
            </a:r>
          </a:p>
          <a:p>
            <a:r>
              <a:rPr lang="en-US" altLang="zh-TW" dirty="0" err="1"/>
              <a:t>dst</a:t>
            </a:r>
            <a:r>
              <a:rPr lang="en-US" altLang="zh-TW" dirty="0"/>
              <a:t> host {IP Address}</a:t>
            </a:r>
          </a:p>
          <a:p>
            <a:pPr lvl="1"/>
            <a:r>
              <a:rPr lang="zh-TW" altLang="en-US" dirty="0"/>
              <a:t>捕捉目的來自 </a:t>
            </a:r>
            <a:r>
              <a:rPr lang="en-US" altLang="zh-TW" dirty="0"/>
              <a:t>{IP Address} Host </a:t>
            </a:r>
            <a:r>
              <a:rPr lang="zh-TW" altLang="en-US" dirty="0"/>
              <a:t>上資料</a:t>
            </a:r>
          </a:p>
        </p:txBody>
      </p:sp>
    </p:spTree>
    <p:extLst>
      <p:ext uri="{BB962C8B-B14F-4D97-AF65-F5344CB8AC3E}">
        <p14:creationId xmlns:p14="http://schemas.microsoft.com/office/powerpoint/2010/main" val="118358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EB9B0A0-38E8-4628-9454-C3D15766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Port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6963B3-750C-4BE4-93A1-2E73D7DF9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58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2011330-0C6F-4832-8536-B2AA88E1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udp</a:t>
            </a:r>
            <a:r>
              <a:rPr lang="en-US" altLang="zh-TW" dirty="0"/>
              <a:t> port 67 </a:t>
            </a:r>
          </a:p>
          <a:p>
            <a:pPr lvl="1"/>
            <a:r>
              <a:rPr lang="zh-TW" altLang="en-US" dirty="0"/>
              <a:t>捕捉來自</a:t>
            </a:r>
            <a:r>
              <a:rPr lang="en-US" altLang="zh-TW" dirty="0"/>
              <a:t>/</a:t>
            </a:r>
            <a:r>
              <a:rPr lang="zh-TW" altLang="en-US" dirty="0"/>
              <a:t>到達 </a:t>
            </a:r>
            <a:r>
              <a:rPr lang="en-US" altLang="zh-TW" dirty="0"/>
              <a:t>Port 67 </a:t>
            </a:r>
            <a:r>
              <a:rPr lang="zh-TW" altLang="en-US" dirty="0"/>
              <a:t>的 </a:t>
            </a:r>
            <a:r>
              <a:rPr lang="en-US" altLang="zh-TW" dirty="0"/>
              <a:t>UDP </a:t>
            </a:r>
            <a:r>
              <a:rPr lang="zh-TW" altLang="en-US" dirty="0"/>
              <a:t>資料</a:t>
            </a:r>
          </a:p>
          <a:p>
            <a:r>
              <a:rPr lang="en-US" altLang="zh-TW" dirty="0" err="1"/>
              <a:t>portrange</a:t>
            </a:r>
            <a:r>
              <a:rPr lang="en-US" altLang="zh-TW" dirty="0"/>
              <a:t> 1-80 </a:t>
            </a:r>
          </a:p>
          <a:p>
            <a:pPr lvl="1"/>
            <a:r>
              <a:rPr lang="zh-TW" altLang="en-US" dirty="0"/>
              <a:t>捕捉來自</a:t>
            </a:r>
            <a:r>
              <a:rPr lang="en-US" altLang="zh-TW" dirty="0"/>
              <a:t>/</a:t>
            </a:r>
            <a:r>
              <a:rPr lang="zh-TW" altLang="en-US" dirty="0"/>
              <a:t>到達 </a:t>
            </a:r>
            <a:r>
              <a:rPr lang="en-US" altLang="zh-TW" dirty="0"/>
              <a:t>Port 1-80 </a:t>
            </a:r>
            <a:r>
              <a:rPr lang="zh-TW" altLang="en-US" dirty="0"/>
              <a:t>的 </a:t>
            </a:r>
            <a:r>
              <a:rPr lang="en-US" altLang="zh-TW" dirty="0"/>
              <a:t>UDP/TCP </a:t>
            </a:r>
            <a:r>
              <a:rPr lang="zh-TW" altLang="en-US" dirty="0"/>
              <a:t>資料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73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E5967D-F9C4-4C59-80BD-0788080F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336A2D-0761-4DB7-AF84-E605262BC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4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1E174-07E6-44DF-B4B8-FBEC632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Display filter</a:t>
            </a:r>
            <a:endParaRPr lang="zh-TW" altLang="en-US" dirty="0"/>
          </a:p>
        </p:txBody>
      </p:sp>
      <p:pic>
        <p:nvPicPr>
          <p:cNvPr id="3074" name="Picture 2" descr="https://camo.githubusercontent.com/0544a4a2462f26d76dafd3125cb8fbb94e2f91d5/68747470733a2f2f692e696d6775722e636f6d2f6d5265355234362e706e67">
            <a:extLst>
              <a:ext uri="{FF2B5EF4-FFF2-40B4-BE49-F238E27FC236}">
                <a16:creationId xmlns:a16="http://schemas.microsoft.com/office/drawing/2014/main" id="{70953E28-B7EA-4AC0-A8AA-E864C97D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208" y="3033903"/>
            <a:ext cx="105156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amo.githubusercontent.com/516e7c370e298e5a6d548153d9963a33a9b3b873/68747470733a2f2f692e696d6775722e636f6d2f546d6a396136472e706e67">
            <a:extLst>
              <a:ext uri="{FF2B5EF4-FFF2-40B4-BE49-F238E27FC236}">
                <a16:creationId xmlns:a16="http://schemas.microsoft.com/office/drawing/2014/main" id="{9B70B7F1-3FF5-48ED-ADC4-BE8403998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0"/>
            <a:ext cx="845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502176C-A5EF-42BC-8848-6AF3946A9E33}"/>
              </a:ext>
            </a:extLst>
          </p:cNvPr>
          <p:cNvSpPr/>
          <p:nvPr/>
        </p:nvSpPr>
        <p:spPr>
          <a:xfrm>
            <a:off x="5235508" y="3244334"/>
            <a:ext cx="2239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-apple-system"/>
              </a:rPr>
              <a:t>點選 </a:t>
            </a:r>
            <a:r>
              <a:rPr lang="en-US" altLang="zh-TW" sz="2400" b="1" dirty="0">
                <a:solidFill>
                  <a:srgbClr val="FF0000"/>
                </a:solidFill>
                <a:latin typeface="-apple-system"/>
              </a:rPr>
              <a:t>Expression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3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1E174-07E6-44DF-B4B8-FBEC632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Endpoints</a:t>
            </a:r>
            <a:endParaRPr lang="zh-TW" altLang="en-US" dirty="0"/>
          </a:p>
        </p:txBody>
      </p:sp>
      <p:pic>
        <p:nvPicPr>
          <p:cNvPr id="5122" name="Picture 2" descr="https://camo.githubusercontent.com/975af2fd4a074fe02e4262e53e63501257b662ab/68747470733a2f2f692e696d6775722e636f6d2f756b714d6832752e706e67">
            <a:extLst>
              <a:ext uri="{FF2B5EF4-FFF2-40B4-BE49-F238E27FC236}">
                <a16:creationId xmlns:a16="http://schemas.microsoft.com/office/drawing/2014/main" id="{A25A7768-6626-41F8-92A7-FC26DB0CB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943099"/>
            <a:ext cx="7500937" cy="41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99AADBB-13A2-44C6-B44B-EE3D5B823BEA}"/>
              </a:ext>
            </a:extLst>
          </p:cNvPr>
          <p:cNvSpPr/>
          <p:nvPr/>
        </p:nvSpPr>
        <p:spPr>
          <a:xfrm>
            <a:off x="4431506" y="11238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24292E"/>
                </a:solidFill>
                <a:latin typeface="-apple-system"/>
              </a:rPr>
              <a:t>端點指的是網路上收發資料的個裝置；會話指的是兩個端點之間的通訊。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63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1E174-07E6-44DF-B4B8-FBEC632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F9CEC-0004-4857-8B2E-C480CE63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免費且開源</a:t>
            </a:r>
            <a:endParaRPr lang="en-US" altLang="zh-TW" b="1" dirty="0"/>
          </a:p>
          <a:p>
            <a:r>
              <a:rPr lang="zh-TW" altLang="en-US" b="1" dirty="0"/>
              <a:t>網路偵錯、分析等等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31496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amo.githubusercontent.com/b125d9d781826d01f54bb5dcd463ecc4b5a91695/68747470733a2f2f692e696d6775722e636f6d2f457230775448432e706e67">
            <a:extLst>
              <a:ext uri="{FF2B5EF4-FFF2-40B4-BE49-F238E27FC236}">
                <a16:creationId xmlns:a16="http://schemas.microsoft.com/office/drawing/2014/main" id="{3CE52C07-DA88-46B1-9E10-0C0C6D0B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2813"/>
            <a:ext cx="12192000" cy="50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7A19AB-5746-4CD8-83C4-D91CA022053C}"/>
              </a:ext>
            </a:extLst>
          </p:cNvPr>
          <p:cNvSpPr/>
          <p:nvPr/>
        </p:nvSpPr>
        <p:spPr>
          <a:xfrm>
            <a:off x="5047988" y="3244334"/>
            <a:ext cx="23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-apple-system"/>
              </a:rPr>
              <a:t>Statistic -&gt; Endpoint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7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1E174-07E6-44DF-B4B8-FBEC632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Conversations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83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amo.githubusercontent.com/c67947c05adf9385a1823fac7312576cbd22270d/68747470733a2f2f692e696d6775722e636f6d2f6958665163434f2e706e67">
            <a:extLst>
              <a:ext uri="{FF2B5EF4-FFF2-40B4-BE49-F238E27FC236}">
                <a16:creationId xmlns:a16="http://schemas.microsoft.com/office/drawing/2014/main" id="{1F2B7B3A-0C57-429F-A972-223D870B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498"/>
            <a:ext cx="12192000" cy="50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C14805-4E68-4BB6-8652-18AC28DFE1B4}"/>
              </a:ext>
            </a:extLst>
          </p:cNvPr>
          <p:cNvSpPr/>
          <p:nvPr/>
        </p:nvSpPr>
        <p:spPr>
          <a:xfrm>
            <a:off x="0" y="587678"/>
            <a:ext cx="1244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欄位 </a:t>
            </a:r>
            <a:r>
              <a:rPr lang="en-US" altLang="zh-TW" i="1"/>
              <a:t>Address A</a:t>
            </a:r>
            <a:r>
              <a:rPr lang="zh-TW" altLang="en-US"/>
              <a:t> 表示會話發起點，欄位 </a:t>
            </a:r>
            <a:r>
              <a:rPr lang="en-US" altLang="zh-TW" i="1"/>
              <a:t>Address B</a:t>
            </a:r>
            <a:r>
              <a:rPr lang="zh-TW" altLang="en-US"/>
              <a:t> 表示會話目的地。 透過檢視看到發送的封包流量，再透過篩選器去過濾。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26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1E174-07E6-44DF-B4B8-FBEC632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Protocol Hierarchy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CB98B8-D4F1-45CE-A596-AB8275C15DAB}"/>
              </a:ext>
            </a:extLst>
          </p:cNvPr>
          <p:cNvSpPr/>
          <p:nvPr/>
        </p:nvSpPr>
        <p:spPr>
          <a:xfrm>
            <a:off x="4252546" y="29627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24292E"/>
                </a:solidFill>
                <a:latin typeface="-apple-system"/>
              </a:rPr>
              <a:t>對一個陌生的捕捉流量結果，有時必須借助流量中的協定分布狀況來判斷。透過 </a:t>
            </a:r>
            <a:r>
              <a:rPr lang="en-US" altLang="zh-TW" dirty="0" err="1">
                <a:solidFill>
                  <a:srgbClr val="24292E"/>
                </a:solidFill>
                <a:latin typeface="-apple-system"/>
              </a:rPr>
              <a:t>wireshark</a:t>
            </a:r>
            <a:r>
              <a:rPr lang="en-US" altLang="zh-TW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TW" altLang="en-US" dirty="0">
                <a:solidFill>
                  <a:srgbClr val="24292E"/>
                </a:solidFill>
                <a:latin typeface="-apple-system"/>
              </a:rPr>
              <a:t>的協定的階層式統計可以發掘 </a:t>
            </a:r>
            <a:r>
              <a:rPr lang="en-US" altLang="zh-TW" dirty="0">
                <a:solidFill>
                  <a:srgbClr val="24292E"/>
                </a:solidFill>
                <a:latin typeface="-apple-system"/>
              </a:rPr>
              <a:t>TCP</a:t>
            </a:r>
            <a:r>
              <a:rPr lang="zh-TW" altLang="en-US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24292E"/>
                </a:solidFill>
                <a:latin typeface="-apple-system"/>
              </a:rPr>
              <a:t>IP</a:t>
            </a:r>
            <a:r>
              <a:rPr lang="zh-TW" altLang="en-US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TW" dirty="0">
                <a:solidFill>
                  <a:srgbClr val="24292E"/>
                </a:solidFill>
                <a:latin typeface="-apple-system"/>
              </a:rPr>
              <a:t>DHCP </a:t>
            </a:r>
            <a:r>
              <a:rPr lang="zh-TW" altLang="en-US" dirty="0">
                <a:solidFill>
                  <a:srgbClr val="24292E"/>
                </a:solidFill>
                <a:latin typeface="-apple-system"/>
              </a:rPr>
              <a:t>和其它協定的流量分別占用了多少。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201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amo.githubusercontent.com/07aa481ca9a2ceb2af41099a4380a4449f33ce3b/68747470733a2f2f692e696d6775722e636f6d2f58356c486a30732e706e67">
            <a:extLst>
              <a:ext uri="{FF2B5EF4-FFF2-40B4-BE49-F238E27FC236}">
                <a16:creationId xmlns:a16="http://schemas.microsoft.com/office/drawing/2014/main" id="{25D6D643-9F2A-473E-BB73-2A86E1196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"/>
            <a:ext cx="12192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06D362D-0D4C-4813-8825-F3A9769A8904}"/>
              </a:ext>
            </a:extLst>
          </p:cNvPr>
          <p:cNvSpPr/>
          <p:nvPr/>
        </p:nvSpPr>
        <p:spPr>
          <a:xfrm>
            <a:off x="8660007" y="3165204"/>
            <a:ext cx="3531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altLang="zh-TW" sz="2000" b="1" dirty="0">
                <a:solidFill>
                  <a:srgbClr val="FF0000"/>
                </a:solidFill>
                <a:latin typeface="-apple-system"/>
              </a:rPr>
              <a:t>Statistics -&gt; Protocol Hierarchy</a:t>
            </a:r>
            <a:r>
              <a:rPr lang="en-US" altLang="zh-TW" sz="2000" dirty="0">
                <a:solidFill>
                  <a:srgbClr val="FF0000"/>
                </a:solidFill>
                <a:latin typeface="-apple-system"/>
              </a:rPr>
              <a:t> 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s://camo.githubusercontent.com/07aa481ca9a2ceb2af41099a4380a4449f33ce3b/68747470733a2f2f692e696d6775722e636f6d2f58356c486a30732e706e67">
            <a:extLst>
              <a:ext uri="{FF2B5EF4-FFF2-40B4-BE49-F238E27FC236}">
                <a16:creationId xmlns:a16="http://schemas.microsoft.com/office/drawing/2014/main" id="{5606B652-405F-4389-98FD-6C6457890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96"/>
            <a:ext cx="12192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0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1E174-07E6-44DF-B4B8-FBEC632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 Flow Graph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CB98B8-D4F1-45CE-A596-AB8275C15DAB}"/>
              </a:ext>
            </a:extLst>
          </p:cNvPr>
          <p:cNvSpPr/>
          <p:nvPr/>
        </p:nvSpPr>
        <p:spPr>
          <a:xfrm>
            <a:off x="4252546" y="29627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對於檢視資料隨時間而流動的過程，圖中裡資訊可以更清楚看出裝置之間如何通訊。</a:t>
            </a:r>
          </a:p>
        </p:txBody>
      </p:sp>
    </p:spTree>
    <p:extLst>
      <p:ext uri="{BB962C8B-B14F-4D97-AF65-F5344CB8AC3E}">
        <p14:creationId xmlns:p14="http://schemas.microsoft.com/office/powerpoint/2010/main" val="297130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camo.githubusercontent.com/2f5aeb0fe66ca39d68dbb448664c51492cb63c89/68747470733a2f2f692e696d6775722e636f6d2f304c65315572552e706e67">
            <a:extLst>
              <a:ext uri="{FF2B5EF4-FFF2-40B4-BE49-F238E27FC236}">
                <a16:creationId xmlns:a16="http://schemas.microsoft.com/office/drawing/2014/main" id="{80636A45-DD8F-4ABB-AF3A-D90FE5E3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8"/>
            <a:ext cx="12192000" cy="57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139302-03F8-4763-8F8F-26BA0ABFE14B}"/>
              </a:ext>
            </a:extLst>
          </p:cNvPr>
          <p:cNvSpPr/>
          <p:nvPr/>
        </p:nvSpPr>
        <p:spPr>
          <a:xfrm>
            <a:off x="4191000" y="370588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-apple-system"/>
              </a:rPr>
              <a:t>Statistics -&gt; Flow Graph</a:t>
            </a:r>
          </a:p>
          <a:p>
            <a:br>
              <a:rPr lang="en-US" altLang="zh-TW" sz="2000" dirty="0">
                <a:solidFill>
                  <a:srgbClr val="FF0000"/>
                </a:solidFill>
              </a:rPr>
            </a:b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61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9ED08-5C16-4764-B4B6-94B9127A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Example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4FA38D-CB37-443B-B256-A6D2D59FA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00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8">
            <a:extLst>
              <a:ext uri="{FF2B5EF4-FFF2-40B4-BE49-F238E27FC236}">
                <a16:creationId xmlns:a16="http://schemas.microsoft.com/office/drawing/2014/main" id="{20A061B9-B6CD-4B12-AA23-0D6D3728B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690274"/>
              </p:ext>
            </p:extLst>
          </p:nvPr>
        </p:nvGraphicFramePr>
        <p:xfrm>
          <a:off x="1082374" y="2011923"/>
          <a:ext cx="9422296" cy="2989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8188">
                  <a:extLst>
                    <a:ext uri="{9D8B030D-6E8A-4147-A177-3AD203B41FA5}">
                      <a16:colId xmlns:a16="http://schemas.microsoft.com/office/drawing/2014/main" val="1603743479"/>
                    </a:ext>
                  </a:extLst>
                </a:gridCol>
                <a:gridCol w="588188">
                  <a:extLst>
                    <a:ext uri="{9D8B030D-6E8A-4147-A177-3AD203B41FA5}">
                      <a16:colId xmlns:a16="http://schemas.microsoft.com/office/drawing/2014/main" val="2519061613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56934920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781640033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4269855920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697543859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4197014288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2976458172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2733014426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2597302558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1334035546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1438617442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223322057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3323042318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3537985452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1708762761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3071019899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1257000152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4159008578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188192601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2513661776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1369805148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419210644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4025330132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94911494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378175860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562977704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2375209184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2351561370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3719955483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4229628624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1460167906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2494889824"/>
                    </a:ext>
                  </a:extLst>
                </a:gridCol>
                <a:gridCol w="257685">
                  <a:extLst>
                    <a:ext uri="{9D8B030D-6E8A-4147-A177-3AD203B41FA5}">
                      <a16:colId xmlns:a16="http://schemas.microsoft.com/office/drawing/2014/main" val="2389518448"/>
                    </a:ext>
                  </a:extLst>
                </a:gridCol>
              </a:tblGrid>
              <a:tr h="277008">
                <a:tc gridSpan="3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dirty="0"/>
                        <a:t>ARP</a:t>
                      </a:r>
                      <a:r>
                        <a:rPr lang="en-US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Header</a:t>
                      </a:r>
                      <a:endParaRPr lang="zh-TW" altLang="en-US" sz="12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408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Offsets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Octet</a:t>
                      </a:r>
                      <a:endParaRPr lang="zh-TW" altLang="en-US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22" marR="43822" marT="21911" marB="21911" anchor="ctr"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049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Octet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lang="zh-TW" altLang="en-US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extLst>
                  <a:ext uri="{0D108BD9-81ED-4DB2-BD59-A6C34878D82A}">
                    <a16:rowId xmlns:a16="http://schemas.microsoft.com/office/drawing/2014/main" val="324415063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1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Hardware type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0" dirty="0">
                          <a:effectLst/>
                        </a:rPr>
                        <a:t>Protocol type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789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0" dirty="0">
                          <a:effectLst/>
                        </a:rPr>
                        <a:t>Hardware address length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0" dirty="0">
                          <a:effectLst/>
                        </a:rPr>
                        <a:t>Protocol address length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0" dirty="0">
                          <a:effectLst/>
                        </a:rPr>
                        <a:t>Opcode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849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3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Source hardware address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0256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3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Source protocol address</a:t>
                      </a: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118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128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3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Destination hardware address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578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3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Destination protocol address</a:t>
                      </a: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880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TW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2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22" marR="43822" marT="21911" marB="21911" anchor="ctr"/>
                </a:tc>
                <a:tc gridSpan="3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Data</a:t>
                      </a:r>
                      <a:endParaRPr lang="zh-TW" altLang="zh-TW" sz="12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7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4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54C990-9493-43C5-A08F-2B9A55F7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76A2F0-4868-448D-8624-668A960A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31750" cap="sq">
            <a:solidFill>
              <a:srgbClr val="05FB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åä¸">
            <a:extLst>
              <a:ext uri="{FF2B5EF4-FFF2-40B4-BE49-F238E27FC236}">
                <a16:creationId xmlns:a16="http://schemas.microsoft.com/office/drawing/2014/main" id="{9265C163-3138-46DD-850F-EC501E1CA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7049" y="804334"/>
            <a:ext cx="9857901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0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A735BF-BEEA-40FD-B5C7-65F345B4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8BBA75-4131-4679-9865-B9E60B316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55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.imgur.com/8SN9w3L.png">
            <a:extLst>
              <a:ext uri="{FF2B5EF4-FFF2-40B4-BE49-F238E27FC236}">
                <a16:creationId xmlns:a16="http://schemas.microsoft.com/office/drawing/2014/main" id="{63F807BE-E0CE-4BD5-A62E-DE6C8D323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5" y="1514475"/>
            <a:ext cx="1160584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78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.imgur.com/DR29rww.png">
            <a:extLst>
              <a:ext uri="{FF2B5EF4-FFF2-40B4-BE49-F238E27FC236}">
                <a16:creationId xmlns:a16="http://schemas.microsoft.com/office/drawing/2014/main" id="{87FAFD35-37A6-4F5B-A7A5-D75598A76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036" y="1187327"/>
            <a:ext cx="10905066" cy="43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9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.imgur.com/0aqiTbO.png">
            <a:extLst>
              <a:ext uri="{FF2B5EF4-FFF2-40B4-BE49-F238E27FC236}">
                <a16:creationId xmlns:a16="http://schemas.microsoft.com/office/drawing/2014/main" id="{A46F4C14-DE13-48BF-B009-DDBCF9EB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97932"/>
            <a:ext cx="10905066" cy="40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82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9ED08-5C16-4764-B4B6-94B9127A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ICMP Example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4FA38D-CB37-443B-B256-A6D2D59FA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87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47CCC39-13F5-4417-BB08-81C11C493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27661"/>
              </p:ext>
            </p:extLst>
          </p:nvPr>
        </p:nvGraphicFramePr>
        <p:xfrm>
          <a:off x="931985" y="1855177"/>
          <a:ext cx="10014451" cy="3121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690">
                  <a:extLst>
                    <a:ext uri="{9D8B030D-6E8A-4147-A177-3AD203B41FA5}">
                      <a16:colId xmlns:a16="http://schemas.microsoft.com/office/drawing/2014/main" val="62490472"/>
                    </a:ext>
                  </a:extLst>
                </a:gridCol>
                <a:gridCol w="619609">
                  <a:extLst>
                    <a:ext uri="{9D8B030D-6E8A-4147-A177-3AD203B41FA5}">
                      <a16:colId xmlns:a16="http://schemas.microsoft.com/office/drawing/2014/main" val="1529558175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738669027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3546780051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185927789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4216685668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2249546957"/>
                    </a:ext>
                  </a:extLst>
                </a:gridCol>
                <a:gridCol w="274248">
                  <a:extLst>
                    <a:ext uri="{9D8B030D-6E8A-4147-A177-3AD203B41FA5}">
                      <a16:colId xmlns:a16="http://schemas.microsoft.com/office/drawing/2014/main" val="3249087248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670564314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3724831440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3907425864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1398223105"/>
                    </a:ext>
                  </a:extLst>
                </a:gridCol>
                <a:gridCol w="274248">
                  <a:extLst>
                    <a:ext uri="{9D8B030D-6E8A-4147-A177-3AD203B41FA5}">
                      <a16:colId xmlns:a16="http://schemas.microsoft.com/office/drawing/2014/main" val="2156505981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1272390212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15837013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3996410863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3630684752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2692282896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3870194415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1500635596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585557658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1937951187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2690967289"/>
                    </a:ext>
                  </a:extLst>
                </a:gridCol>
                <a:gridCol w="274248">
                  <a:extLst>
                    <a:ext uri="{9D8B030D-6E8A-4147-A177-3AD203B41FA5}">
                      <a16:colId xmlns:a16="http://schemas.microsoft.com/office/drawing/2014/main" val="1635528360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2657361980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2394354468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3845368482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3372067581"/>
                    </a:ext>
                  </a:extLst>
                </a:gridCol>
                <a:gridCol w="274248">
                  <a:extLst>
                    <a:ext uri="{9D8B030D-6E8A-4147-A177-3AD203B41FA5}">
                      <a16:colId xmlns:a16="http://schemas.microsoft.com/office/drawing/2014/main" val="748564146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2266929814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2813358189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2441570221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1120915900"/>
                    </a:ext>
                  </a:extLst>
                </a:gridCol>
                <a:gridCol w="273720">
                  <a:extLst>
                    <a:ext uri="{9D8B030D-6E8A-4147-A177-3AD203B41FA5}">
                      <a16:colId xmlns:a16="http://schemas.microsoft.com/office/drawing/2014/main" val="20886204"/>
                    </a:ext>
                  </a:extLst>
                </a:gridCol>
              </a:tblGrid>
              <a:tr h="605681">
                <a:tc gridSpan="3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ICMP Header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23632"/>
                  </a:ext>
                </a:extLst>
              </a:tr>
              <a:tr h="628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Offsets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Octet</a:t>
                      </a:r>
                      <a:endParaRPr lang="zh-TW" altLang="en-US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30480" marB="30480" anchor="ctr"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1462"/>
                  </a:ext>
                </a:extLst>
              </a:tr>
              <a:tr h="628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Octet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lang="zh-TW" altLang="en-US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extLst>
                  <a:ext uri="{0D108BD9-81ED-4DB2-BD59-A6C34878D82A}">
                    <a16:rowId xmlns:a16="http://schemas.microsoft.com/office/drawing/2014/main" val="2954958948"/>
                  </a:ext>
                </a:extLst>
              </a:tr>
              <a:tr h="628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gridSpan="8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Checksum</a:t>
                      </a: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37577"/>
                  </a:ext>
                </a:extLst>
              </a:tr>
              <a:tr h="6288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gridSpan="3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Rest of Header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42745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A7B6EFC-0A7D-4325-9B41-A9AEA237109B}"/>
              </a:ext>
            </a:extLst>
          </p:cNvPr>
          <p:cNvSpPr/>
          <p:nvPr/>
        </p:nvSpPr>
        <p:spPr>
          <a:xfrm>
            <a:off x="2555631" y="49764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222222"/>
                </a:solidFill>
                <a:latin typeface="Arial" panose="020B0604020202020204" pitchFamily="34" charset="0"/>
              </a:rPr>
              <a:t>Code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進一步劃分 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ICMP 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的類型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該欄位用來尋找產生錯誤的原因</a:t>
            </a:r>
            <a:endParaRPr lang="en-US" altLang="zh-TW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分 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1 ~ 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571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4D2DEAE-0D12-4048-9187-1E4D1A73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467"/>
            <a:ext cx="12192000" cy="361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14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19CB966-882B-4C7E-9BF7-49F137439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53" y="1181099"/>
            <a:ext cx="759835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4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D55EB19-B00C-449F-87AD-39E9E573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146121"/>
            <a:ext cx="6996113" cy="43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94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47CA6-A0EC-437B-A946-5311DBE2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Tracert </a:t>
            </a:r>
            <a:r>
              <a:rPr lang="en-US" altLang="zh-TW" dirty="0" err="1"/>
              <a:t>nkust</a:t>
            </a:r>
            <a:r>
              <a:rPr lang="en-US" altLang="zh-TW" dirty="0"/>
              <a:t> </a:t>
            </a:r>
            <a:r>
              <a:rPr lang="zh-TW" altLang="en-US" dirty="0"/>
              <a:t>並察看結果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244D7C-F967-4ABC-9AA4-64C50363B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870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BE4280E-3D2B-4893-BBF5-5AEA915B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195"/>
            <a:ext cx="12192000" cy="413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4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AB56E-A3E2-4136-9477-196434C9BB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altLang="zh-TW" dirty="0"/>
              <a:t>UI</a:t>
            </a:r>
            <a:endParaRPr lang="zh-TW" altLang="en-US" dirty="0"/>
          </a:p>
        </p:txBody>
      </p:sp>
      <p:pic>
        <p:nvPicPr>
          <p:cNvPr id="4" name="Picture 2" descr="wsug_graphics/ws-main.png">
            <a:extLst>
              <a:ext uri="{FF2B5EF4-FFF2-40B4-BE49-F238E27FC236}">
                <a16:creationId xmlns:a16="http://schemas.microsoft.com/office/drawing/2014/main" id="{3BCAEB91-D679-4582-A1D9-6AE2D581341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250"/>
            <a:ext cx="6210300" cy="461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7FE3F424-B87E-43AE-90B3-218A9AFD7D85}"/>
              </a:ext>
            </a:extLst>
          </p:cNvPr>
          <p:cNvSpPr/>
          <p:nvPr/>
        </p:nvSpPr>
        <p:spPr>
          <a:xfrm rot="21039805">
            <a:off x="7311351" y="5171333"/>
            <a:ext cx="1948070" cy="127147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4B6C71-14E8-4389-ABCA-6CB8E5002D2A}"/>
              </a:ext>
            </a:extLst>
          </p:cNvPr>
          <p:cNvSpPr/>
          <p:nvPr/>
        </p:nvSpPr>
        <p:spPr>
          <a:xfrm>
            <a:off x="1103134" y="5001569"/>
            <a:ext cx="6210809" cy="5602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8FE1F32-1B57-4009-8912-F9B41F3B6E24}"/>
              </a:ext>
            </a:extLst>
          </p:cNvPr>
          <p:cNvGrpSpPr/>
          <p:nvPr/>
        </p:nvGrpSpPr>
        <p:grpSpPr>
          <a:xfrm>
            <a:off x="1103128" y="1110610"/>
            <a:ext cx="8911278" cy="369332"/>
            <a:chOff x="256257" y="2074105"/>
            <a:chExt cx="8911278" cy="369332"/>
          </a:xfrm>
          <a:solidFill>
            <a:srgbClr val="FFC000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29014B-2144-4323-84DA-C3C72C23B31F}"/>
                </a:ext>
              </a:extLst>
            </p:cNvPr>
            <p:cNvSpPr/>
            <p:nvPr/>
          </p:nvSpPr>
          <p:spPr>
            <a:xfrm>
              <a:off x="8405788" y="2074105"/>
              <a:ext cx="761747" cy="36933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Menu</a:t>
              </a:r>
              <a:endParaRPr lang="zh-TW" altLang="en-US" dirty="0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007EEE85-8111-42C4-85E9-7E77EDEDC324}"/>
                </a:ext>
              </a:extLst>
            </p:cNvPr>
            <p:cNvSpPr/>
            <p:nvPr/>
          </p:nvSpPr>
          <p:spPr>
            <a:xfrm>
              <a:off x="6474149" y="2257133"/>
              <a:ext cx="1906341" cy="86758"/>
            </a:xfrm>
            <a:prstGeom prst="rightArrow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AF807AF-E108-44E6-80BF-D64180CEA4DD}"/>
                </a:ext>
              </a:extLst>
            </p:cNvPr>
            <p:cNvSpPr/>
            <p:nvPr/>
          </p:nvSpPr>
          <p:spPr>
            <a:xfrm>
              <a:off x="256257" y="2242219"/>
              <a:ext cx="6210809" cy="118278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A19E9AA-B917-409C-A47A-D4FAC4D992F0}"/>
              </a:ext>
            </a:extLst>
          </p:cNvPr>
          <p:cNvGrpSpPr/>
          <p:nvPr/>
        </p:nvGrpSpPr>
        <p:grpSpPr>
          <a:xfrm>
            <a:off x="1103132" y="1420970"/>
            <a:ext cx="9635845" cy="554077"/>
            <a:chOff x="256247" y="2384465"/>
            <a:chExt cx="9635845" cy="554077"/>
          </a:xfrm>
        </p:grpSpPr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61AFB740-776C-410B-B3E4-3B2108930253}"/>
                </a:ext>
              </a:extLst>
            </p:cNvPr>
            <p:cNvSpPr/>
            <p:nvPr/>
          </p:nvSpPr>
          <p:spPr>
            <a:xfrm rot="571594">
              <a:off x="6453495" y="2574740"/>
              <a:ext cx="1947622" cy="68724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F315EC-7C1E-4ABD-85C1-6F6FA95910B8}"/>
                </a:ext>
              </a:extLst>
            </p:cNvPr>
            <p:cNvSpPr/>
            <p:nvPr/>
          </p:nvSpPr>
          <p:spPr>
            <a:xfrm>
              <a:off x="256247" y="2384465"/>
              <a:ext cx="6210809" cy="134824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9947E8-876A-447E-B8CD-47338F0E17DA}"/>
                </a:ext>
              </a:extLst>
            </p:cNvPr>
            <p:cNvSpPr/>
            <p:nvPr/>
          </p:nvSpPr>
          <p:spPr>
            <a:xfrm>
              <a:off x="8405788" y="2569210"/>
              <a:ext cx="1486304" cy="369332"/>
            </a:xfrm>
            <a:prstGeom prst="rect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Main toolbar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FB6689C-BFC7-418C-9051-D87C6ED29285}"/>
              </a:ext>
            </a:extLst>
          </p:cNvPr>
          <p:cNvGrpSpPr/>
          <p:nvPr/>
        </p:nvGrpSpPr>
        <p:grpSpPr>
          <a:xfrm>
            <a:off x="1096378" y="1579514"/>
            <a:ext cx="9664080" cy="890638"/>
            <a:chOff x="249493" y="2543009"/>
            <a:chExt cx="9664080" cy="890638"/>
          </a:xfrm>
        </p:grpSpPr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CE37FB7B-4150-4069-B8D5-B3AADA5BAC13}"/>
                </a:ext>
              </a:extLst>
            </p:cNvPr>
            <p:cNvSpPr/>
            <p:nvPr/>
          </p:nvSpPr>
          <p:spPr>
            <a:xfrm rot="1137430">
              <a:off x="6417561" y="2897119"/>
              <a:ext cx="2029081" cy="10611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0BDE2E-F78F-46D2-9BFA-63C10F42EEE8}"/>
                </a:ext>
              </a:extLst>
            </p:cNvPr>
            <p:cNvSpPr/>
            <p:nvPr/>
          </p:nvSpPr>
          <p:spPr>
            <a:xfrm>
              <a:off x="249493" y="2543009"/>
              <a:ext cx="6210809" cy="1049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722CDE-84FE-4F2C-A58C-496B843D6C7D}"/>
                </a:ext>
              </a:extLst>
            </p:cNvPr>
            <p:cNvSpPr/>
            <p:nvPr/>
          </p:nvSpPr>
          <p:spPr>
            <a:xfrm>
              <a:off x="8405788" y="3064315"/>
              <a:ext cx="1507785" cy="369332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Filter toolbar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98015D9-F8D2-4FE0-87F9-7369B27E957C}"/>
              </a:ext>
            </a:extLst>
          </p:cNvPr>
          <p:cNvGrpSpPr/>
          <p:nvPr/>
        </p:nvGrpSpPr>
        <p:grpSpPr>
          <a:xfrm>
            <a:off x="1089618" y="1708176"/>
            <a:ext cx="10062658" cy="1445486"/>
            <a:chOff x="242733" y="2671671"/>
            <a:chExt cx="10062658" cy="1445486"/>
          </a:xfrm>
        </p:grpSpPr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43DFB220-A67C-421A-860B-D4E4CB95C470}"/>
                </a:ext>
              </a:extLst>
            </p:cNvPr>
            <p:cNvSpPr/>
            <p:nvPr/>
          </p:nvSpPr>
          <p:spPr>
            <a:xfrm>
              <a:off x="6480578" y="3721206"/>
              <a:ext cx="1921034" cy="113897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97F87C-A9D2-492B-A6B2-2B32CC3A3098}"/>
                </a:ext>
              </a:extLst>
            </p:cNvPr>
            <p:cNvSpPr/>
            <p:nvPr/>
          </p:nvSpPr>
          <p:spPr>
            <a:xfrm>
              <a:off x="242733" y="2671671"/>
              <a:ext cx="6210809" cy="144548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36ACFA3-C50F-4FA4-AEEF-A12D8E115EAC}"/>
                </a:ext>
              </a:extLst>
            </p:cNvPr>
            <p:cNvSpPr/>
            <p:nvPr/>
          </p:nvSpPr>
          <p:spPr>
            <a:xfrm>
              <a:off x="8415130" y="3617191"/>
              <a:ext cx="1890261" cy="369332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Packet List pane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D421B2E-5E94-4111-9D08-B29C8CAA7765}"/>
              </a:ext>
            </a:extLst>
          </p:cNvPr>
          <p:cNvGrpSpPr/>
          <p:nvPr/>
        </p:nvGrpSpPr>
        <p:grpSpPr>
          <a:xfrm>
            <a:off x="1103132" y="3250360"/>
            <a:ext cx="10279976" cy="1714505"/>
            <a:chOff x="256247" y="4213855"/>
            <a:chExt cx="10279976" cy="1714505"/>
          </a:xfrm>
        </p:grpSpPr>
        <p:sp>
          <p:nvSpPr>
            <p:cNvPr id="24" name="箭號: 向右 23">
              <a:extLst>
                <a:ext uri="{FF2B5EF4-FFF2-40B4-BE49-F238E27FC236}">
                  <a16:creationId xmlns:a16="http://schemas.microsoft.com/office/drawing/2014/main" id="{FA5F0AB0-5C43-4361-AC39-F5AD52C85F7B}"/>
                </a:ext>
              </a:extLst>
            </p:cNvPr>
            <p:cNvSpPr/>
            <p:nvPr/>
          </p:nvSpPr>
          <p:spPr>
            <a:xfrm>
              <a:off x="6467060" y="4807694"/>
              <a:ext cx="1948070" cy="17227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4BE4AB7-699F-4B74-A0B0-EEE8872DFFB1}"/>
                </a:ext>
              </a:extLst>
            </p:cNvPr>
            <p:cNvSpPr/>
            <p:nvPr/>
          </p:nvSpPr>
          <p:spPr>
            <a:xfrm>
              <a:off x="256247" y="4213855"/>
              <a:ext cx="6210809" cy="1714505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FECF0A5-A37E-4221-B3FF-204584225F43}"/>
                </a:ext>
              </a:extLst>
            </p:cNvPr>
            <p:cNvSpPr/>
            <p:nvPr/>
          </p:nvSpPr>
          <p:spPr>
            <a:xfrm>
              <a:off x="8415130" y="4709167"/>
              <a:ext cx="2121093" cy="369332"/>
            </a:xfrm>
            <a:prstGeom prst="rect">
              <a:avLst/>
            </a:prstGeom>
            <a:ln w="19050">
              <a:solidFill>
                <a:srgbClr val="FFFF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Packet Details pane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0363E06-396B-41DC-A5B5-87D353D91A90}"/>
              </a:ext>
            </a:extLst>
          </p:cNvPr>
          <p:cNvSpPr/>
          <p:nvPr/>
        </p:nvSpPr>
        <p:spPr>
          <a:xfrm>
            <a:off x="9252673" y="4851424"/>
            <a:ext cx="1980029" cy="369332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Packet Bytes pane</a:t>
            </a:r>
          </a:p>
        </p:txBody>
      </p:sp>
    </p:spTree>
    <p:extLst>
      <p:ext uri="{BB962C8B-B14F-4D97-AF65-F5344CB8AC3E}">
        <p14:creationId xmlns:p14="http://schemas.microsoft.com/office/powerpoint/2010/main" val="1649841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C0AF8-2CBF-4D23-8E88-4E7CE1C3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23C554-3379-428B-99FD-B97C28EB8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48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ä¸åäº¤æ¡ ç¯ä¾">
            <a:extLst>
              <a:ext uri="{FF2B5EF4-FFF2-40B4-BE49-F238E27FC236}">
                <a16:creationId xmlns:a16="http://schemas.microsoft.com/office/drawing/2014/main" id="{FE0AEF91-AA08-4C5A-8B72-375B18A5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5868"/>
            <a:ext cx="53911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DEB2A9B-7AA7-46AE-87EC-81D1BF76FB1A}"/>
              </a:ext>
            </a:extLst>
          </p:cNvPr>
          <p:cNvSpPr/>
          <p:nvPr/>
        </p:nvSpPr>
        <p:spPr>
          <a:xfrm>
            <a:off x="5660252" y="6040288"/>
            <a:ext cx="5867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47425D"/>
                </a:solidFill>
                <a:latin typeface="Source Sans Pro" panose="020B0604020202020204" pitchFamily="34" charset="0"/>
              </a:rPr>
              <a:t> </a:t>
            </a:r>
            <a:r>
              <a:rPr lang="en-US" altLang="zh-TW" sz="2000" dirty="0">
                <a:solidFill>
                  <a:srgbClr val="E91E63"/>
                </a:solidFill>
                <a:latin typeface="Source Sans Pro" panose="020B0604020202020204" pitchFamily="34" charset="0"/>
              </a:rPr>
              <a:t>SYN</a:t>
            </a:r>
            <a:r>
              <a:rPr lang="zh-TW" altLang="en-US" sz="2000" dirty="0">
                <a:solidFill>
                  <a:srgbClr val="47425D"/>
                </a:solidFill>
                <a:latin typeface="Source Sans Pro" panose="020B0604020202020204" pitchFamily="34" charset="0"/>
              </a:rPr>
              <a:t>、</a:t>
            </a:r>
            <a:r>
              <a:rPr lang="en-US" altLang="zh-TW" sz="2000" dirty="0">
                <a:solidFill>
                  <a:srgbClr val="E91E63"/>
                </a:solidFill>
                <a:latin typeface="Source Sans Pro" panose="020B0604020202020204" pitchFamily="34" charset="0"/>
              </a:rPr>
              <a:t>ACK</a:t>
            </a:r>
            <a:r>
              <a:rPr lang="en-US" altLang="zh-TW" sz="2000" dirty="0">
                <a:solidFill>
                  <a:srgbClr val="47425D"/>
                </a:solidFill>
                <a:latin typeface="Source Sans Pro" panose="020B0604020202020204" pitchFamily="34" charset="0"/>
              </a:rPr>
              <a:t> </a:t>
            </a:r>
            <a:r>
              <a:rPr lang="zh-TW" altLang="en-US" sz="2000" dirty="0">
                <a:solidFill>
                  <a:srgbClr val="47425D"/>
                </a:solidFill>
                <a:latin typeface="Source Sans Pro" panose="020B0604020202020204" pitchFamily="34" charset="0"/>
              </a:rPr>
              <a:t>是 </a:t>
            </a:r>
            <a:r>
              <a:rPr lang="en-US" altLang="zh-TW" sz="2000" dirty="0">
                <a:solidFill>
                  <a:srgbClr val="47425D"/>
                </a:solidFill>
                <a:latin typeface="Source Sans Pro" panose="020B0604020202020204" pitchFamily="34" charset="0"/>
              </a:rPr>
              <a:t>TCP </a:t>
            </a:r>
            <a:r>
              <a:rPr lang="zh-TW" altLang="en-US" sz="2000" dirty="0">
                <a:solidFill>
                  <a:srgbClr val="47425D"/>
                </a:solidFill>
                <a:latin typeface="Source Sans Pro" panose="020B0604020202020204" pitchFamily="34" charset="0"/>
              </a:rPr>
              <a:t>封包中的 </a:t>
            </a:r>
            <a:r>
              <a:rPr lang="zh-TW" altLang="en-US" sz="2000" b="1" dirty="0">
                <a:solidFill>
                  <a:srgbClr val="47425D"/>
                </a:solidFill>
                <a:latin typeface="Source Sans Pro" panose="020B0604020202020204" pitchFamily="34" charset="0"/>
              </a:rPr>
              <a:t>控制位元 </a:t>
            </a:r>
            <a:r>
              <a:rPr lang="en-US" altLang="zh-TW" sz="2000" b="1" dirty="0">
                <a:solidFill>
                  <a:srgbClr val="47425D"/>
                </a:solidFill>
                <a:latin typeface="Source Sans Pro" panose="020B0604020202020204" pitchFamily="34" charset="0"/>
              </a:rPr>
              <a:t>(Control Bits)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D6963-82E7-49B5-83C0-FB3ECA700D58}"/>
              </a:ext>
            </a:extLst>
          </p:cNvPr>
          <p:cNvSpPr/>
          <p:nvPr/>
        </p:nvSpPr>
        <p:spPr>
          <a:xfrm>
            <a:off x="5660252" y="5586019"/>
            <a:ext cx="5186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47425D"/>
                </a:solidFill>
                <a:latin typeface="Source Sans Pro" panose="020B0604020202020204" pitchFamily="34" charset="0"/>
              </a:rPr>
              <a:t> Seq</a:t>
            </a:r>
            <a:r>
              <a:rPr lang="zh-TW" altLang="en-US" sz="2000" dirty="0">
                <a:solidFill>
                  <a:srgbClr val="47425D"/>
                </a:solidFill>
                <a:latin typeface="Source Sans Pro" panose="020B0604020202020204" pitchFamily="34" charset="0"/>
              </a:rPr>
              <a:t> 為請求序號 </a:t>
            </a:r>
            <a:r>
              <a:rPr lang="en-US" altLang="zh-TW" sz="2000" dirty="0">
                <a:solidFill>
                  <a:srgbClr val="E91E63"/>
                </a:solidFill>
                <a:latin typeface="Source Sans Pro" panose="020B0604020202020204" pitchFamily="34" charset="0"/>
              </a:rPr>
              <a:t>Ack </a:t>
            </a:r>
            <a:r>
              <a:rPr lang="zh-TW" altLang="en-US" sz="2000" dirty="0">
                <a:solidFill>
                  <a:srgbClr val="E91E63"/>
                </a:solidFill>
                <a:latin typeface="Source Sans Pro" panose="020B0604020202020204" pitchFamily="34" charset="0"/>
              </a:rPr>
              <a:t>為確認序號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94F57D-5079-46A2-BF42-1B768E07FD54}"/>
              </a:ext>
            </a:extLst>
          </p:cNvPr>
          <p:cNvSpPr txBox="1"/>
          <p:nvPr/>
        </p:nvSpPr>
        <p:spPr>
          <a:xfrm>
            <a:off x="5495503" y="1711733"/>
            <a:ext cx="60842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Client </a:t>
            </a:r>
            <a:r>
              <a:rPr lang="zh-TW" altLang="en-US" sz="2000" dirty="0"/>
              <a:t>向 </a:t>
            </a:r>
            <a:r>
              <a:rPr lang="en-US" altLang="zh-TW" sz="2000" dirty="0"/>
              <a:t>Server </a:t>
            </a:r>
            <a:r>
              <a:rPr lang="zh-TW" altLang="en-US" sz="2000" dirty="0"/>
              <a:t>發送 </a:t>
            </a:r>
            <a:r>
              <a:rPr lang="en-US" altLang="zh-TW" sz="2000" dirty="0"/>
              <a:t>SYN</a:t>
            </a:r>
            <a:r>
              <a:rPr lang="zh-TW" altLang="en-US" sz="2000" dirty="0"/>
              <a:t>（</a:t>
            </a:r>
            <a:r>
              <a:rPr lang="en-US" altLang="zh-TW" sz="2000" dirty="0"/>
              <a:t>Seq = 100</a:t>
            </a:r>
            <a:r>
              <a:rPr lang="zh-TW" altLang="en-US" sz="2000" dirty="0"/>
              <a:t>，</a:t>
            </a:r>
            <a:r>
              <a:rPr lang="en-US" altLang="zh-TW" sz="2000" dirty="0"/>
              <a:t>SYN = 1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SYN+ACK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/>
              <a:t>Server </a:t>
            </a:r>
            <a:r>
              <a:rPr lang="zh-TW" altLang="en-US" sz="2000" dirty="0"/>
              <a:t>收到 </a:t>
            </a:r>
            <a:r>
              <a:rPr lang="en-US" altLang="zh-TW" sz="2000" dirty="0"/>
              <a:t>Client </a:t>
            </a:r>
            <a:r>
              <a:rPr lang="zh-TW" altLang="en-US" sz="2000" dirty="0"/>
              <a:t>請求，回覆（</a:t>
            </a:r>
            <a:r>
              <a:rPr lang="en-US" altLang="zh-TW" sz="2000" dirty="0"/>
              <a:t>Ack=100+1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/>
              <a:t>Server </a:t>
            </a:r>
            <a:r>
              <a:rPr lang="zh-TW" altLang="en-US" sz="2000" dirty="0"/>
              <a:t>向 </a:t>
            </a:r>
            <a:r>
              <a:rPr lang="en-US" altLang="zh-TW" sz="2000" dirty="0"/>
              <a:t>Client</a:t>
            </a:r>
            <a:r>
              <a:rPr lang="zh-TW" altLang="en-US" sz="2000" dirty="0"/>
              <a:t> 發送 </a:t>
            </a:r>
            <a:r>
              <a:rPr lang="en-US" altLang="zh-TW" sz="2000" dirty="0"/>
              <a:t>SYN</a:t>
            </a:r>
            <a:r>
              <a:rPr lang="zh-TW" altLang="en-US" sz="2000" dirty="0"/>
              <a:t>（</a:t>
            </a:r>
            <a:r>
              <a:rPr lang="en-US" altLang="zh-TW" sz="2000" dirty="0"/>
              <a:t>seq=300</a:t>
            </a:r>
            <a:r>
              <a:rPr lang="zh-TW" altLang="en-US" sz="2000" dirty="0"/>
              <a:t>）建立連線請求</a:t>
            </a: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Client </a:t>
            </a:r>
            <a:r>
              <a:rPr lang="zh-TW" altLang="en-US" sz="2000" dirty="0"/>
              <a:t>向 </a:t>
            </a:r>
            <a:r>
              <a:rPr lang="en-US" altLang="zh-TW" sz="2000" dirty="0"/>
              <a:t>Server</a:t>
            </a:r>
            <a:r>
              <a:rPr lang="zh-TW" altLang="en-US" sz="2000" dirty="0"/>
              <a:t> 發送  </a:t>
            </a:r>
            <a:r>
              <a:rPr lang="en-US" altLang="zh-TW" sz="2000" dirty="0"/>
              <a:t>ACK</a:t>
            </a:r>
            <a:r>
              <a:rPr lang="zh-TW" altLang="en-US" sz="2000" dirty="0"/>
              <a:t>，用來確認雙方進入 </a:t>
            </a:r>
            <a:r>
              <a:rPr lang="en-US" altLang="zh-TW" sz="2000" dirty="0"/>
              <a:t>ESTABLISHED</a:t>
            </a:r>
          </a:p>
          <a:p>
            <a:pPr marL="800100" lvl="1" indent="-342900">
              <a:buFont typeface="+mj-lt"/>
              <a:buAutoNum type="arabicPeriod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2726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內容版面配置區 8">
            <a:extLst>
              <a:ext uri="{FF2B5EF4-FFF2-40B4-BE49-F238E27FC236}">
                <a16:creationId xmlns:a16="http://schemas.microsoft.com/office/drawing/2014/main" id="{1707EC1A-8438-4CB6-9D89-0CD13D6D3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89615"/>
              </p:ext>
            </p:extLst>
          </p:nvPr>
        </p:nvGraphicFramePr>
        <p:xfrm>
          <a:off x="628904" y="1182254"/>
          <a:ext cx="10584046" cy="4151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0711">
                  <a:extLst>
                    <a:ext uri="{9D8B030D-6E8A-4147-A177-3AD203B41FA5}">
                      <a16:colId xmlns:a16="http://schemas.microsoft.com/office/drawing/2014/main" val="1603743479"/>
                    </a:ext>
                  </a:extLst>
                </a:gridCol>
                <a:gridCol w="660711">
                  <a:extLst>
                    <a:ext uri="{9D8B030D-6E8A-4147-A177-3AD203B41FA5}">
                      <a16:colId xmlns:a16="http://schemas.microsoft.com/office/drawing/2014/main" val="2519061613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56934920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781640033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4269855920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697543859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4197014288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2976458172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2733014426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2597302558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1334035546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1438617442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223322057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3323042318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3537985452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1708762761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3071019899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1257000152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4159008578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188192601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2513661776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1369805148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419210644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4025330132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94911494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378175860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562977704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2375209184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2351561370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3719955483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4229628624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1460167906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2494889824"/>
                    </a:ext>
                  </a:extLst>
                </a:gridCol>
                <a:gridCol w="289457">
                  <a:extLst>
                    <a:ext uri="{9D8B030D-6E8A-4147-A177-3AD203B41FA5}">
                      <a16:colId xmlns:a16="http://schemas.microsoft.com/office/drawing/2014/main" val="2389518448"/>
                    </a:ext>
                  </a:extLst>
                </a:gridCol>
              </a:tblGrid>
              <a:tr h="360416">
                <a:tc gridSpan="3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Header</a:t>
                      </a:r>
                      <a:endParaRPr lang="zh-TW" altLang="en-US" sz="12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40810"/>
                  </a:ext>
                </a:extLst>
              </a:tr>
              <a:tr h="37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Offsets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Octet</a:t>
                      </a:r>
                      <a:endParaRPr lang="zh-TW" altLang="en-US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22" marR="43822" marT="21911" marB="21911" anchor="ctr"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04935"/>
                  </a:ext>
                </a:extLst>
              </a:tr>
              <a:tr h="37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Octet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lang="zh-TW" altLang="en-US" sz="12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extLst>
                  <a:ext uri="{0D108BD9-81ED-4DB2-BD59-A6C34878D82A}">
                    <a16:rowId xmlns:a16="http://schemas.microsoft.com/office/drawing/2014/main" val="3244150637"/>
                  </a:ext>
                </a:extLst>
              </a:tr>
              <a:tr h="373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1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Source port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Destination port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78933"/>
                  </a:ext>
                </a:extLst>
              </a:tr>
              <a:tr h="37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3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Sequence number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84910"/>
                  </a:ext>
                </a:extLst>
              </a:tr>
              <a:tr h="37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3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Acknowledgment number (if ACK set)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025605"/>
                  </a:ext>
                </a:extLst>
              </a:tr>
              <a:tr h="7708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Data offset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Reserved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0 0 0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</a:t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en-US" sz="1200" kern="0">
                          <a:effectLst/>
                        </a:rPr>
                        <a:t>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W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E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C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</a:t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en-US" sz="1200" kern="0">
                          <a:effectLst/>
                        </a:rPr>
                        <a:t>R</a:t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en-US" sz="1200" kern="0">
                          <a:effectLst/>
                        </a:rPr>
                        <a:t>G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C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K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P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S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S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Y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I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1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Window Size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11828"/>
                  </a:ext>
                </a:extLst>
              </a:tr>
              <a:tr h="3747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1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Checksum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Urgent pointer (if URG set)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88047"/>
                  </a:ext>
                </a:extLst>
              </a:tr>
              <a:tr h="7728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...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160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...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gridSpan="3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Options (if data offset &gt; 5. Padded at the end with "0" bytes if necessary.)</a:t>
                      </a:r>
                      <a:br>
                        <a:rPr lang="en-US" sz="1200" kern="0" dirty="0">
                          <a:effectLst/>
                        </a:rPr>
                      </a:br>
                      <a:r>
                        <a:rPr lang="en-US" sz="1200" kern="0" dirty="0">
                          <a:effectLst/>
                        </a:rPr>
                        <a:t>...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3822" marR="43822" marT="21911" marB="21911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47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574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FF4875B-427D-4630-A85F-84D3AA4C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1167"/>
            <a:ext cx="12192000" cy="6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65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DF845-2A3C-4DC7-8096-4B285B5B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 Example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E068F9-0ACF-4C52-87A6-2D2FD5C02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28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AB7AE8C-CD8E-446E-982B-6A9950EE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33550"/>
            <a:ext cx="11506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69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F935ACB-DAC4-4930-AAD0-A7FDC846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2062"/>
            <a:ext cx="8096250" cy="43338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F78DBDE-045E-498D-8258-715F0D3B3627}"/>
              </a:ext>
            </a:extLst>
          </p:cNvPr>
          <p:cNvSpPr txBox="1"/>
          <p:nvPr/>
        </p:nvSpPr>
        <p:spPr>
          <a:xfrm>
            <a:off x="8677275" y="1447800"/>
            <a:ext cx="2969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MF=1</a:t>
            </a:r>
            <a:r>
              <a:rPr lang="zh-TW" altLang="en-US" dirty="0"/>
              <a:t>（後面還有分片）</a:t>
            </a:r>
            <a:endParaRPr lang="en-US" altLang="zh-TW" dirty="0"/>
          </a:p>
          <a:p>
            <a:r>
              <a:rPr lang="en-US" altLang="zh-TW" dirty="0"/>
              <a:t>MF=0</a:t>
            </a:r>
            <a:r>
              <a:rPr lang="zh-TW" altLang="en-US" dirty="0"/>
              <a:t>（該資料包的最後一個分片）</a:t>
            </a:r>
            <a:endParaRPr lang="en-US" altLang="zh-TW" dirty="0"/>
          </a:p>
          <a:p>
            <a:r>
              <a:rPr lang="en-US" altLang="zh-TW" dirty="0"/>
              <a:t>DF=0</a:t>
            </a:r>
            <a:r>
              <a:rPr lang="zh-TW" altLang="en-US" dirty="0"/>
              <a:t>（允許分片）</a:t>
            </a:r>
          </a:p>
        </p:txBody>
      </p:sp>
    </p:spTree>
    <p:extLst>
      <p:ext uri="{BB962C8B-B14F-4D97-AF65-F5344CB8AC3E}">
        <p14:creationId xmlns:p14="http://schemas.microsoft.com/office/powerpoint/2010/main" val="1900912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D90F0-F5A9-47BD-9F7D-5F62101C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all" dirty="0"/>
              <a:t>PUZZLE #3 ANN’S APPLETV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9017D3-BB25-4FDD-8FB8-D96D70246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http://forensicscontest.com/2009/12/28/anns-appletv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4815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3967711-54FD-4E5A-9917-A33F298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100" spc="-100"/>
              <a:t>What is the MAC address of Ann’s AppleTV?</a:t>
            </a:r>
          </a:p>
        </p:txBody>
      </p:sp>
      <p:pic>
        <p:nvPicPr>
          <p:cNvPr id="12290" name="Picture 2" descr="https://lh5.googleusercontent.com/n58hPMI4I1W0YCPJjG8jpeJCpsiT3NA60hSb9DPmcCLHwIyZuhQOwggHpx0iInexancJ03tiUbMYpz9XJ2JIXU1PmGgPAShtgG36UAT3rMQOIyfmQ_931gT0qncUHvspeOKuZNzr">
            <a:extLst>
              <a:ext uri="{FF2B5EF4-FFF2-40B4-BE49-F238E27FC236}">
                <a16:creationId xmlns:a16="http://schemas.microsoft.com/office/drawing/2014/main" id="{E8D4182D-C5F7-4988-BB3C-6FB7944F1E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4405" y="484632"/>
            <a:ext cx="8708404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53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3967711-54FD-4E5A-9917-A33F298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TW" dirty="0"/>
              <a:t>What User-Agent string did Ann’s </a:t>
            </a:r>
            <a:r>
              <a:rPr lang="en-US" altLang="zh-TW" dirty="0" err="1"/>
              <a:t>AppleTV</a:t>
            </a:r>
            <a:r>
              <a:rPr lang="en-US" altLang="zh-TW" dirty="0"/>
              <a:t> use in HTTP requests?</a:t>
            </a:r>
            <a:endParaRPr lang="en-US" altLang="zh-TW" sz="4600" spc="-1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B8B123E-F68B-409E-A91C-F42D9CA1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4EACA3-9DEE-4F0E-B9F8-54A806746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04749"/>
            <a:ext cx="9511893" cy="3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1C797-DDD9-43CA-881F-9193E84B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45390E-21C2-4FBE-B169-AD3123EB4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9060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3967711-54FD-4E5A-9917-A33F298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200" spc="-100"/>
              <a:t>What were Ann’s first four search terms on the AppleTV (all incremental searches count)?</a:t>
            </a:r>
          </a:p>
        </p:txBody>
      </p:sp>
      <p:pic>
        <p:nvPicPr>
          <p:cNvPr id="13317" name="Picture 2" descr="https://lh6.googleusercontent.com/3Mz_ZbTYcHJM2IQQqKCSJ0byaFa_Wai9kr9lQxwH3PsPBuaQ1zOUsQNP6m7uejM1NPiXTK7em7aWwAHEkj1iAMW6-De598qPXG4wDSVOcUDip7W4kocqObi1rhf1yKwMU9Wecyfg">
            <a:extLst>
              <a:ext uri="{FF2B5EF4-FFF2-40B4-BE49-F238E27FC236}">
                <a16:creationId xmlns:a16="http://schemas.microsoft.com/office/drawing/2014/main" id="{45E40A70-9312-4878-88FF-26EA0F34F6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 r="1" b="23923"/>
          <a:stretch/>
        </p:blipFill>
        <p:spPr bwMode="auto">
          <a:xfrm>
            <a:off x="1069847" y="484632"/>
            <a:ext cx="10637520" cy="355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7B5A13-E235-4F7B-B22D-9104BC6C402E}"/>
              </a:ext>
            </a:extLst>
          </p:cNvPr>
          <p:cNvSpPr/>
          <p:nvPr/>
        </p:nvSpPr>
        <p:spPr>
          <a:xfrm>
            <a:off x="6623821" y="3657855"/>
            <a:ext cx="2161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HTTP -&gt; Requests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02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3967711-54FD-4E5A-9917-A33F298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/>
              <a:t>What was the title of the first movie Ann clicked on?</a:t>
            </a:r>
            <a:endParaRPr lang="en-US" altLang="zh-TW" sz="3200" spc="-100" dirty="0"/>
          </a:p>
        </p:txBody>
      </p:sp>
      <p:pic>
        <p:nvPicPr>
          <p:cNvPr id="16386" name="Picture 2" descr="https://lh3.googleusercontent.com/xUjEg-xqYY_AyuVnYK9zF8zAd0b_kq45QDKKPi6JxzI8pvkloRr-rkKdTAhCAJdzpuFR5kRWXijJA4mZYFV6AMkCd-SbUHK8UjR0CkCfihF61pIdi0mZ0_jmwusjwjjkmbHBeqNT">
            <a:extLst>
              <a:ext uri="{FF2B5EF4-FFF2-40B4-BE49-F238E27FC236}">
                <a16:creationId xmlns:a16="http://schemas.microsoft.com/office/drawing/2014/main" id="{23A75C84-F6E5-4892-AEDF-5F38EFAC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8" y="69967"/>
            <a:ext cx="8612633" cy="467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4F5D6B-907C-4105-A9D5-15295B5AB365}"/>
              </a:ext>
            </a:extLst>
          </p:cNvPr>
          <p:cNvSpPr/>
          <p:nvPr/>
        </p:nvSpPr>
        <p:spPr>
          <a:xfrm>
            <a:off x="5727769" y="1267753"/>
            <a:ext cx="500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http.request.uri.query.parameter contains Hackers</a:t>
            </a:r>
          </a:p>
        </p:txBody>
      </p:sp>
    </p:spTree>
    <p:extLst>
      <p:ext uri="{BB962C8B-B14F-4D97-AF65-F5344CB8AC3E}">
        <p14:creationId xmlns:p14="http://schemas.microsoft.com/office/powerpoint/2010/main" val="1216494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19FFB-776B-423E-9600-800A5C82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2B0B9-E8DB-40F4-AFB8-34F967BC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https://notfalse.net/7/three-way-handshake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https://en.wikipedia.org/wiki/IPv4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https://github.com/CCH0124/Network/tree/master/wireshark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https://cch0124.github.io/arp/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http://forensicscontest.com/puzzles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51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A739A9-8BB5-454C-B957-4CC0FC5114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81200" y="4591050"/>
            <a:ext cx="10210800" cy="1065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900" spc="-100" dirty="0"/>
              <a:t>Filter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2B8F5BC-55A9-477E-808F-ABD2E7AFF57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84237" y="1279525"/>
            <a:ext cx="10423525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6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1500966-B075-41E8-A634-6E246895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OSI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177327-BDFA-4717-9687-D2A7010C4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57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81BD61D-21CB-4258-A419-BA76133BD7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98575"/>
            <a:ext cx="3259138" cy="3254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900" spc="-100" dirty="0"/>
              <a:t>OSI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71EEE23-9770-4DBD-ADB6-352971D6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30" y="689515"/>
            <a:ext cx="8177570" cy="54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8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43236-536E-46BD-97FD-E15BA928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Capture skills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15866E-05D2-4D63-B122-0B01B7B5A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03422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893</Words>
  <Application>Microsoft Office PowerPoint</Application>
  <PresentationFormat>寬螢幕</PresentationFormat>
  <Paragraphs>277</Paragraphs>
  <Slides>52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-apple-system</vt:lpstr>
      <vt:lpstr>Arial</vt:lpstr>
      <vt:lpstr>Arial</vt:lpstr>
      <vt:lpstr>Calibri</vt:lpstr>
      <vt:lpstr>Corbel</vt:lpstr>
      <vt:lpstr>Source Sans Pro</vt:lpstr>
      <vt:lpstr>Times New Roman</vt:lpstr>
      <vt:lpstr>Wingdings 2</vt:lpstr>
      <vt:lpstr>框架</vt:lpstr>
      <vt:lpstr>Wireshark 操作</vt:lpstr>
      <vt:lpstr>Introduction</vt:lpstr>
      <vt:lpstr>UI</vt:lpstr>
      <vt:lpstr>UI</vt:lpstr>
      <vt:lpstr>Filter</vt:lpstr>
      <vt:lpstr>Filter</vt:lpstr>
      <vt:lpstr>OSI</vt:lpstr>
      <vt:lpstr>OSI</vt:lpstr>
      <vt:lpstr>Capture skills</vt:lpstr>
      <vt:lpstr>MAC</vt:lpstr>
      <vt:lpstr>PowerPoint 簡報</vt:lpstr>
      <vt:lpstr>IP</vt:lpstr>
      <vt:lpstr>PowerPoint 簡報</vt:lpstr>
      <vt:lpstr>Port</vt:lpstr>
      <vt:lpstr>PowerPoint 簡報</vt:lpstr>
      <vt:lpstr>Tool</vt:lpstr>
      <vt:lpstr>Display filter</vt:lpstr>
      <vt:lpstr>PowerPoint 簡報</vt:lpstr>
      <vt:lpstr>Endpoints</vt:lpstr>
      <vt:lpstr>PowerPoint 簡報</vt:lpstr>
      <vt:lpstr>Conversations</vt:lpstr>
      <vt:lpstr>PowerPoint 簡報</vt:lpstr>
      <vt:lpstr>Protocol Hierarchy </vt:lpstr>
      <vt:lpstr>PowerPoint 簡報</vt:lpstr>
      <vt:lpstr> Flow Graph</vt:lpstr>
      <vt:lpstr>PowerPoint 簡報</vt:lpstr>
      <vt:lpstr>ARP Example</vt:lpstr>
      <vt:lpstr>PowerPoint 簡報</vt:lpstr>
      <vt:lpstr>PowerPoint 簡報</vt:lpstr>
      <vt:lpstr>PowerPoint 簡報</vt:lpstr>
      <vt:lpstr>PowerPoint 簡報</vt:lpstr>
      <vt:lpstr>PowerPoint 簡報</vt:lpstr>
      <vt:lpstr>ICMP Example</vt:lpstr>
      <vt:lpstr>PowerPoint 簡報</vt:lpstr>
      <vt:lpstr>PowerPoint 簡報</vt:lpstr>
      <vt:lpstr>PowerPoint 簡報</vt:lpstr>
      <vt:lpstr>PowerPoint 簡報</vt:lpstr>
      <vt:lpstr>Tracert nkust 並察看結果</vt:lpstr>
      <vt:lpstr>PowerPoint 簡報</vt:lpstr>
      <vt:lpstr>TCP Example</vt:lpstr>
      <vt:lpstr>PowerPoint 簡報</vt:lpstr>
      <vt:lpstr>PowerPoint 簡報</vt:lpstr>
      <vt:lpstr>PowerPoint 簡報</vt:lpstr>
      <vt:lpstr>IP Example</vt:lpstr>
      <vt:lpstr>PowerPoint 簡報</vt:lpstr>
      <vt:lpstr>PowerPoint 簡報</vt:lpstr>
      <vt:lpstr>PUZZLE #3 ANN’S APPLETV</vt:lpstr>
      <vt:lpstr>What is the MAC address of Ann’s AppleTV?</vt:lpstr>
      <vt:lpstr>What User-Agent string did Ann’s AppleTV use in HTTP requests?</vt:lpstr>
      <vt:lpstr>What were Ann’s first four search terms on the AppleTV (all incremental searches count)?</vt:lpstr>
      <vt:lpstr>What was the title of the first movie Ann clicked on?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操作</dc:title>
  <dc:creator>陳熾宏</dc:creator>
  <cp:lastModifiedBy>Fuan Ho</cp:lastModifiedBy>
  <cp:revision>6</cp:revision>
  <dcterms:created xsi:type="dcterms:W3CDTF">2019-05-12T03:02:15Z</dcterms:created>
  <dcterms:modified xsi:type="dcterms:W3CDTF">2022-05-30T16:51:05Z</dcterms:modified>
</cp:coreProperties>
</file>