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1" r:id="rId18"/>
    <p:sldId id="272" r:id="rId19"/>
    <p:sldId id="283" r:id="rId20"/>
    <p:sldId id="284" r:id="rId21"/>
    <p:sldId id="285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3ECCB-65EE-470E-9C4E-94135289DB9B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4235-9B13-4164-AA7E-D05AAF92F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46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4235-9B13-4164-AA7E-D05AAF92F0B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7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4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4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2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2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63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07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8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37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6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EAB1-2627-40FF-98BA-6ACC52DA26D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4457-CE82-4FD1-8D12-B57DAD4F2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10 Bat Algorithms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Xin-She Yang, Nature-Inspired Optimization Algorithms, Elsevier, 2014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90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en-US" altLang="zh-TW" dirty="0"/>
              <a:t>Although the loudness can vary in many ways, we assume that the loudness </a:t>
            </a:r>
            <a:r>
              <a:rPr lang="en-US" altLang="zh-TW" dirty="0" smtClean="0"/>
              <a:t>varies from </a:t>
            </a:r>
            <a:r>
              <a:rPr lang="en-US" altLang="zh-TW" dirty="0"/>
              <a:t>a large (positive) </a:t>
            </a:r>
            <a:r>
              <a:rPr lang="en-US" altLang="zh-TW" i="1" dirty="0"/>
              <a:t>A</a:t>
            </a:r>
            <a:r>
              <a:rPr lang="en-US" altLang="zh-TW" baseline="-25000" dirty="0"/>
              <a:t>0</a:t>
            </a:r>
            <a:r>
              <a:rPr lang="en-US" altLang="zh-TW" dirty="0"/>
              <a:t> to a minimum value </a:t>
            </a:r>
            <a:r>
              <a:rPr lang="en-US" altLang="zh-TW" i="1" dirty="0"/>
              <a:t>A</a:t>
            </a:r>
            <a:r>
              <a:rPr lang="en-US" altLang="zh-TW" baseline="-25000" dirty="0"/>
              <a:t>min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59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general, the frequency </a:t>
            </a:r>
            <a:r>
              <a:rPr lang="en-US" altLang="zh-TW" i="1" dirty="0"/>
              <a:t>f </a:t>
            </a:r>
            <a:r>
              <a:rPr lang="en-US" altLang="zh-TW" dirty="0"/>
              <a:t>in a range [ </a:t>
            </a:r>
            <a:r>
              <a:rPr lang="en-US" altLang="zh-TW" i="1" dirty="0" err="1"/>
              <a:t>f</a:t>
            </a:r>
            <a:r>
              <a:rPr lang="en-US" altLang="zh-TW" baseline="-25000" dirty="0" err="1"/>
              <a:t>min</a:t>
            </a:r>
            <a:r>
              <a:rPr lang="en-US" altLang="zh-TW" dirty="0"/>
              <a:t>, </a:t>
            </a:r>
            <a:r>
              <a:rPr lang="en-US" altLang="zh-TW" i="1" dirty="0" err="1"/>
              <a:t>f</a:t>
            </a:r>
            <a:r>
              <a:rPr lang="en-US" altLang="zh-TW" baseline="-25000" dirty="0" err="1"/>
              <a:t>max</a:t>
            </a:r>
            <a:r>
              <a:rPr lang="en-US" altLang="zh-TW" dirty="0"/>
              <a:t>] </a:t>
            </a:r>
            <a:r>
              <a:rPr lang="en-US" altLang="zh-TW" dirty="0" smtClean="0"/>
              <a:t>corresponds to </a:t>
            </a:r>
            <a:r>
              <a:rPr lang="en-US" altLang="zh-TW" dirty="0"/>
              <a:t>a range of wavelengths [</a:t>
            </a:r>
            <a:r>
              <a:rPr lang="en-US" altLang="zh-TW" dirty="0" err="1"/>
              <a:t>λ</a:t>
            </a:r>
            <a:r>
              <a:rPr lang="en-US" altLang="zh-TW" baseline="-25000" dirty="0" err="1"/>
              <a:t>min</a:t>
            </a:r>
            <a:r>
              <a:rPr lang="en-US" altLang="zh-TW" dirty="0"/>
              <a:t>, </a:t>
            </a:r>
            <a:r>
              <a:rPr lang="en-US" altLang="zh-TW" dirty="0" err="1"/>
              <a:t>λ</a:t>
            </a:r>
            <a:r>
              <a:rPr lang="en-US" altLang="zh-TW" baseline="-25000" dirty="0" err="1"/>
              <a:t>max</a:t>
            </a:r>
            <a:r>
              <a:rPr lang="en-US" altLang="zh-TW" dirty="0"/>
              <a:t>]. For example, a frequency range of [20 kHz</a:t>
            </a:r>
            <a:r>
              <a:rPr lang="en-US" altLang="zh-TW" dirty="0" smtClean="0"/>
              <a:t>, 500 </a:t>
            </a:r>
            <a:r>
              <a:rPr lang="en-US" altLang="zh-TW" dirty="0"/>
              <a:t>kHz] corresponds to a range of wavelengths from 0.7 mm to 17 mm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detectable range (or the largest wavelength) should be chosen </a:t>
            </a:r>
            <a:r>
              <a:rPr lang="en-US" altLang="zh-TW" dirty="0" smtClean="0"/>
              <a:t>such that </a:t>
            </a:r>
            <a:r>
              <a:rPr lang="en-US" altLang="zh-TW" dirty="0"/>
              <a:t>it is comparable to the size of the domain of interest, then toned down to </a:t>
            </a:r>
            <a:r>
              <a:rPr lang="en-US" altLang="zh-TW" dirty="0" smtClean="0"/>
              <a:t>smaller ranges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60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simplicity, we can assume </a:t>
            </a:r>
            <a:r>
              <a:rPr lang="en-US" altLang="zh-TW" i="1" dirty="0"/>
              <a:t>f </a:t>
            </a:r>
            <a:r>
              <a:rPr lang="en-US" altLang="zh-TW" dirty="0"/>
              <a:t>∈ [0, </a:t>
            </a:r>
            <a:r>
              <a:rPr lang="en-US" altLang="zh-TW" i="1" dirty="0" err="1"/>
              <a:t>f</a:t>
            </a:r>
            <a:r>
              <a:rPr lang="en-US" altLang="zh-TW" baseline="-25000" dirty="0" err="1"/>
              <a:t>max</a:t>
            </a:r>
            <a:r>
              <a:rPr lang="en-US" altLang="zh-TW" dirty="0"/>
              <a:t>].We know that higher frequencies </a:t>
            </a:r>
            <a:r>
              <a:rPr lang="en-US" altLang="zh-TW" dirty="0" smtClean="0"/>
              <a:t>have short </a:t>
            </a:r>
            <a:r>
              <a:rPr lang="en-US" altLang="zh-TW" dirty="0"/>
              <a:t>wavelengths and travel a shorter distance. For bats, the typical ranges are a </a:t>
            </a:r>
            <a:r>
              <a:rPr lang="en-US" altLang="zh-TW" dirty="0" smtClean="0"/>
              <a:t>few meters.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rate of pulse can simply be in the range of [0,1], where 0 means no </a:t>
            </a:r>
            <a:r>
              <a:rPr lang="en-US" altLang="zh-TW" dirty="0" smtClean="0"/>
              <a:t>pulses at </a:t>
            </a:r>
            <a:r>
              <a:rPr lang="en-US" altLang="zh-TW" dirty="0"/>
              <a:t>all and 1 means the maximum rate of pulse emission.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24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85788"/>
            <a:ext cx="8016875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51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10.2.1 Movement of Virtual Bats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42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2757"/>
            <a:ext cx="8280920" cy="11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378904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where β ∈ [0, 1] is a random vector drawn from a uniform distribution. Here </a:t>
            </a:r>
            <a:r>
              <a:rPr lang="en-US" altLang="zh-TW" sz="2400" b="1" i="1" dirty="0"/>
              <a:t>x</a:t>
            </a:r>
            <a:r>
              <a:rPr lang="en-US" altLang="zh-TW" sz="2400" baseline="-25000" dirty="0"/>
              <a:t>∗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is the </a:t>
            </a:r>
            <a:r>
              <a:rPr lang="en-US" altLang="zh-TW" sz="2400" dirty="0"/>
              <a:t>current global best </a:t>
            </a:r>
            <a:r>
              <a:rPr lang="en-US" altLang="zh-TW" sz="2400" dirty="0" smtClean="0"/>
              <a:t>location. </a:t>
            </a:r>
            <a:r>
              <a:rPr lang="en-US" altLang="zh-TW" sz="2400" dirty="0"/>
              <a:t>In our implementation, we use </a:t>
            </a:r>
            <a:r>
              <a:rPr lang="en-US" altLang="zh-TW" sz="2400" i="1" dirty="0" err="1"/>
              <a:t>f</a:t>
            </a:r>
            <a:r>
              <a:rPr lang="en-US" altLang="zh-TW" sz="2400" baseline="-25000" dirty="0" err="1"/>
              <a:t>min</a:t>
            </a:r>
            <a:r>
              <a:rPr lang="en-US" altLang="zh-TW" sz="2400" dirty="0"/>
              <a:t> = 0 </a:t>
            </a:r>
            <a:r>
              <a:rPr lang="en-US" altLang="zh-TW" sz="2400" dirty="0" smtClean="0"/>
              <a:t>and </a:t>
            </a:r>
            <a:r>
              <a:rPr lang="en-US" altLang="zh-TW" sz="2400" i="1" dirty="0" err="1" smtClean="0"/>
              <a:t>f</a:t>
            </a:r>
            <a:r>
              <a:rPr lang="en-US" altLang="zh-TW" sz="2400" baseline="-25000" dirty="0" err="1"/>
              <a:t>max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i="1" dirty="0"/>
              <a:t>O</a:t>
            </a:r>
            <a:r>
              <a:rPr lang="en-US" altLang="zh-TW" sz="2400" dirty="0"/>
              <a:t>(1), depending on the domain size of the problem of interest. Initially, </a:t>
            </a:r>
            <a:r>
              <a:rPr lang="en-US" altLang="zh-TW" sz="2400" dirty="0" smtClean="0"/>
              <a:t>each bat </a:t>
            </a:r>
            <a:r>
              <a:rPr lang="en-US" altLang="zh-TW" sz="2400" dirty="0"/>
              <a:t>is randomly assigned a frequency that is drawn uniformly from [ </a:t>
            </a:r>
            <a:r>
              <a:rPr lang="en-US" altLang="zh-TW" sz="2400" i="1" dirty="0" err="1"/>
              <a:t>f</a:t>
            </a:r>
            <a:r>
              <a:rPr lang="en-US" altLang="zh-TW" sz="2400" baseline="-25000" dirty="0" err="1"/>
              <a:t>min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f</a:t>
            </a:r>
            <a:r>
              <a:rPr lang="en-US" altLang="zh-TW" sz="2400" baseline="-25000" dirty="0" err="1"/>
              <a:t>max</a:t>
            </a:r>
            <a:r>
              <a:rPr lang="en-US" altLang="zh-TW" sz="2400" dirty="0"/>
              <a:t>].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543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the local search part, once a solution is selected among the current best solutions</a:t>
            </a:r>
            <a:r>
              <a:rPr lang="en-US" altLang="zh-TW" dirty="0" smtClean="0"/>
              <a:t>, a </a:t>
            </a:r>
            <a:r>
              <a:rPr lang="en-US" altLang="zh-TW" dirty="0"/>
              <a:t>new solution for each bat is generated locally using random </a:t>
            </a:r>
            <a:r>
              <a:rPr lang="en-US" altLang="zh-TW" dirty="0" smtClean="0"/>
              <a:t>walk</a:t>
            </a:r>
          </a:p>
          <a:p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where </a:t>
            </a:r>
            <a:r>
              <a:rPr lang="en-US" altLang="zh-TW" i="1" dirty="0" smtClean="0"/>
              <a:t>A</a:t>
            </a:r>
            <a:r>
              <a:rPr lang="en-US" altLang="zh-TW" baseline="30000" dirty="0" smtClean="0"/>
              <a:t>(</a:t>
            </a:r>
            <a:r>
              <a:rPr lang="en-US" altLang="zh-TW" i="1" baseline="30000" dirty="0" smtClean="0"/>
              <a:t>t</a:t>
            </a:r>
            <a:r>
              <a:rPr lang="en-US" altLang="zh-TW" baseline="30000" dirty="0"/>
              <a:t>)</a:t>
            </a:r>
            <a:r>
              <a:rPr lang="en-US" altLang="zh-TW" dirty="0"/>
              <a:t> = </a:t>
            </a:r>
            <a:r>
              <a:rPr lang="en-US" altLang="zh-TW" dirty="0" smtClean="0"/>
              <a:t>&lt;</a:t>
            </a:r>
            <a:r>
              <a:rPr lang="en-US" altLang="zh-TW" i="1" dirty="0" err="1" smtClean="0"/>
              <a:t>A</a:t>
            </a:r>
            <a:r>
              <a:rPr lang="en-US" altLang="zh-TW" i="1" baseline="30000" dirty="0" err="1" smtClean="0"/>
              <a:t>t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smtClean="0"/>
              <a:t>&gt; </a:t>
            </a:r>
            <a:r>
              <a:rPr lang="en-US" altLang="zh-TW" dirty="0" smtClean="0"/>
              <a:t>is </a:t>
            </a:r>
            <a:r>
              <a:rPr lang="en-US" altLang="zh-TW" dirty="0"/>
              <a:t>the average loudness of </a:t>
            </a:r>
            <a:r>
              <a:rPr lang="en-US" altLang="zh-TW" dirty="0" smtClean="0"/>
              <a:t>all the </a:t>
            </a:r>
            <a:r>
              <a:rPr lang="en-US" altLang="zh-TW" dirty="0"/>
              <a:t>bats at this time </a:t>
            </a:r>
            <a:r>
              <a:rPr lang="en-US" altLang="zh-TW" dirty="0" smtClean="0"/>
              <a:t>step. </a:t>
            </a:r>
            <a:r>
              <a:rPr lang="el-GR" altLang="zh-TW" dirty="0" smtClean="0"/>
              <a:t>ϵ</a:t>
            </a:r>
            <a:r>
              <a:rPr lang="en-US" altLang="zh-TW" i="1" baseline="-25000" dirty="0" smtClean="0"/>
              <a:t>t</a:t>
            </a:r>
            <a:r>
              <a:rPr lang="en-US" altLang="zh-TW" i="1" dirty="0" smtClean="0"/>
              <a:t> </a:t>
            </a:r>
            <a:r>
              <a:rPr lang="en-US" altLang="zh-TW" dirty="0"/>
              <a:t>is now drawn from a Gaussian normal distribution N(0, 1), and σ is a </a:t>
            </a:r>
            <a:r>
              <a:rPr lang="en-US" altLang="zh-TW" dirty="0" smtClean="0"/>
              <a:t>scaling factor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00314"/>
            <a:ext cx="7776864" cy="44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52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update of the velocities and positions of bats may have some similarity to </a:t>
            </a:r>
            <a:r>
              <a:rPr lang="en-US" altLang="zh-TW" dirty="0" smtClean="0"/>
              <a:t>the procedure </a:t>
            </a:r>
            <a:r>
              <a:rPr lang="en-US" altLang="zh-TW" dirty="0"/>
              <a:t>in the standard particle swarm optimization, since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essentially </a:t>
            </a:r>
            <a:r>
              <a:rPr lang="en-US" altLang="zh-TW" dirty="0" smtClean="0"/>
              <a:t>controls the </a:t>
            </a:r>
            <a:r>
              <a:rPr lang="en-US" altLang="zh-TW" dirty="0"/>
              <a:t>pace and range of the movement of the swarming </a:t>
            </a:r>
            <a:r>
              <a:rPr lang="en-US" altLang="zh-TW" dirty="0" smtClean="0"/>
              <a:t>particles.</a:t>
            </a:r>
          </a:p>
          <a:p>
            <a:r>
              <a:rPr lang="en-US" altLang="zh-TW" dirty="0" smtClean="0"/>
              <a:t>However</a:t>
            </a:r>
            <a:r>
              <a:rPr lang="en-US" altLang="zh-TW" dirty="0"/>
              <a:t>, BA can </a:t>
            </a:r>
            <a:r>
              <a:rPr lang="en-US" altLang="zh-TW" dirty="0" smtClean="0"/>
              <a:t>be more </a:t>
            </a:r>
            <a:r>
              <a:rPr lang="en-US" altLang="zh-TW" dirty="0"/>
              <a:t>effective because it uses frequency tuning and parameter control to </a:t>
            </a:r>
            <a:r>
              <a:rPr lang="en-US" altLang="zh-TW" dirty="0" smtClean="0"/>
              <a:t>influence exploration </a:t>
            </a:r>
            <a:r>
              <a:rPr lang="en-US" altLang="zh-TW" dirty="0"/>
              <a:t>and exploitation.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41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i="1" dirty="0"/>
              <a:t>10.2.2 Loudness and Pulse Emission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Furthermore, the loudness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and the rate </a:t>
            </a:r>
            <a:r>
              <a:rPr lang="en-US" altLang="zh-TW" i="1" dirty="0" err="1"/>
              <a:t>r</a:t>
            </a:r>
            <a:r>
              <a:rPr lang="en-US" altLang="zh-TW" i="1" baseline="-25000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of pulse emission have to be </a:t>
            </a:r>
            <a:r>
              <a:rPr lang="en-US" altLang="zh-TW" dirty="0" smtClean="0"/>
              <a:t>updated accordingly </a:t>
            </a:r>
            <a:r>
              <a:rPr lang="en-US" altLang="zh-TW" dirty="0"/>
              <a:t>as the iterations </a:t>
            </a:r>
            <a:r>
              <a:rPr lang="en-US" altLang="zh-TW" dirty="0" smtClean="0"/>
              <a:t>proceed.</a:t>
            </a:r>
          </a:p>
          <a:p>
            <a:r>
              <a:rPr lang="en-US" altLang="zh-TW" dirty="0" smtClean="0"/>
              <a:t>Because </a:t>
            </a:r>
            <a:r>
              <a:rPr lang="en-US" altLang="zh-TW" dirty="0"/>
              <a:t>the loudness usually decreases once </a:t>
            </a:r>
            <a:r>
              <a:rPr lang="en-US" altLang="zh-TW" dirty="0" smtClean="0"/>
              <a:t>a bat </a:t>
            </a:r>
            <a:r>
              <a:rPr lang="en-US" altLang="zh-TW" dirty="0"/>
              <a:t>has found its prey, whereas the </a:t>
            </a:r>
            <a:r>
              <a:rPr lang="en-US" altLang="zh-TW" dirty="0" smtClean="0"/>
              <a:t>rate </a:t>
            </a:r>
            <a:r>
              <a:rPr lang="en-US" altLang="zh-TW" dirty="0"/>
              <a:t>of pulse emission </a:t>
            </a:r>
            <a:r>
              <a:rPr lang="en-US" altLang="zh-TW" dirty="0" smtClean="0"/>
              <a:t>increases.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8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6428"/>
            <a:ext cx="8229600" cy="187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43930"/>
            <a:ext cx="9108504" cy="241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40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choice of parameters requires some experimentation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Initially, each bat </a:t>
            </a:r>
            <a:r>
              <a:rPr lang="en-US" altLang="zh-TW" dirty="0" smtClean="0"/>
              <a:t>should have </a:t>
            </a:r>
            <a:r>
              <a:rPr lang="en-US" altLang="zh-TW" dirty="0"/>
              <a:t>different values of loudness and pulse emission rate; this can be achieved by randomization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92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/>
              <a:t>bat algorithm</a:t>
            </a:r>
            <a:r>
              <a:rPr lang="en-US" altLang="zh-TW" dirty="0"/>
              <a:t>(BA) is a bio-inspired </a:t>
            </a:r>
            <a:r>
              <a:rPr lang="en-US" altLang="zh-TW" dirty="0" smtClean="0"/>
              <a:t>algorithm developed by Xin-She Yang </a:t>
            </a:r>
            <a:r>
              <a:rPr lang="en-US" altLang="zh-TW" dirty="0"/>
              <a:t>in </a:t>
            </a:r>
            <a:r>
              <a:rPr lang="en-US" altLang="zh-TW" dirty="0" smtClean="0"/>
              <a:t>2010 </a:t>
            </a:r>
            <a:r>
              <a:rPr lang="en-US" altLang="zh-TW" dirty="0"/>
              <a:t>that has been found very efficient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57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example, the initial loudness </a:t>
            </a:r>
            <a:r>
              <a:rPr lang="en-US" altLang="zh-TW" i="1" dirty="0" smtClean="0"/>
              <a:t>A</a:t>
            </a:r>
            <a:r>
              <a:rPr lang="en-US" altLang="zh-TW" baseline="30000" dirty="0" smtClean="0"/>
              <a:t>0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 </a:t>
            </a:r>
            <a:r>
              <a:rPr lang="en-US" altLang="zh-TW" dirty="0"/>
              <a:t>can typically be taken as 1,whereas </a:t>
            </a:r>
            <a:r>
              <a:rPr lang="en-US" altLang="zh-TW" dirty="0" smtClean="0"/>
              <a:t>the initial </a:t>
            </a:r>
            <a:r>
              <a:rPr lang="en-US" altLang="zh-TW" dirty="0"/>
              <a:t>emission rate </a:t>
            </a:r>
            <a:r>
              <a:rPr lang="en-US" altLang="zh-TW" i="1" dirty="0"/>
              <a:t>r </a:t>
            </a:r>
            <a:r>
              <a:rPr lang="en-US" altLang="zh-TW" baseline="30000" dirty="0" smtClean="0"/>
              <a:t>0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 </a:t>
            </a:r>
            <a:r>
              <a:rPr lang="en-US" altLang="zh-TW" dirty="0"/>
              <a:t>can be around zero or any value </a:t>
            </a:r>
            <a:r>
              <a:rPr lang="en-US" altLang="zh-TW" i="1" dirty="0"/>
              <a:t>r </a:t>
            </a:r>
            <a:r>
              <a:rPr lang="en-US" altLang="zh-TW" baseline="30000" dirty="0"/>
              <a:t>0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 </a:t>
            </a:r>
            <a:r>
              <a:rPr lang="en-US" altLang="zh-TW" dirty="0" smtClean="0"/>
              <a:t>∈ </a:t>
            </a:r>
            <a:r>
              <a:rPr lang="en-US" altLang="zh-TW" i="1" dirty="0"/>
              <a:t>(</a:t>
            </a:r>
            <a:r>
              <a:rPr lang="en-US" altLang="zh-TW" dirty="0"/>
              <a:t>0</a:t>
            </a:r>
            <a:r>
              <a:rPr lang="en-US" altLang="zh-TW" i="1" dirty="0"/>
              <a:t>, </a:t>
            </a:r>
            <a:r>
              <a:rPr lang="en-US" altLang="zh-TW" dirty="0"/>
              <a:t>1] if using (10.6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Their loudness </a:t>
            </a:r>
            <a:r>
              <a:rPr lang="en-US" altLang="zh-TW" dirty="0"/>
              <a:t>and emission rates will be updated only if the new solutions are improved</a:t>
            </a:r>
            <a:r>
              <a:rPr lang="en-US" altLang="zh-TW" dirty="0" smtClean="0"/>
              <a:t>, which </a:t>
            </a:r>
            <a:r>
              <a:rPr lang="en-US" altLang="zh-TW" dirty="0"/>
              <a:t>means that these bats are moving toward the optimal solution.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243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other words, HS and PSO can be considered the special cases of BA</a:t>
            </a:r>
            <a:r>
              <a:rPr lang="en-US" altLang="zh-TW" dirty="0" smtClean="0"/>
              <a:t>. Therefore</a:t>
            </a:r>
            <a:r>
              <a:rPr lang="en-US" altLang="zh-TW" dirty="0"/>
              <a:t>, it is no surprise that BA is efficient.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134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10.3 Implementation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1962"/>
            <a:ext cx="9144000" cy="2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0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1861"/>
            <a:ext cx="9144000" cy="467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75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10.4 Binary Bat Algorithms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6041"/>
            <a:ext cx="9144000" cy="361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57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10.5 Variants of the Bat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Fuzzy logic bat algorithm (FLBA</a:t>
            </a:r>
            <a:r>
              <a:rPr lang="en-US" altLang="zh-TW" i="1" dirty="0" smtClean="0"/>
              <a:t>)</a:t>
            </a:r>
            <a:endParaRPr lang="en-US" altLang="zh-TW" dirty="0" smtClean="0"/>
          </a:p>
          <a:p>
            <a:r>
              <a:rPr lang="en-US" altLang="zh-TW" i="1" dirty="0"/>
              <a:t>Multi-objective bat algorithm (</a:t>
            </a:r>
            <a:r>
              <a:rPr lang="en-US" altLang="zh-TW" i="1" dirty="0" smtClean="0"/>
              <a:t>MOBA)</a:t>
            </a:r>
            <a:endParaRPr lang="en-US" altLang="zh-TW" dirty="0" smtClean="0"/>
          </a:p>
          <a:p>
            <a:r>
              <a:rPr lang="en-US" altLang="zh-TW" i="1" dirty="0"/>
              <a:t>K-means bat algorithm (KMBA</a:t>
            </a:r>
            <a:r>
              <a:rPr lang="en-US" altLang="zh-TW" i="1" dirty="0" smtClean="0"/>
              <a:t>)</a:t>
            </a:r>
            <a:endParaRPr lang="en-US" altLang="zh-TW" dirty="0" smtClean="0"/>
          </a:p>
          <a:p>
            <a:r>
              <a:rPr lang="en-US" altLang="zh-TW" i="1" dirty="0"/>
              <a:t>Chaotic bat algorithm (CBA</a:t>
            </a:r>
            <a:r>
              <a:rPr lang="en-US" altLang="zh-TW" i="1" dirty="0" smtClean="0"/>
              <a:t>)</a:t>
            </a:r>
            <a:endParaRPr lang="en-US" altLang="zh-TW" dirty="0" smtClean="0"/>
          </a:p>
          <a:p>
            <a:r>
              <a:rPr lang="en-US" altLang="zh-TW" i="1" dirty="0"/>
              <a:t>Binary bat algorithm (BBA</a:t>
            </a:r>
            <a:r>
              <a:rPr lang="en-US" altLang="zh-TW" i="1" dirty="0" smtClean="0"/>
              <a:t>)</a:t>
            </a:r>
          </a:p>
          <a:p>
            <a:r>
              <a:rPr lang="en-US" altLang="zh-TW" i="1" dirty="0"/>
              <a:t>Improved bat algorithm(IBA</a:t>
            </a:r>
            <a:r>
              <a:rPr lang="en-US" altLang="zh-TW" i="1" dirty="0" smtClean="0"/>
              <a:t>)</a:t>
            </a:r>
            <a:endParaRPr lang="en-US" altLang="zh-TW" dirty="0" smtClean="0"/>
          </a:p>
          <a:p>
            <a:r>
              <a:rPr lang="en-US" altLang="zh-TW" i="1" dirty="0"/>
              <a:t>Modified bat algorithm (MBA</a:t>
            </a:r>
            <a:r>
              <a:rPr lang="en-US" altLang="zh-TW" i="1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998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10.7 Why the Bat Algorithm is 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i="1" dirty="0"/>
              <a:t>Frequency </a:t>
            </a:r>
            <a:r>
              <a:rPr lang="en-US" altLang="zh-TW" i="1" dirty="0" smtClean="0"/>
              <a:t>tuning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BA </a:t>
            </a:r>
            <a:r>
              <a:rPr lang="en-US" altLang="zh-TW" dirty="0"/>
              <a:t>uses echolocation and frequency tuning to solve </a:t>
            </a:r>
            <a:r>
              <a:rPr lang="en-US" altLang="zh-TW" dirty="0" smtClean="0"/>
              <a:t>problems.</a:t>
            </a:r>
          </a:p>
          <a:p>
            <a:pPr lvl="1"/>
            <a:r>
              <a:rPr lang="en-US" altLang="zh-TW" dirty="0" smtClean="0"/>
              <a:t>Though </a:t>
            </a:r>
            <a:r>
              <a:rPr lang="en-US" altLang="zh-TW" dirty="0"/>
              <a:t>echolocation is not directly used to mimic the true function in reality, </a:t>
            </a:r>
            <a:r>
              <a:rPr lang="en-US" altLang="zh-TW" dirty="0" smtClean="0"/>
              <a:t>frequency variations </a:t>
            </a:r>
            <a:r>
              <a:rPr lang="en-US" altLang="zh-TW" dirty="0"/>
              <a:t>are </a:t>
            </a:r>
            <a:r>
              <a:rPr lang="en-US" altLang="zh-TW" dirty="0" smtClean="0"/>
              <a:t>used.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capability can provide some functionality that </a:t>
            </a:r>
            <a:r>
              <a:rPr lang="en-US" altLang="zh-TW" dirty="0" smtClean="0"/>
              <a:t>may be </a:t>
            </a:r>
            <a:r>
              <a:rPr lang="en-US" altLang="zh-TW" dirty="0"/>
              <a:t>similar to the key feature used in PSO, SA, and HS. Therefore, BA possesses </a:t>
            </a:r>
            <a:r>
              <a:rPr lang="en-US" altLang="zh-TW" dirty="0" smtClean="0"/>
              <a:t>the advantages </a:t>
            </a:r>
            <a:r>
              <a:rPr lang="en-US" altLang="zh-TW" dirty="0"/>
              <a:t>of other swarm-intelligence-based algorithms.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598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i="1" dirty="0"/>
              <a:t>Automatic </a:t>
            </a:r>
            <a:r>
              <a:rPr lang="en-US" altLang="zh-TW" i="1" dirty="0" smtClean="0"/>
              <a:t>zooming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BA has </a:t>
            </a:r>
            <a:r>
              <a:rPr lang="en-US" altLang="zh-TW" dirty="0"/>
              <a:t>a distinct advantage over </a:t>
            </a:r>
            <a:r>
              <a:rPr lang="en-US" altLang="zh-TW" dirty="0" smtClean="0"/>
              <a:t>other metaheuristic </a:t>
            </a:r>
            <a:r>
              <a:rPr lang="en-US" altLang="zh-TW" dirty="0"/>
              <a:t>algorithms</a:t>
            </a:r>
            <a:r>
              <a:rPr lang="en-US" altLang="zh-TW" dirty="0" smtClean="0"/>
              <a:t>. That </a:t>
            </a:r>
            <a:r>
              <a:rPr lang="en-US" altLang="zh-TW" dirty="0"/>
              <a:t>is, BA has a capability of automatically zooming into a region where </a:t>
            </a:r>
            <a:r>
              <a:rPr lang="en-US" altLang="zh-TW" dirty="0" smtClean="0"/>
              <a:t>promising solutions </a:t>
            </a:r>
            <a:r>
              <a:rPr lang="en-US" altLang="zh-TW" dirty="0"/>
              <a:t>have been found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zooming is accompanied by the automatic </a:t>
            </a:r>
            <a:r>
              <a:rPr lang="en-US" altLang="zh-TW" dirty="0" smtClean="0"/>
              <a:t>switch from </a:t>
            </a:r>
            <a:r>
              <a:rPr lang="en-US" altLang="zh-TW" dirty="0"/>
              <a:t>explorative moves to local intensive exploitation. As a result, BA has a </a:t>
            </a:r>
            <a:r>
              <a:rPr lang="en-US" altLang="zh-TW" dirty="0" smtClean="0"/>
              <a:t>quick convergence </a:t>
            </a:r>
            <a:r>
              <a:rPr lang="en-US" altLang="zh-TW" dirty="0"/>
              <a:t>rate, at least at early stages of the iterations, compared with </a:t>
            </a:r>
            <a:r>
              <a:rPr lang="en-US" altLang="zh-TW" dirty="0" smtClean="0"/>
              <a:t>other algorithms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013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i="1" dirty="0"/>
              <a:t>Parameter </a:t>
            </a:r>
            <a:r>
              <a:rPr lang="en-US" altLang="zh-TW" i="1" dirty="0" smtClean="0"/>
              <a:t>control</a:t>
            </a:r>
            <a:endParaRPr lang="en-US" altLang="zh-TW" dirty="0"/>
          </a:p>
          <a:p>
            <a:pPr lvl="1"/>
            <a:r>
              <a:rPr lang="en-US" altLang="zh-TW" dirty="0" smtClean="0"/>
              <a:t>Many </a:t>
            </a:r>
            <a:r>
              <a:rPr lang="en-US" altLang="zh-TW" dirty="0"/>
              <a:t>metaheuristic algorithms used fixed parameters by </a:t>
            </a:r>
            <a:r>
              <a:rPr lang="en-US" altLang="zh-TW" dirty="0" smtClean="0"/>
              <a:t>using some </a:t>
            </a:r>
            <a:r>
              <a:rPr lang="en-US" altLang="zh-TW" dirty="0"/>
              <a:t>pre-tuned algorithm-dependent </a:t>
            </a:r>
            <a:r>
              <a:rPr lang="en-US" altLang="zh-TW" dirty="0" smtClean="0"/>
              <a:t>parameters.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contrast, BA uses </a:t>
            </a:r>
            <a:r>
              <a:rPr lang="en-US" altLang="zh-TW" dirty="0" smtClean="0"/>
              <a:t>parameter control</a:t>
            </a:r>
            <a:r>
              <a:rPr lang="en-US" altLang="zh-TW" dirty="0"/>
              <a:t>, which can vary the values of parameters (</a:t>
            </a:r>
            <a:r>
              <a:rPr lang="en-US" altLang="zh-TW" i="1" dirty="0"/>
              <a:t>A </a:t>
            </a:r>
            <a:r>
              <a:rPr lang="en-US" altLang="zh-TW" dirty="0"/>
              <a:t>and </a:t>
            </a:r>
            <a:r>
              <a:rPr lang="en-US" altLang="zh-TW" i="1" dirty="0"/>
              <a:t>r </a:t>
            </a:r>
            <a:r>
              <a:rPr lang="en-US" altLang="zh-TW" dirty="0"/>
              <a:t>) as the iterations </a:t>
            </a:r>
            <a:r>
              <a:rPr lang="en-US" altLang="zh-TW" dirty="0" smtClean="0"/>
              <a:t>proceed.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provides a way to automatically switch from exploration to exploitation </a:t>
            </a:r>
            <a:r>
              <a:rPr lang="en-US" altLang="zh-TW" dirty="0" smtClean="0"/>
              <a:t>when the </a:t>
            </a:r>
            <a:r>
              <a:rPr lang="en-US" altLang="zh-TW" dirty="0"/>
              <a:t>optimal solution is approaching. This gives another advantage of BA over </a:t>
            </a:r>
            <a:r>
              <a:rPr lang="en-US" altLang="zh-TW" dirty="0" smtClean="0"/>
              <a:t>other metaheuristic </a:t>
            </a:r>
            <a:r>
              <a:rPr lang="en-US" altLang="zh-TW" dirty="0"/>
              <a:t>algorithms.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172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10.8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/>
              <a:t>10.8.1 Continuous </a:t>
            </a:r>
            <a:r>
              <a:rPr lang="en-US" altLang="zh-TW" b="1" i="1" dirty="0" smtClean="0"/>
              <a:t>Optimization</a:t>
            </a:r>
          </a:p>
          <a:p>
            <a:r>
              <a:rPr lang="en-US" altLang="zh-TW" b="1" i="1" dirty="0"/>
              <a:t>10.8.2 Combinatorial Optimization and </a:t>
            </a:r>
            <a:r>
              <a:rPr lang="en-US" altLang="zh-TW" b="1" i="1" dirty="0" smtClean="0"/>
              <a:t>Scheduling</a:t>
            </a:r>
          </a:p>
          <a:p>
            <a:r>
              <a:rPr lang="en-US" altLang="zh-TW" b="1" i="1" dirty="0"/>
              <a:t>10.8.3 Inverse Problems and Parameter </a:t>
            </a:r>
            <a:r>
              <a:rPr lang="en-US" altLang="zh-TW" b="1" i="1" dirty="0" smtClean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126627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10.1 Echolocation of Bats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01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smtClean="0"/>
              <a:t>10.8.4 Classifications, Clustering, and Data Mining</a:t>
            </a:r>
          </a:p>
          <a:p>
            <a:r>
              <a:rPr lang="en-US" altLang="zh-TW" b="1" i="1" dirty="0" smtClean="0"/>
              <a:t>10.8.5 Image Processing</a:t>
            </a:r>
            <a:endParaRPr lang="zh-TW" altLang="en-US" dirty="0" smtClean="0"/>
          </a:p>
          <a:p>
            <a:r>
              <a:rPr lang="en-US" altLang="zh-TW" b="1" i="1" dirty="0" smtClean="0"/>
              <a:t>10.8.6 </a:t>
            </a:r>
            <a:r>
              <a:rPr lang="en-US" altLang="zh-TW" b="1" i="1" dirty="0"/>
              <a:t>Fuzzy Logic and Other Applications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84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10.1.1 Behavior of Microbats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Microbats </a:t>
            </a:r>
            <a:r>
              <a:rPr lang="en-US" altLang="zh-TW" dirty="0"/>
              <a:t>use a type of sonar, called </a:t>
            </a:r>
            <a:r>
              <a:rPr lang="en-US" altLang="zh-TW" i="1" dirty="0"/>
              <a:t>echolocation</a:t>
            </a:r>
            <a:r>
              <a:rPr lang="en-US" altLang="zh-TW" dirty="0" smtClean="0"/>
              <a:t>, to </a:t>
            </a:r>
            <a:r>
              <a:rPr lang="en-US" altLang="zh-TW" dirty="0"/>
              <a:t>detect prey, avoid obstacles, and locate their roosting crevices in the dark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These bats </a:t>
            </a:r>
            <a:r>
              <a:rPr lang="en-US" altLang="zh-TW" dirty="0"/>
              <a:t>emit a very loud sound pulse and listen for the echo that bounces back from </a:t>
            </a:r>
            <a:r>
              <a:rPr lang="en-US" altLang="zh-TW" dirty="0" smtClean="0"/>
              <a:t>the surrounding </a:t>
            </a:r>
            <a:r>
              <a:rPr lang="en-US" altLang="zh-TW" dirty="0"/>
              <a:t>objects.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51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Studies show that microbats use the time delay from the emission and detection </a:t>
            </a:r>
            <a:r>
              <a:rPr lang="en-US" altLang="zh-TW" dirty="0" smtClean="0"/>
              <a:t>of the </a:t>
            </a:r>
            <a:r>
              <a:rPr lang="en-US" altLang="zh-TW" dirty="0"/>
              <a:t>echo, the time difference between their two ears, and the loudness variations of </a:t>
            </a:r>
            <a:r>
              <a:rPr lang="en-US" altLang="zh-TW" dirty="0" smtClean="0"/>
              <a:t>the echoes </a:t>
            </a:r>
            <a:r>
              <a:rPr lang="en-US" altLang="zh-TW" dirty="0"/>
              <a:t>to build up a three-dimensional scenario of the surrounding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They can </a:t>
            </a:r>
            <a:r>
              <a:rPr lang="en-US" altLang="zh-TW" dirty="0" smtClean="0"/>
              <a:t>detect the </a:t>
            </a:r>
            <a:r>
              <a:rPr lang="en-US" altLang="zh-TW" dirty="0"/>
              <a:t>distance and orientation of the target, the type of prey, and even the moving </a:t>
            </a:r>
            <a:r>
              <a:rPr lang="en-US" altLang="zh-TW" dirty="0" smtClean="0"/>
              <a:t>speed of </a:t>
            </a:r>
            <a:r>
              <a:rPr lang="en-US" altLang="zh-TW" dirty="0"/>
              <a:t>the prey, such as small insects.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82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10.1.2 Acoustics of Echolocation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Each ultrasonic burst may last typically 5 to 20 </a:t>
            </a:r>
            <a:r>
              <a:rPr lang="en-US" altLang="zh-TW" dirty="0" err="1"/>
              <a:t>ms.</a:t>
            </a:r>
            <a:endParaRPr lang="en-US" altLang="zh-TW" dirty="0"/>
          </a:p>
          <a:p>
            <a:r>
              <a:rPr lang="en-US" altLang="zh-TW" dirty="0" err="1" smtClean="0"/>
              <a:t>Microbats</a:t>
            </a:r>
            <a:r>
              <a:rPr lang="en-US" altLang="zh-TW" dirty="0" smtClean="0"/>
              <a:t> </a:t>
            </a:r>
            <a:r>
              <a:rPr lang="en-US" altLang="zh-TW" dirty="0"/>
              <a:t>emit about 10 to 20 such sound </a:t>
            </a:r>
            <a:r>
              <a:rPr lang="en-US" altLang="zh-TW" dirty="0" smtClean="0"/>
              <a:t>bursts every second.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typical range </a:t>
            </a:r>
            <a:r>
              <a:rPr lang="en-US" altLang="zh-TW" dirty="0"/>
              <a:t>of frequencies for most bat species is in the region between 25 kHz and 100 </a:t>
            </a:r>
            <a:r>
              <a:rPr lang="en-US" altLang="zh-TW" dirty="0" smtClean="0"/>
              <a:t>kHz.</a:t>
            </a:r>
          </a:p>
          <a:p>
            <a:r>
              <a:rPr lang="en-US" altLang="zh-TW" dirty="0"/>
              <a:t>When they are hunting for prey, the rate of pulse emission can be sped </a:t>
            </a:r>
            <a:r>
              <a:rPr lang="en-US" altLang="zh-TW" dirty="0" smtClean="0"/>
              <a:t>up to </a:t>
            </a:r>
            <a:r>
              <a:rPr lang="en-US" altLang="zh-TW" dirty="0"/>
              <a:t>about 200 pulses per second when they fly near their </a:t>
            </a:r>
            <a:r>
              <a:rPr lang="en-US" altLang="zh-TW" dirty="0" smtClean="0"/>
              <a:t>prey.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95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wavelength </a:t>
            </a:r>
            <a:r>
              <a:rPr lang="en-US" altLang="zh-TW" i="1" dirty="0" smtClean="0"/>
              <a:t>λ </a:t>
            </a:r>
            <a:r>
              <a:rPr lang="en-US" altLang="zh-TW" dirty="0"/>
              <a:t>of the ultrasonic sound bursts with a constant frequency </a:t>
            </a:r>
            <a:r>
              <a:rPr lang="en-US" altLang="zh-TW" i="1" dirty="0"/>
              <a:t>f </a:t>
            </a:r>
            <a:r>
              <a:rPr lang="en-US" altLang="zh-TW" dirty="0"/>
              <a:t>is given by </a:t>
            </a:r>
            <a:r>
              <a:rPr lang="en-US" altLang="zh-TW" i="1" dirty="0"/>
              <a:t>λ </a:t>
            </a:r>
            <a:r>
              <a:rPr lang="en-US" altLang="zh-TW" dirty="0"/>
              <a:t>= </a:t>
            </a:r>
            <a:r>
              <a:rPr lang="en-US" altLang="zh-TW" i="1" dirty="0"/>
              <a:t>v/ f </a:t>
            </a:r>
            <a:r>
              <a:rPr lang="en-US" altLang="zh-TW" dirty="0" smtClean="0"/>
              <a:t>, which </a:t>
            </a:r>
            <a:r>
              <a:rPr lang="en-US" altLang="zh-TW" dirty="0"/>
              <a:t>is in the range of 2 mm to 14 </a:t>
            </a:r>
            <a:r>
              <a:rPr lang="en-US" altLang="zh-TW" dirty="0" smtClean="0"/>
              <a:t>mm.</a:t>
            </a:r>
          </a:p>
          <a:p>
            <a:r>
              <a:rPr lang="en-US" altLang="zh-TW" dirty="0" smtClean="0"/>
              <a:t>Amazingly</a:t>
            </a:r>
            <a:r>
              <a:rPr lang="en-US" altLang="zh-TW" dirty="0"/>
              <a:t>, the emitted pulse could be as loud as 110 dB, and, fortunately, they </a:t>
            </a:r>
            <a:r>
              <a:rPr lang="en-US" altLang="zh-TW" dirty="0" smtClean="0"/>
              <a:t>are in </a:t>
            </a:r>
            <a:r>
              <a:rPr lang="en-US" altLang="zh-TW" dirty="0"/>
              <a:t>the ultrasonic </a:t>
            </a:r>
            <a:r>
              <a:rPr lang="en-US" altLang="zh-TW" dirty="0" smtClean="0"/>
              <a:t>region.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loudness also varies from the loudest when searching </a:t>
            </a:r>
            <a:r>
              <a:rPr lang="en-US" altLang="zh-TW" dirty="0" smtClean="0"/>
              <a:t>for prey </a:t>
            </a:r>
            <a:r>
              <a:rPr lang="en-US" altLang="zh-TW" dirty="0"/>
              <a:t>to a quieter base when homing toward the prey.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79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echolocation behavior of microbats can be formulated in such a way that it </a:t>
            </a:r>
            <a:r>
              <a:rPr lang="en-US" altLang="zh-TW" dirty="0" smtClean="0"/>
              <a:t>can be </a:t>
            </a:r>
            <a:r>
              <a:rPr lang="en-US" altLang="zh-TW" dirty="0"/>
              <a:t>associated with the objective function to be optimized, and this makes it possible </a:t>
            </a:r>
            <a:r>
              <a:rPr lang="en-US" altLang="zh-TW" dirty="0" smtClean="0"/>
              <a:t>to formulate </a:t>
            </a:r>
            <a:r>
              <a:rPr lang="en-US" altLang="zh-TW" dirty="0"/>
              <a:t>new optimization algorithms.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93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10.2 Bat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For simplicity, we now use the </a:t>
            </a:r>
            <a:r>
              <a:rPr lang="en-US" altLang="zh-TW" dirty="0" smtClean="0"/>
              <a:t>following approximate </a:t>
            </a:r>
            <a:r>
              <a:rPr lang="en-US" altLang="zh-TW" dirty="0"/>
              <a:t>or idealized rules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All bats use echolocation to sense distance, and they also “know” the </a:t>
            </a:r>
            <a:r>
              <a:rPr lang="en-US" altLang="zh-TW" dirty="0" smtClean="0"/>
              <a:t>difference between </a:t>
            </a:r>
            <a:r>
              <a:rPr lang="en-US" altLang="zh-TW" dirty="0"/>
              <a:t>food/prey and background barriers</a:t>
            </a:r>
            <a:r>
              <a:rPr lang="en-US" altLang="zh-TW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Bats fly randomly with velocity </a:t>
            </a:r>
            <a:r>
              <a:rPr lang="en-US" altLang="zh-TW" b="1" i="1" dirty="0" smtClean="0"/>
              <a:t>v</a:t>
            </a:r>
            <a:r>
              <a:rPr lang="en-US" altLang="zh-TW" b="1" i="1" baseline="-25000" dirty="0" smtClean="0"/>
              <a:t>i</a:t>
            </a:r>
            <a:r>
              <a:rPr lang="en-US" altLang="zh-TW" sz="400" i="1" dirty="0" smtClean="0"/>
              <a:t> </a:t>
            </a:r>
            <a:r>
              <a:rPr lang="en-US" altLang="zh-TW" dirty="0"/>
              <a:t>at position </a:t>
            </a:r>
            <a:r>
              <a:rPr lang="en-US" altLang="zh-TW" b="1" i="1" dirty="0" smtClean="0"/>
              <a:t>x</a:t>
            </a:r>
            <a:r>
              <a:rPr lang="en-US" altLang="zh-TW" b="1" i="1" baseline="-25000" dirty="0" smtClean="0"/>
              <a:t>i</a:t>
            </a:r>
            <a:r>
              <a:rPr lang="en-US" altLang="zh-TW" dirty="0" smtClean="0"/>
              <a:t>. </a:t>
            </a:r>
            <a:r>
              <a:rPr lang="en-US" altLang="zh-TW" dirty="0"/>
              <a:t>They can automatically </a:t>
            </a:r>
            <a:r>
              <a:rPr lang="en-US" altLang="zh-TW" dirty="0" smtClean="0"/>
              <a:t>adjust the </a:t>
            </a:r>
            <a:r>
              <a:rPr lang="en-US" altLang="zh-TW" dirty="0"/>
              <a:t>frequency (or wavelength) of their emitted pulses and adjust the rate of </a:t>
            </a:r>
            <a:r>
              <a:rPr lang="en-US" altLang="zh-TW" dirty="0" smtClean="0"/>
              <a:t>pulse emission </a:t>
            </a:r>
            <a:r>
              <a:rPr lang="en-US" altLang="zh-TW" i="1" dirty="0"/>
              <a:t>r </a:t>
            </a:r>
            <a:r>
              <a:rPr lang="en-US" altLang="zh-TW" dirty="0"/>
              <a:t>∈ [0, 1], depending on the proximity of their target.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22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1300</Words>
  <Application>Microsoft Office PowerPoint</Application>
  <PresentationFormat>如螢幕大小 (4:3)</PresentationFormat>
  <Paragraphs>72</Paragraphs>
  <Slides>30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10 Bat Algorithms</vt:lpstr>
      <vt:lpstr>PowerPoint 簡報</vt:lpstr>
      <vt:lpstr>10.1 Echolocation of Bats</vt:lpstr>
      <vt:lpstr>10.1.1 Behavior of Microbats</vt:lpstr>
      <vt:lpstr>PowerPoint 簡報</vt:lpstr>
      <vt:lpstr>10.1.2 Acoustics of Echolocation</vt:lpstr>
      <vt:lpstr>PowerPoint 簡報</vt:lpstr>
      <vt:lpstr>PowerPoint 簡報</vt:lpstr>
      <vt:lpstr>10.2 Bat Algorithms</vt:lpstr>
      <vt:lpstr>PowerPoint 簡報</vt:lpstr>
      <vt:lpstr>PowerPoint 簡報</vt:lpstr>
      <vt:lpstr>PowerPoint 簡報</vt:lpstr>
      <vt:lpstr>PowerPoint 簡報</vt:lpstr>
      <vt:lpstr>10.2.1 Movement of Virtual Bats</vt:lpstr>
      <vt:lpstr>PowerPoint 簡報</vt:lpstr>
      <vt:lpstr>PowerPoint 簡報</vt:lpstr>
      <vt:lpstr>10.2.2 Loudness and Pulse Emission</vt:lpstr>
      <vt:lpstr>PowerPoint 簡報</vt:lpstr>
      <vt:lpstr>PowerPoint 簡報</vt:lpstr>
      <vt:lpstr>PowerPoint 簡報</vt:lpstr>
      <vt:lpstr>PowerPoint 簡報</vt:lpstr>
      <vt:lpstr>10.3 Implementation</vt:lpstr>
      <vt:lpstr>PowerPoint 簡報</vt:lpstr>
      <vt:lpstr>10.4 Binary Bat Algorithms</vt:lpstr>
      <vt:lpstr>10.5 Variants of the Bat Algorithm</vt:lpstr>
      <vt:lpstr>10.7 Why the Bat Algorithm is Efficient</vt:lpstr>
      <vt:lpstr>PowerPoint 簡報</vt:lpstr>
      <vt:lpstr>PowerPoint 簡報</vt:lpstr>
      <vt:lpstr>10.8 Applications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Bat Algorithms</dc:title>
  <dc:creator>csshieh</dc:creator>
  <cp:lastModifiedBy>csshieh</cp:lastModifiedBy>
  <cp:revision>15</cp:revision>
  <dcterms:created xsi:type="dcterms:W3CDTF">2018-06-11T12:38:42Z</dcterms:created>
  <dcterms:modified xsi:type="dcterms:W3CDTF">2020-06-02T17:16:58Z</dcterms:modified>
</cp:coreProperties>
</file>