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044B63D-6AAA-4236-AACE-F7F3BD68177F}" type="datetimeFigureOut">
              <a:rPr lang="zh-TW" altLang="en-US" smtClean="0"/>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7462298-1BEE-4F08-9B31-99EBAE4C5E8E}" type="slidenum">
              <a:rPr lang="zh-TW" altLang="en-US" smtClean="0"/>
              <a:t>‹#›</a:t>
            </a:fld>
            <a:endParaRPr lang="zh-TW" altLang="en-US"/>
          </a:p>
        </p:txBody>
      </p:sp>
    </p:spTree>
    <p:extLst>
      <p:ext uri="{BB962C8B-B14F-4D97-AF65-F5344CB8AC3E}">
        <p14:creationId xmlns:p14="http://schemas.microsoft.com/office/powerpoint/2010/main" val="78464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044B63D-6AAA-4236-AACE-F7F3BD68177F}" type="datetimeFigureOut">
              <a:rPr lang="zh-TW" altLang="en-US" smtClean="0"/>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7462298-1BEE-4F08-9B31-99EBAE4C5E8E}" type="slidenum">
              <a:rPr lang="zh-TW" altLang="en-US" smtClean="0"/>
              <a:t>‹#›</a:t>
            </a:fld>
            <a:endParaRPr lang="zh-TW" altLang="en-US"/>
          </a:p>
        </p:txBody>
      </p:sp>
    </p:spTree>
    <p:extLst>
      <p:ext uri="{BB962C8B-B14F-4D97-AF65-F5344CB8AC3E}">
        <p14:creationId xmlns:p14="http://schemas.microsoft.com/office/powerpoint/2010/main" val="33495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044B63D-6AAA-4236-AACE-F7F3BD68177F}" type="datetimeFigureOut">
              <a:rPr lang="zh-TW" altLang="en-US" smtClean="0"/>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7462298-1BEE-4F08-9B31-99EBAE4C5E8E}" type="slidenum">
              <a:rPr lang="zh-TW" altLang="en-US" smtClean="0"/>
              <a:t>‹#›</a:t>
            </a:fld>
            <a:endParaRPr lang="zh-TW" altLang="en-US"/>
          </a:p>
        </p:txBody>
      </p:sp>
    </p:spTree>
    <p:extLst>
      <p:ext uri="{BB962C8B-B14F-4D97-AF65-F5344CB8AC3E}">
        <p14:creationId xmlns:p14="http://schemas.microsoft.com/office/powerpoint/2010/main" val="15112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044B63D-6AAA-4236-AACE-F7F3BD68177F}" type="datetimeFigureOut">
              <a:rPr lang="zh-TW" altLang="en-US" smtClean="0"/>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7462298-1BEE-4F08-9B31-99EBAE4C5E8E}" type="slidenum">
              <a:rPr lang="zh-TW" altLang="en-US" smtClean="0"/>
              <a:t>‹#›</a:t>
            </a:fld>
            <a:endParaRPr lang="zh-TW" altLang="en-US"/>
          </a:p>
        </p:txBody>
      </p:sp>
    </p:spTree>
    <p:extLst>
      <p:ext uri="{BB962C8B-B14F-4D97-AF65-F5344CB8AC3E}">
        <p14:creationId xmlns:p14="http://schemas.microsoft.com/office/powerpoint/2010/main" val="160042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8044B63D-6AAA-4236-AACE-F7F3BD68177F}" type="datetimeFigureOut">
              <a:rPr lang="zh-TW" altLang="en-US" smtClean="0"/>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7462298-1BEE-4F08-9B31-99EBAE4C5E8E}" type="slidenum">
              <a:rPr lang="zh-TW" altLang="en-US" smtClean="0"/>
              <a:t>‹#›</a:t>
            </a:fld>
            <a:endParaRPr lang="zh-TW" altLang="en-US"/>
          </a:p>
        </p:txBody>
      </p:sp>
    </p:spTree>
    <p:extLst>
      <p:ext uri="{BB962C8B-B14F-4D97-AF65-F5344CB8AC3E}">
        <p14:creationId xmlns:p14="http://schemas.microsoft.com/office/powerpoint/2010/main" val="324875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044B63D-6AAA-4236-AACE-F7F3BD68177F}" type="datetimeFigureOut">
              <a:rPr lang="zh-TW" altLang="en-US" smtClean="0"/>
              <a:t>2019/6/3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7462298-1BEE-4F08-9B31-99EBAE4C5E8E}" type="slidenum">
              <a:rPr lang="zh-TW" altLang="en-US" smtClean="0"/>
              <a:t>‹#›</a:t>
            </a:fld>
            <a:endParaRPr lang="zh-TW" altLang="en-US"/>
          </a:p>
        </p:txBody>
      </p:sp>
    </p:spTree>
    <p:extLst>
      <p:ext uri="{BB962C8B-B14F-4D97-AF65-F5344CB8AC3E}">
        <p14:creationId xmlns:p14="http://schemas.microsoft.com/office/powerpoint/2010/main" val="157611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044B63D-6AAA-4236-AACE-F7F3BD68177F}" type="datetimeFigureOut">
              <a:rPr lang="zh-TW" altLang="en-US" smtClean="0"/>
              <a:t>2019/6/3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7462298-1BEE-4F08-9B31-99EBAE4C5E8E}" type="slidenum">
              <a:rPr lang="zh-TW" altLang="en-US" smtClean="0"/>
              <a:t>‹#›</a:t>
            </a:fld>
            <a:endParaRPr lang="zh-TW" altLang="en-US"/>
          </a:p>
        </p:txBody>
      </p:sp>
    </p:spTree>
    <p:extLst>
      <p:ext uri="{BB962C8B-B14F-4D97-AF65-F5344CB8AC3E}">
        <p14:creationId xmlns:p14="http://schemas.microsoft.com/office/powerpoint/2010/main" val="879225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8044B63D-6AAA-4236-AACE-F7F3BD68177F}" type="datetimeFigureOut">
              <a:rPr lang="zh-TW" altLang="en-US" smtClean="0"/>
              <a:t>2019/6/3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7462298-1BEE-4F08-9B31-99EBAE4C5E8E}" type="slidenum">
              <a:rPr lang="zh-TW" altLang="en-US" smtClean="0"/>
              <a:t>‹#›</a:t>
            </a:fld>
            <a:endParaRPr lang="zh-TW" altLang="en-US"/>
          </a:p>
        </p:txBody>
      </p:sp>
    </p:spTree>
    <p:extLst>
      <p:ext uri="{BB962C8B-B14F-4D97-AF65-F5344CB8AC3E}">
        <p14:creationId xmlns:p14="http://schemas.microsoft.com/office/powerpoint/2010/main" val="120748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044B63D-6AAA-4236-AACE-F7F3BD68177F}" type="datetimeFigureOut">
              <a:rPr lang="zh-TW" altLang="en-US" smtClean="0"/>
              <a:t>2019/6/3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7462298-1BEE-4F08-9B31-99EBAE4C5E8E}" type="slidenum">
              <a:rPr lang="zh-TW" altLang="en-US" smtClean="0"/>
              <a:t>‹#›</a:t>
            </a:fld>
            <a:endParaRPr lang="zh-TW" altLang="en-US"/>
          </a:p>
        </p:txBody>
      </p:sp>
    </p:spTree>
    <p:extLst>
      <p:ext uri="{BB962C8B-B14F-4D97-AF65-F5344CB8AC3E}">
        <p14:creationId xmlns:p14="http://schemas.microsoft.com/office/powerpoint/2010/main" val="394365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044B63D-6AAA-4236-AACE-F7F3BD68177F}" type="datetimeFigureOut">
              <a:rPr lang="zh-TW" altLang="en-US" smtClean="0"/>
              <a:t>2019/6/3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7462298-1BEE-4F08-9B31-99EBAE4C5E8E}" type="slidenum">
              <a:rPr lang="zh-TW" altLang="en-US" smtClean="0"/>
              <a:t>‹#›</a:t>
            </a:fld>
            <a:endParaRPr lang="zh-TW" altLang="en-US"/>
          </a:p>
        </p:txBody>
      </p:sp>
    </p:spTree>
    <p:extLst>
      <p:ext uri="{BB962C8B-B14F-4D97-AF65-F5344CB8AC3E}">
        <p14:creationId xmlns:p14="http://schemas.microsoft.com/office/powerpoint/2010/main" val="44537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044B63D-6AAA-4236-AACE-F7F3BD68177F}" type="datetimeFigureOut">
              <a:rPr lang="zh-TW" altLang="en-US" smtClean="0"/>
              <a:t>2019/6/3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7462298-1BEE-4F08-9B31-99EBAE4C5E8E}" type="slidenum">
              <a:rPr lang="zh-TW" altLang="en-US" smtClean="0"/>
              <a:t>‹#›</a:t>
            </a:fld>
            <a:endParaRPr lang="zh-TW" altLang="en-US"/>
          </a:p>
        </p:txBody>
      </p:sp>
    </p:spTree>
    <p:extLst>
      <p:ext uri="{BB962C8B-B14F-4D97-AF65-F5344CB8AC3E}">
        <p14:creationId xmlns:p14="http://schemas.microsoft.com/office/powerpoint/2010/main" val="3898996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4B63D-6AAA-4236-AACE-F7F3BD68177F}" type="datetimeFigureOut">
              <a:rPr lang="zh-TW" altLang="en-US" smtClean="0"/>
              <a:t>2019/6/3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62298-1BEE-4F08-9B31-99EBAE4C5E8E}" type="slidenum">
              <a:rPr lang="zh-TW" altLang="en-US" smtClean="0"/>
              <a:t>‹#›</a:t>
            </a:fld>
            <a:endParaRPr lang="zh-TW" altLang="en-US"/>
          </a:p>
        </p:txBody>
      </p:sp>
    </p:spTree>
    <p:extLst>
      <p:ext uri="{BB962C8B-B14F-4D97-AF65-F5344CB8AC3E}">
        <p14:creationId xmlns:p14="http://schemas.microsoft.com/office/powerpoint/2010/main" val="1069642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11 Flower Pollination Algorithms</a:t>
            </a:r>
            <a:endParaRPr lang="zh-TW" altLang="en-US" dirty="0"/>
          </a:p>
        </p:txBody>
      </p:sp>
      <p:sp>
        <p:nvSpPr>
          <p:cNvPr id="3" name="副標題 2"/>
          <p:cNvSpPr>
            <a:spLocks noGrp="1"/>
          </p:cNvSpPr>
          <p:nvPr>
            <p:ph type="subTitle" idx="1"/>
          </p:nvPr>
        </p:nvSpPr>
        <p:spPr/>
        <p:txBody>
          <a:bodyPr/>
          <a:lstStyle/>
          <a:p>
            <a:r>
              <a:rPr lang="en-US" altLang="zh-TW" dirty="0" smtClean="0"/>
              <a:t>Xin-She Yang, Nature-Inspired Optimization Algorithms, Elsevier, 2014.</a:t>
            </a:r>
            <a:endParaRPr lang="zh-TW" altLang="en-US" dirty="0"/>
          </a:p>
        </p:txBody>
      </p:sp>
    </p:spTree>
    <p:extLst>
      <p:ext uri="{BB962C8B-B14F-4D97-AF65-F5344CB8AC3E}">
        <p14:creationId xmlns:p14="http://schemas.microsoft.com/office/powerpoint/2010/main" val="1825094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4" y="1196752"/>
            <a:ext cx="9173471" cy="531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35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9272"/>
            <a:ext cx="9144000" cy="536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89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1388"/>
            <a:ext cx="9144000" cy="2644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88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63" y="300038"/>
            <a:ext cx="8321675" cy="625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86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53752"/>
            <a:ext cx="9144000" cy="281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389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7" y="2245317"/>
            <a:ext cx="9159968" cy="1275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6" y="3556507"/>
            <a:ext cx="9159968" cy="9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37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The flower pollination algorithm (FPA) was developed by Xin-She Yang in 2012, inspired by the pollination process of flowering plants.</a:t>
            </a:r>
          </a:p>
          <a:p>
            <a:r>
              <a:rPr lang="en-US" altLang="zh-TW" dirty="0" smtClean="0"/>
              <a:t>FPA has been extended to </a:t>
            </a:r>
            <a:r>
              <a:rPr lang="en-US" altLang="zh-TW" dirty="0" err="1" smtClean="0"/>
              <a:t>multiobjective</a:t>
            </a:r>
            <a:r>
              <a:rPr lang="en-US" altLang="zh-TW" dirty="0" smtClean="0"/>
              <a:t> optimization with promising results.</a:t>
            </a:r>
            <a:endParaRPr lang="zh-TW" altLang="en-US" dirty="0"/>
          </a:p>
        </p:txBody>
      </p:sp>
    </p:spTree>
    <p:extLst>
      <p:ext uri="{BB962C8B-B14F-4D97-AF65-F5344CB8AC3E}">
        <p14:creationId xmlns:p14="http://schemas.microsoft.com/office/powerpoint/2010/main" val="422872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11.1 Introduction</a:t>
            </a:r>
            <a:endParaRPr lang="zh-TW" altLang="en-US" dirty="0"/>
          </a:p>
        </p:txBody>
      </p:sp>
      <p:sp>
        <p:nvSpPr>
          <p:cNvPr id="3" name="內容版面配置區 2"/>
          <p:cNvSpPr>
            <a:spLocks noGrp="1"/>
          </p:cNvSpPr>
          <p:nvPr>
            <p:ph idx="1"/>
          </p:nvPr>
        </p:nvSpPr>
        <p:spPr/>
        <p:txBody>
          <a:bodyPr>
            <a:normAutofit/>
          </a:bodyPr>
          <a:lstStyle/>
          <a:p>
            <a:r>
              <a:rPr lang="en-US" altLang="zh-TW" dirty="0" smtClean="0"/>
              <a:t>Real-world design problems in engineering and industry are usually multi-objective or multi-criteria.</a:t>
            </a:r>
          </a:p>
          <a:p>
            <a:r>
              <a:rPr lang="en-US" altLang="zh-TW" dirty="0" smtClean="0"/>
              <a:t>Common approaches are to provide good approximations to the true Pareto fronts of the problem of interest so that decision makers can rank different options, depending on their preferences or their utilities [1,5,15].</a:t>
            </a:r>
            <a:endParaRPr lang="zh-TW" altLang="en-US" dirty="0"/>
          </a:p>
        </p:txBody>
      </p:sp>
    </p:spTree>
    <p:extLst>
      <p:ext uri="{BB962C8B-B14F-4D97-AF65-F5344CB8AC3E}">
        <p14:creationId xmlns:p14="http://schemas.microsoft.com/office/powerpoint/2010/main" val="375361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For single objective optimization, the optimal solution can often be a single point in the solution space.</a:t>
            </a:r>
          </a:p>
          <a:p>
            <a:r>
              <a:rPr lang="en-US" altLang="zh-TW" dirty="0" smtClean="0"/>
              <a:t>A </a:t>
            </a:r>
            <a:r>
              <a:rPr lang="en-US" altLang="zh-TW" dirty="0"/>
              <a:t>higher-dimensional problem </a:t>
            </a:r>
            <a:r>
              <a:rPr lang="en-US" altLang="zh-TW" dirty="0" smtClean="0"/>
              <a:t>can have </a:t>
            </a:r>
            <a:r>
              <a:rPr lang="en-US" altLang="zh-TW" dirty="0"/>
              <a:t>an extremely complex hypersurface as its Pareto </a:t>
            </a:r>
            <a:r>
              <a:rPr lang="en-US" altLang="zh-TW" dirty="0" smtClean="0"/>
              <a:t>front.</a:t>
            </a:r>
            <a:endParaRPr lang="zh-TW" altLang="en-US" dirty="0"/>
          </a:p>
        </p:txBody>
      </p:sp>
    </p:spTree>
    <p:extLst>
      <p:ext uri="{BB962C8B-B14F-4D97-AF65-F5344CB8AC3E}">
        <p14:creationId xmlns:p14="http://schemas.microsoft.com/office/powerpoint/2010/main" val="368387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11.2 Flower Pollination Algorithm</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50375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11.2.1 Characteristics of Flower Pollination</a:t>
            </a:r>
            <a:endParaRPr lang="zh-TW" altLang="en-US" dirty="0"/>
          </a:p>
        </p:txBody>
      </p:sp>
      <p:sp>
        <p:nvSpPr>
          <p:cNvPr id="3" name="內容版面配置區 2"/>
          <p:cNvSpPr>
            <a:spLocks noGrp="1"/>
          </p:cNvSpPr>
          <p:nvPr>
            <p:ph idx="1"/>
          </p:nvPr>
        </p:nvSpPr>
        <p:spPr/>
        <p:txBody>
          <a:bodyPr/>
          <a:lstStyle/>
          <a:p>
            <a:r>
              <a:rPr lang="en-US" altLang="zh-TW" dirty="0" smtClean="0"/>
              <a:t>The main purpose of a flower is ultimately reproduction via pollination. </a:t>
            </a:r>
          </a:p>
          <a:p>
            <a:r>
              <a:rPr lang="en-US" altLang="zh-TW" dirty="0" smtClean="0"/>
              <a:t>Flower pollination is typically associated with the transfer of pollen, and such transfer is often linked with pollinators such as insects, birds, bats, and other animals.</a:t>
            </a:r>
          </a:p>
          <a:p>
            <a:r>
              <a:rPr lang="en-US" altLang="zh-TW" dirty="0" smtClean="0"/>
              <a:t>Pollination can be achieved by self-pollination or cross-pollination.</a:t>
            </a:r>
            <a:endParaRPr lang="zh-TW" altLang="en-US" dirty="0"/>
          </a:p>
        </p:txBody>
      </p:sp>
    </p:spTree>
    <p:extLst>
      <p:ext uri="{BB962C8B-B14F-4D97-AF65-F5344CB8AC3E}">
        <p14:creationId xmlns:p14="http://schemas.microsoft.com/office/powerpoint/2010/main" val="44158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smtClean="0"/>
              <a:t>Pollination can take two major forms: abiotic and biotic.</a:t>
            </a:r>
          </a:p>
          <a:p>
            <a:r>
              <a:rPr lang="en-US" altLang="zh-TW" dirty="0" smtClean="0"/>
              <a:t>Bees and birds may exhibit </a:t>
            </a:r>
            <a:r>
              <a:rPr lang="en-US" altLang="zh-TW" dirty="0" err="1" smtClean="0"/>
              <a:t>Lévy</a:t>
            </a:r>
            <a:r>
              <a:rPr lang="en-US" altLang="zh-TW" dirty="0" smtClean="0"/>
              <a:t> flight behavior with jump or fly distance steps obeying a </a:t>
            </a:r>
            <a:r>
              <a:rPr lang="en-US" altLang="zh-TW" dirty="0" err="1" smtClean="0"/>
              <a:t>Lévy</a:t>
            </a:r>
            <a:r>
              <a:rPr lang="en-US" altLang="zh-TW" dirty="0" smtClean="0"/>
              <a:t> distribution.</a:t>
            </a:r>
            <a:endParaRPr lang="zh-TW" altLang="en-US" dirty="0"/>
          </a:p>
        </p:txBody>
      </p:sp>
    </p:spTree>
    <p:extLst>
      <p:ext uri="{BB962C8B-B14F-4D97-AF65-F5344CB8AC3E}">
        <p14:creationId xmlns:p14="http://schemas.microsoft.com/office/powerpoint/2010/main" val="237298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11.2.2 Flower Pollination Algorithm</a:t>
            </a:r>
            <a:endParaRPr lang="zh-TW" altLang="en-US" dirty="0"/>
          </a:p>
        </p:txBody>
      </p:sp>
      <p:sp>
        <p:nvSpPr>
          <p:cNvPr id="3" name="內容版面配置區 2"/>
          <p:cNvSpPr>
            <a:spLocks noGrp="1"/>
          </p:cNvSpPr>
          <p:nvPr>
            <p:ph idx="1"/>
          </p:nvPr>
        </p:nvSpPr>
        <p:spPr/>
        <p:txBody>
          <a:bodyPr/>
          <a:lstStyle/>
          <a:p>
            <a:r>
              <a:rPr lang="en-US" altLang="zh-TW" dirty="0" smtClean="0"/>
              <a:t>FPA was developed by Xin-She Yang in 2012 [19], inspired by the flow pollination process of flowering plants. </a:t>
            </a:r>
          </a:p>
          <a:p>
            <a:r>
              <a:rPr lang="en-US" altLang="zh-TW" dirty="0" smtClean="0"/>
              <a:t>FPA has been extended to multi-objective optimization [20].</a:t>
            </a:r>
            <a:endParaRPr lang="zh-TW" altLang="en-US" dirty="0"/>
          </a:p>
        </p:txBody>
      </p:sp>
    </p:spTree>
    <p:extLst>
      <p:ext uri="{BB962C8B-B14F-4D97-AF65-F5344CB8AC3E}">
        <p14:creationId xmlns:p14="http://schemas.microsoft.com/office/powerpoint/2010/main" val="399719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r>
              <a:rPr lang="en-US" altLang="zh-TW" dirty="0" smtClean="0"/>
              <a:t>For simplicity, the following four rules are used:</a:t>
            </a:r>
          </a:p>
          <a:p>
            <a:pPr marL="914400" lvl="1" indent="-514350">
              <a:buFont typeface="+mj-lt"/>
              <a:buAutoNum type="arabicPeriod"/>
            </a:pPr>
            <a:r>
              <a:rPr lang="en-US" altLang="zh-TW" dirty="0" smtClean="0"/>
              <a:t>Biotic and cross-pollination can be considered processes of global pollination, and pollen-carrying pollinators move in a way that obeys </a:t>
            </a:r>
            <a:r>
              <a:rPr lang="en-US" altLang="zh-TW" dirty="0" err="1" smtClean="0"/>
              <a:t>Lévy</a:t>
            </a:r>
            <a:r>
              <a:rPr lang="en-US" altLang="zh-TW" dirty="0" smtClean="0"/>
              <a:t> flights.</a:t>
            </a:r>
          </a:p>
          <a:p>
            <a:pPr marL="914400" lvl="1" indent="-514350">
              <a:buFont typeface="+mj-lt"/>
              <a:buAutoNum type="arabicPeriod"/>
            </a:pPr>
            <a:r>
              <a:rPr lang="en-US" altLang="zh-TW" dirty="0" smtClean="0"/>
              <a:t>For local pollination, abiotic pollination and self-pollination are used.</a:t>
            </a:r>
          </a:p>
          <a:p>
            <a:pPr marL="914400" lvl="1" indent="-514350">
              <a:buFont typeface="+mj-lt"/>
              <a:buAutoNum type="arabicPeriod"/>
            </a:pPr>
            <a:r>
              <a:rPr lang="en-US" altLang="zh-TW" dirty="0" smtClean="0"/>
              <a:t>Pollinators such as insects can develop flower constancy, which is equivalent to a reproduction probability that is proportional to the similarity of two flowers involved.</a:t>
            </a:r>
          </a:p>
          <a:p>
            <a:pPr marL="914400" lvl="1" indent="-514350">
              <a:buFont typeface="+mj-lt"/>
              <a:buAutoNum type="arabicPeriod"/>
            </a:pPr>
            <a:r>
              <a:rPr lang="en-US" altLang="zh-TW" dirty="0" smtClean="0"/>
              <a:t>The interaction or switching of local pollination and global pollination can be controlled by a switch probability p ∈ [0, 1], slightly biased toward local pollination.</a:t>
            </a:r>
            <a:endParaRPr lang="zh-TW" altLang="en-US" dirty="0"/>
          </a:p>
        </p:txBody>
      </p:sp>
    </p:spTree>
    <p:extLst>
      <p:ext uri="{BB962C8B-B14F-4D97-AF65-F5344CB8AC3E}">
        <p14:creationId xmlns:p14="http://schemas.microsoft.com/office/powerpoint/2010/main" val="318000136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361</Words>
  <Application>Microsoft Office PowerPoint</Application>
  <PresentationFormat>如螢幕大小 (4:3)</PresentationFormat>
  <Paragraphs>24</Paragraphs>
  <Slides>15</Slides>
  <Notes>0</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Office 佈景主題</vt:lpstr>
      <vt:lpstr>11 Flower Pollination Algorithms</vt:lpstr>
      <vt:lpstr>PowerPoint 簡報</vt:lpstr>
      <vt:lpstr>11.1 Introduction</vt:lpstr>
      <vt:lpstr>PowerPoint 簡報</vt:lpstr>
      <vt:lpstr>11.2 Flower Pollination Algorithm</vt:lpstr>
      <vt:lpstr>11.2.1 Characteristics of Flower Pollination</vt:lpstr>
      <vt:lpstr>PowerPoint 簡報</vt:lpstr>
      <vt:lpstr>11.2.2 Flower Pollination Algorithm</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Flower Pollination Algorithms</dc:title>
  <dc:creator>csshieh</dc:creator>
  <cp:lastModifiedBy>csshieh</cp:lastModifiedBy>
  <cp:revision>9</cp:revision>
  <dcterms:created xsi:type="dcterms:W3CDTF">2019-06-03T14:04:15Z</dcterms:created>
  <dcterms:modified xsi:type="dcterms:W3CDTF">2019-06-03T14:37:49Z</dcterms:modified>
</cp:coreProperties>
</file>