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9E66-D4D2-4CE1-A441-0368F965BB60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7A1-74D4-4D37-9AC5-87C4A606A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2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9E66-D4D2-4CE1-A441-0368F965BB60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7A1-74D4-4D37-9AC5-87C4A606A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9E66-D4D2-4CE1-A441-0368F965BB60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7A1-74D4-4D37-9AC5-87C4A606A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70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9E66-D4D2-4CE1-A441-0368F965BB60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7A1-74D4-4D37-9AC5-87C4A606A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04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9E66-D4D2-4CE1-A441-0368F965BB60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7A1-74D4-4D37-9AC5-87C4A606A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14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9E66-D4D2-4CE1-A441-0368F965BB60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7A1-74D4-4D37-9AC5-87C4A606A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12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9E66-D4D2-4CE1-A441-0368F965BB60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7A1-74D4-4D37-9AC5-87C4A606A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7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9E66-D4D2-4CE1-A441-0368F965BB60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7A1-74D4-4D37-9AC5-87C4A606A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2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9E66-D4D2-4CE1-A441-0368F965BB60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7A1-74D4-4D37-9AC5-87C4A606A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6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9E66-D4D2-4CE1-A441-0368F965BB60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7A1-74D4-4D37-9AC5-87C4A606A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29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9E66-D4D2-4CE1-A441-0368F965BB60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7A1-74D4-4D37-9AC5-87C4A606A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24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9E66-D4D2-4CE1-A441-0368F965BB60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4B7A1-74D4-4D37-9AC5-87C4A606A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02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4 Simulated Annealing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Xin-She Yang, Nature-Inspired Optimization Algorithms, Elsevier, 2014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9002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4.2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Here the choice of the right initial temperature is crucially important.</a:t>
            </a:r>
          </a:p>
          <a:p>
            <a:r>
              <a:rPr lang="en-US" altLang="zh-TW" dirty="0" smtClean="0"/>
              <a:t>For a given change </a:t>
            </a:r>
            <a:r>
              <a:rPr lang="el-GR" altLang="zh-TW" dirty="0" smtClean="0"/>
              <a:t>Δ</a:t>
            </a:r>
            <a:r>
              <a:rPr lang="en-US" altLang="zh-TW" i="1" dirty="0" smtClean="0"/>
              <a:t>f </a:t>
            </a:r>
            <a:r>
              <a:rPr lang="en-US" altLang="zh-TW" dirty="0" smtClean="0"/>
              <a:t>, if </a:t>
            </a:r>
            <a:r>
              <a:rPr lang="en-US" altLang="zh-TW" i="1" dirty="0" smtClean="0"/>
              <a:t>T </a:t>
            </a:r>
            <a:r>
              <a:rPr lang="en-US" altLang="zh-TW" dirty="0" smtClean="0"/>
              <a:t>is too high (</a:t>
            </a:r>
            <a:r>
              <a:rPr lang="en-US" altLang="zh-TW" i="1" dirty="0" smtClean="0"/>
              <a:t>T </a:t>
            </a:r>
            <a:r>
              <a:rPr lang="en-US" altLang="zh-TW" dirty="0" smtClean="0"/>
              <a:t>→ ∞), then </a:t>
            </a:r>
            <a:r>
              <a:rPr lang="en-US" altLang="zh-TW" i="1" dirty="0" smtClean="0"/>
              <a:t>p </a:t>
            </a:r>
            <a:r>
              <a:rPr lang="en-US" altLang="zh-TW" dirty="0" smtClean="0"/>
              <a:t>→ 1, which means almost all the changes will be accepted.</a:t>
            </a:r>
          </a:p>
          <a:p>
            <a:pPr lvl="1"/>
            <a:r>
              <a:rPr lang="en-US" altLang="zh-TW" dirty="0" smtClean="0"/>
              <a:t>Random walk</a:t>
            </a:r>
          </a:p>
          <a:p>
            <a:r>
              <a:rPr lang="en-US" altLang="zh-TW" dirty="0" smtClean="0"/>
              <a:t>If </a:t>
            </a:r>
            <a:r>
              <a:rPr lang="en-US" altLang="zh-TW" i="1" dirty="0" smtClean="0"/>
              <a:t>T </a:t>
            </a:r>
            <a:r>
              <a:rPr lang="en-US" altLang="zh-TW" dirty="0" smtClean="0"/>
              <a:t>is too low (</a:t>
            </a:r>
            <a:r>
              <a:rPr lang="en-US" altLang="zh-TW" i="1" dirty="0" smtClean="0"/>
              <a:t>T </a:t>
            </a:r>
            <a:r>
              <a:rPr lang="en-US" altLang="zh-TW" dirty="0" smtClean="0"/>
              <a:t>→ 0), then any </a:t>
            </a:r>
            <a:r>
              <a:rPr lang="el-GR" altLang="zh-TW" dirty="0" smtClean="0"/>
              <a:t>Δ </a:t>
            </a:r>
            <a:r>
              <a:rPr lang="en-US" altLang="zh-TW" i="1" dirty="0" smtClean="0"/>
              <a:t>f &gt; </a:t>
            </a:r>
            <a:r>
              <a:rPr lang="en-US" altLang="zh-TW" dirty="0" smtClean="0"/>
              <a:t>0 (worse solution) will rarely be accepted as </a:t>
            </a:r>
            <a:r>
              <a:rPr lang="en-US" altLang="zh-TW" i="1" dirty="0" smtClean="0"/>
              <a:t>p </a:t>
            </a:r>
            <a:r>
              <a:rPr lang="en-US" altLang="zh-TW" dirty="0" smtClean="0"/>
              <a:t>→ 0.</a:t>
            </a:r>
          </a:p>
          <a:p>
            <a:pPr lvl="1"/>
            <a:r>
              <a:rPr lang="en-US" altLang="zh-TW" dirty="0" smtClean="0"/>
              <a:t>Gradient-based </a:t>
            </a:r>
            <a:r>
              <a:rPr lang="en-US" altLang="zh-TW" dirty="0"/>
              <a:t>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071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If </a:t>
            </a:r>
            <a:r>
              <a:rPr lang="en-US" altLang="zh-TW" i="1" dirty="0" smtClean="0"/>
              <a:t>T </a:t>
            </a:r>
            <a:r>
              <a:rPr lang="en-US" altLang="zh-TW" dirty="0" smtClean="0"/>
              <a:t>is </a:t>
            </a:r>
            <a:r>
              <a:rPr lang="en-US" altLang="zh-TW" dirty="0"/>
              <a:t>too high, the system is at a high energy state on the topological landscape, and </a:t>
            </a:r>
            <a:r>
              <a:rPr lang="en-US" altLang="zh-TW" dirty="0" smtClean="0"/>
              <a:t>the minima </a:t>
            </a:r>
            <a:r>
              <a:rPr lang="en-US" altLang="zh-TW" dirty="0"/>
              <a:t>are not easily </a:t>
            </a:r>
            <a:r>
              <a:rPr lang="en-US" altLang="zh-TW" dirty="0" smtClean="0"/>
              <a:t>reached.</a:t>
            </a:r>
          </a:p>
          <a:p>
            <a:r>
              <a:rPr lang="en-US" altLang="zh-TW" dirty="0" smtClean="0"/>
              <a:t>If </a:t>
            </a:r>
            <a:r>
              <a:rPr lang="en-US" altLang="zh-TW" i="1" dirty="0"/>
              <a:t>T </a:t>
            </a:r>
            <a:r>
              <a:rPr lang="en-US" altLang="zh-TW" dirty="0"/>
              <a:t>is too low, the system may be trapped in a </a:t>
            </a:r>
            <a:r>
              <a:rPr lang="en-US" altLang="zh-TW" dirty="0" smtClean="0"/>
              <a:t>local minimum </a:t>
            </a:r>
            <a:r>
              <a:rPr lang="en-US" altLang="zh-TW" dirty="0"/>
              <a:t>(not necessarily the global minimum), and there is not enough energy for </a:t>
            </a:r>
            <a:r>
              <a:rPr lang="en-US" altLang="zh-TW" dirty="0" smtClean="0"/>
              <a:t>the system </a:t>
            </a:r>
            <a:r>
              <a:rPr lang="en-US" altLang="zh-TW" dirty="0"/>
              <a:t>to jump out the local minimum to explore other minima, including the </a:t>
            </a:r>
            <a:r>
              <a:rPr lang="en-US" altLang="zh-TW" dirty="0" smtClean="0"/>
              <a:t>global minimum.</a:t>
            </a:r>
          </a:p>
          <a:p>
            <a:r>
              <a:rPr lang="en-US" altLang="zh-TW" dirty="0" smtClean="0"/>
              <a:t>So</a:t>
            </a:r>
            <a:r>
              <a:rPr lang="en-US" altLang="zh-TW" dirty="0"/>
              <a:t>, a proper initial temperature should be calculated.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541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Another important issue is how to control the annealing or cooling process so </a:t>
            </a:r>
            <a:r>
              <a:rPr lang="en-US" altLang="zh-TW" dirty="0" smtClean="0"/>
              <a:t>that the </a:t>
            </a:r>
            <a:r>
              <a:rPr lang="en-US" altLang="zh-TW" dirty="0"/>
              <a:t>system cools down gradually from a higher temperature to ultimately freeze </a:t>
            </a:r>
            <a:r>
              <a:rPr lang="en-US" altLang="zh-TW" dirty="0" smtClean="0"/>
              <a:t>to a </a:t>
            </a:r>
            <a:r>
              <a:rPr lang="en-US" altLang="zh-TW" dirty="0"/>
              <a:t>global minimum </a:t>
            </a:r>
            <a:r>
              <a:rPr lang="en-US" altLang="zh-TW" dirty="0" smtClean="0"/>
              <a:t>state.</a:t>
            </a:r>
          </a:p>
          <a:p>
            <a:r>
              <a:rPr lang="en-US" altLang="zh-TW" dirty="0" smtClean="0"/>
              <a:t>There </a:t>
            </a:r>
            <a:r>
              <a:rPr lang="en-US" altLang="zh-TW" dirty="0"/>
              <a:t>are many ways of controlling the cooling rate or </a:t>
            </a:r>
            <a:r>
              <a:rPr lang="en-US" altLang="zh-TW" dirty="0" smtClean="0"/>
              <a:t>the decrease </a:t>
            </a:r>
            <a:r>
              <a:rPr lang="en-US" altLang="zh-TW" dirty="0"/>
              <a:t>of the temperature.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72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9"/>
            <a:ext cx="9144000" cy="332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" y="5076821"/>
            <a:ext cx="5070312" cy="29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65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In addition, for a given temperature, multiple evaluations of the objective </a:t>
            </a:r>
            <a:r>
              <a:rPr lang="en-US" altLang="zh-TW" dirty="0" smtClean="0"/>
              <a:t>function are needed.</a:t>
            </a:r>
          </a:p>
          <a:p>
            <a:r>
              <a:rPr lang="en-US" altLang="zh-TW" dirty="0" smtClean="0"/>
              <a:t>If </a:t>
            </a:r>
            <a:r>
              <a:rPr lang="en-US" altLang="zh-TW" dirty="0"/>
              <a:t>there are too few evaluations, there is a danger that the system </a:t>
            </a:r>
            <a:r>
              <a:rPr lang="en-US" altLang="zh-TW" dirty="0" smtClean="0"/>
              <a:t>will not </a:t>
            </a:r>
            <a:r>
              <a:rPr lang="en-US" altLang="zh-TW" dirty="0"/>
              <a:t>stabilize and subsequently will not converge to its global optimality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If there </a:t>
            </a:r>
            <a:r>
              <a:rPr lang="en-US" altLang="zh-TW" dirty="0" smtClean="0"/>
              <a:t>are too </a:t>
            </a:r>
            <a:r>
              <a:rPr lang="en-US" altLang="zh-TW" dirty="0"/>
              <a:t>many evaluations, it is time-consuming, and the system will usually converge </a:t>
            </a:r>
            <a:r>
              <a:rPr lang="en-US" altLang="zh-TW" dirty="0" smtClean="0"/>
              <a:t>too slowly.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325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two major ways to set the number </a:t>
            </a:r>
            <a:r>
              <a:rPr lang="en-US" altLang="zh-TW" dirty="0" smtClean="0"/>
              <a:t>of iterations</a:t>
            </a:r>
            <a:r>
              <a:rPr lang="en-US" altLang="zh-TW" dirty="0"/>
              <a:t>: fixed or </a:t>
            </a:r>
            <a:r>
              <a:rPr lang="en-US" altLang="zh-TW" dirty="0" smtClean="0"/>
              <a:t>varied.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first uses a fixed number of iterations at each </a:t>
            </a:r>
            <a:r>
              <a:rPr lang="en-US" altLang="zh-TW" dirty="0" smtClean="0"/>
              <a:t>temperature.</a:t>
            </a:r>
          </a:p>
          <a:p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second intends to increase the number of iterations at lower temperatures so </a:t>
            </a:r>
            <a:r>
              <a:rPr lang="en-US" altLang="zh-TW" dirty="0" smtClean="0"/>
              <a:t>that the </a:t>
            </a:r>
            <a:r>
              <a:rPr lang="en-US" altLang="zh-TW" dirty="0"/>
              <a:t>local minima can be fully explored.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561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4.3 SA Algorithm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71" y="1916832"/>
            <a:ext cx="9154272" cy="202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12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556792"/>
            <a:ext cx="8008937" cy="519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997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Pseudo code appears not entirely correct. There should be multiple evaluations for a particular temperature.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20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29600" cy="140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04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Simulated annealing (</a:t>
            </a:r>
            <a:r>
              <a:rPr lang="en-US" altLang="zh-TW" dirty="0" smtClean="0"/>
              <a:t>SA) is </a:t>
            </a:r>
            <a:r>
              <a:rPr lang="en-US" altLang="zh-TW" dirty="0" smtClean="0"/>
              <a:t>a trajectory-based, random search technique for global optimization.</a:t>
            </a:r>
          </a:p>
          <a:p>
            <a:r>
              <a:rPr lang="en-US" altLang="zh-TW" dirty="0" smtClean="0"/>
              <a:t>It mimics the annealing process in materials processing when a metal cools and freezes into a crystalline state with the minimum energy and larger crystal sizes so as to reduce the defects in metallic structures.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92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09" y="1600200"/>
            <a:ext cx="675698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857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1968"/>
            <a:ext cx="8229600" cy="432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49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annealing process involves the careful control of temperature and its cooling rate, often called the annealing schedule.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49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4.1 Annealing and Boltzmann Distribution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Simulated annealing was proposed by Kirkpatrick et al. in 1983.</a:t>
            </a:r>
          </a:p>
          <a:p>
            <a:r>
              <a:rPr lang="en-US" altLang="zh-TW" dirty="0" smtClean="0"/>
              <a:t>The </a:t>
            </a:r>
            <a:r>
              <a:rPr lang="en-US" altLang="zh-TW" dirty="0" smtClean="0"/>
              <a:t>metaphor of SA came from the annealing characteristics in metal processing.</a:t>
            </a:r>
          </a:p>
        </p:txBody>
      </p:sp>
    </p:spTree>
    <p:extLst>
      <p:ext uri="{BB962C8B-B14F-4D97-AF65-F5344CB8AC3E}">
        <p14:creationId xmlns:p14="http://schemas.microsoft.com/office/powerpoint/2010/main" val="270391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Unlike the gradient-based methods and other deterministic search methods that have the disadvantage of being trapped into local minima, SA’s main advantage is its ability to avoid being trapped in local minima.</a:t>
            </a:r>
            <a:endParaRPr lang="zh-TW" altLang="en-US" dirty="0" smtClean="0"/>
          </a:p>
          <a:p>
            <a:r>
              <a:rPr lang="en-US" altLang="zh-TW" dirty="0" smtClean="0"/>
              <a:t>In fact, it has been proved that simulated annealing will converge to its global optimality if enough randomness is used in combination with very slow cooling.</a:t>
            </a:r>
          </a:p>
        </p:txBody>
      </p:sp>
    </p:spTree>
    <p:extLst>
      <p:ext uri="{BB962C8B-B14F-4D97-AF65-F5344CB8AC3E}">
        <p14:creationId xmlns:p14="http://schemas.microsoft.com/office/powerpoint/2010/main" val="7250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Metaphorically speaking, this is equivalent to dropping some bouncing balls over a landscape, and as the balls bounce and lose energy, they settle down to some local minima.</a:t>
            </a:r>
          </a:p>
          <a:p>
            <a:r>
              <a:rPr lang="en-US" altLang="zh-TW" dirty="0" smtClean="0"/>
              <a:t>If the balls are allowed to bounce enough times and lose energy slowly enough, some of the balls will eventually fall into the globally lowest locations; hence the global minimum can be reached.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003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The basic idea of the SA algorithm is to use random search in terms of a Markov chain, which not only accepts changes that improve the objective function but also keeps some changes that are not ideal.</a:t>
            </a:r>
          </a:p>
          <a:p>
            <a:r>
              <a:rPr lang="en-US" altLang="zh-TW" dirty="0" smtClean="0"/>
              <a:t>In a minimization problem, for example, any better moves or changes that decrease the value of the objective function f will be accepted; however, some changes that increase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will also be accepted with a probability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38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5"/>
            <a:ext cx="9144000" cy="212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23"/>
            <a:ext cx="9144000" cy="58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5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7361"/>
            <a:ext cx="9144000" cy="414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3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671</Words>
  <Application>Microsoft Office PowerPoint</Application>
  <PresentationFormat>如螢幕大小 (4:3)</PresentationFormat>
  <Paragraphs>33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4 Simulated Annealing</vt:lpstr>
      <vt:lpstr>PowerPoint 簡報</vt:lpstr>
      <vt:lpstr>PowerPoint 簡報</vt:lpstr>
      <vt:lpstr>4.1 Annealing and Boltzmann Distribution</vt:lpstr>
      <vt:lpstr>PowerPoint 簡報</vt:lpstr>
      <vt:lpstr>PowerPoint 簡報</vt:lpstr>
      <vt:lpstr>PowerPoint 簡報</vt:lpstr>
      <vt:lpstr>PowerPoint 簡報</vt:lpstr>
      <vt:lpstr>PowerPoint 簡報</vt:lpstr>
      <vt:lpstr>4.2 Parameters</vt:lpstr>
      <vt:lpstr>PowerPoint 簡報</vt:lpstr>
      <vt:lpstr>PowerPoint 簡報</vt:lpstr>
      <vt:lpstr>PowerPoint 簡報</vt:lpstr>
      <vt:lpstr>PowerPoint 簡報</vt:lpstr>
      <vt:lpstr>PowerPoint 簡報</vt:lpstr>
      <vt:lpstr>4.3 SA Algorithm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Simulated Annealing</dc:title>
  <dc:creator>csshieh</dc:creator>
  <cp:lastModifiedBy>csshieh</cp:lastModifiedBy>
  <cp:revision>16</cp:revision>
  <dcterms:created xsi:type="dcterms:W3CDTF">2019-03-25T11:33:41Z</dcterms:created>
  <dcterms:modified xsi:type="dcterms:W3CDTF">2020-05-08T12:22:26Z</dcterms:modified>
</cp:coreProperties>
</file>