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9 Cuckoo Search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Xin-She Yang, </a:t>
            </a:r>
            <a:r>
              <a:rPr lang="en-US" altLang="zh-TW" i="1" dirty="0"/>
              <a:t>Nature-Inspired Optimization Algorithms</a:t>
            </a:r>
            <a:r>
              <a:rPr lang="en-US" altLang="zh-TW" dirty="0"/>
              <a:t>, Elsevier, 2014.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77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4" y="2028308"/>
            <a:ext cx="8551196" cy="242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03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286"/>
            <a:ext cx="9140143" cy="435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46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1" y="116632"/>
            <a:ext cx="8424937" cy="660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71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The updating Eq. (9.2) is essentially a stochastic equation for a random walk. </a:t>
            </a:r>
            <a:r>
              <a:rPr lang="en-US" altLang="zh-TW" dirty="0" smtClean="0"/>
              <a:t>In general</a:t>
            </a:r>
            <a:r>
              <a:rPr lang="en-US" altLang="zh-TW" dirty="0"/>
              <a:t>, a random walk is a Markov chain whose next state/location depends only </a:t>
            </a:r>
            <a:r>
              <a:rPr lang="en-US" altLang="zh-TW" dirty="0" smtClean="0"/>
              <a:t>on the </a:t>
            </a:r>
            <a:r>
              <a:rPr lang="en-US" altLang="zh-TW" dirty="0"/>
              <a:t>current location (the first term in the preceding equation) and the transition </a:t>
            </a:r>
            <a:r>
              <a:rPr lang="en-US" altLang="zh-TW" dirty="0" smtClean="0"/>
              <a:t>probability (</a:t>
            </a:r>
            <a:r>
              <a:rPr lang="en-US" altLang="zh-TW" dirty="0"/>
              <a:t>the second term). </a:t>
            </a:r>
            <a:endParaRPr lang="en-US" altLang="zh-TW" dirty="0" smtClean="0"/>
          </a:p>
          <a:p>
            <a:r>
              <a:rPr lang="en-US" altLang="zh-TW" dirty="0" smtClean="0"/>
              <a:t>However</a:t>
            </a:r>
            <a:r>
              <a:rPr lang="en-US" altLang="zh-TW" dirty="0"/>
              <a:t>, a substantial fraction of the new solutions </a:t>
            </a:r>
            <a:r>
              <a:rPr lang="en-US" altLang="zh-TW" dirty="0" smtClean="0"/>
              <a:t>should be </a:t>
            </a:r>
            <a:r>
              <a:rPr lang="en-US" altLang="zh-TW" dirty="0"/>
              <a:t>generated by far field randomization, and their locations should be far enough </a:t>
            </a:r>
            <a:r>
              <a:rPr lang="en-US" altLang="zh-TW" dirty="0" smtClean="0"/>
              <a:t>from the </a:t>
            </a:r>
            <a:r>
              <a:rPr lang="en-US" altLang="zh-TW" dirty="0"/>
              <a:t>current best solution; this will make sure that the system will not be trapped in </a:t>
            </a:r>
            <a:r>
              <a:rPr lang="en-US" altLang="zh-TW" dirty="0" smtClean="0"/>
              <a:t>a local </a:t>
            </a:r>
            <a:r>
              <a:rPr lang="en-US" altLang="zh-TW" dirty="0"/>
              <a:t>optimum [30,32].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91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9144000" cy="426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6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i="1" dirty="0"/>
              <a:t>9.3.1 Special Cases of Cuckoo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Therefore, differential evolution, PSO, and SA can be considered special cases </a:t>
            </a:r>
            <a:r>
              <a:rPr lang="en-US" altLang="zh-TW" dirty="0" smtClean="0"/>
              <a:t>of the </a:t>
            </a:r>
            <a:r>
              <a:rPr lang="en-US" altLang="zh-TW" dirty="0"/>
              <a:t>cuckoo search algorithm. </a:t>
            </a:r>
            <a:endParaRPr lang="en-US" altLang="zh-TW" dirty="0" smtClean="0"/>
          </a:p>
          <a:p>
            <a:r>
              <a:rPr lang="en-US" altLang="zh-TW" dirty="0" smtClean="0"/>
              <a:t>Conversely</a:t>
            </a:r>
            <a:r>
              <a:rPr lang="en-US" altLang="zh-TW" dirty="0"/>
              <a:t>, we can say that CS is a good and </a:t>
            </a:r>
            <a:r>
              <a:rPr lang="en-US" altLang="zh-TW" dirty="0" smtClean="0"/>
              <a:t>efficient combination </a:t>
            </a:r>
            <a:r>
              <a:rPr lang="en-US" altLang="zh-TW" dirty="0"/>
              <a:t>of DE, PSO, and SA in one algorithm.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61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i="1" dirty="0"/>
              <a:t>9.3.2 How to Carry Out </a:t>
            </a:r>
            <a:r>
              <a:rPr lang="en-US" altLang="zh-TW" b="1" i="1" dirty="0" err="1"/>
              <a:t>Lévy</a:t>
            </a:r>
            <a:r>
              <a:rPr lang="en-US" altLang="zh-TW" b="1" i="1" dirty="0"/>
              <a:t> Flights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From the implementation point of view, the generation of random numbers with </a:t>
            </a:r>
            <a:r>
              <a:rPr lang="en-US" altLang="zh-TW" dirty="0" err="1" smtClean="0"/>
              <a:t>Lévy</a:t>
            </a:r>
            <a:r>
              <a:rPr lang="en-US" altLang="zh-TW" dirty="0" smtClean="0"/>
              <a:t> flights </a:t>
            </a:r>
            <a:r>
              <a:rPr lang="en-US" altLang="zh-TW" dirty="0"/>
              <a:t>consists of two steps: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choice of a random </a:t>
            </a:r>
            <a:r>
              <a:rPr lang="en-US" altLang="zh-TW" dirty="0" smtClean="0"/>
              <a:t>direction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generation of </a:t>
            </a:r>
            <a:r>
              <a:rPr lang="en-US" altLang="zh-TW" dirty="0" smtClean="0"/>
              <a:t>steps that </a:t>
            </a:r>
            <a:r>
              <a:rPr lang="en-US" altLang="zh-TW" dirty="0"/>
              <a:t>obey the chosen </a:t>
            </a:r>
            <a:r>
              <a:rPr lang="en-US" altLang="zh-TW" dirty="0" err="1"/>
              <a:t>Lévy</a:t>
            </a:r>
            <a:r>
              <a:rPr lang="en-US" altLang="zh-TW" dirty="0"/>
              <a:t> distribution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generation of a direction should be </a:t>
            </a:r>
            <a:r>
              <a:rPr lang="en-US" altLang="zh-TW" dirty="0" smtClean="0"/>
              <a:t>drawn from </a:t>
            </a:r>
            <a:r>
              <a:rPr lang="en-US" altLang="zh-TW" dirty="0"/>
              <a:t>a uniform distribution, whereas the generation of steps is quite tricky.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6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15745"/>
            <a:ext cx="9144001" cy="456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01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7477"/>
            <a:ext cx="9144000" cy="265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0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9.3.3 Choice of Parameters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3999" cy="350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60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/>
              <a:t>Cuckoo search </a:t>
            </a:r>
            <a:r>
              <a:rPr lang="en-US" altLang="zh-TW" dirty="0"/>
              <a:t>(CS) is </a:t>
            </a:r>
            <a:r>
              <a:rPr lang="en-US" altLang="zh-TW" dirty="0" smtClean="0"/>
              <a:t>developed in </a:t>
            </a:r>
            <a:r>
              <a:rPr lang="en-US" altLang="zh-TW" dirty="0"/>
              <a:t>2009 by Xin-She Yang of Cambridge University and </a:t>
            </a:r>
            <a:r>
              <a:rPr lang="en-US" altLang="zh-TW" dirty="0" err="1"/>
              <a:t>Suash</a:t>
            </a:r>
            <a:r>
              <a:rPr lang="en-US" altLang="zh-TW" dirty="0"/>
              <a:t> Deb of C.V. </a:t>
            </a:r>
            <a:r>
              <a:rPr lang="en-US" altLang="zh-TW" dirty="0" smtClean="0"/>
              <a:t>Raman College </a:t>
            </a:r>
            <a:r>
              <a:rPr lang="en-US" altLang="zh-TW" dirty="0"/>
              <a:t>of Engineering. </a:t>
            </a:r>
            <a:endParaRPr lang="en-US" altLang="zh-TW" dirty="0" smtClean="0"/>
          </a:p>
          <a:p>
            <a:r>
              <a:rPr lang="en-US" altLang="zh-TW" dirty="0" smtClean="0"/>
              <a:t>CS </a:t>
            </a:r>
            <a:r>
              <a:rPr lang="en-US" altLang="zh-TW" dirty="0"/>
              <a:t>is based on the brood parasitism of some cuckoo </a:t>
            </a:r>
            <a:r>
              <a:rPr lang="en-US" altLang="zh-TW" dirty="0" smtClean="0"/>
              <a:t>species.</a:t>
            </a:r>
          </a:p>
          <a:p>
            <a:r>
              <a:rPr lang="en-US" altLang="zh-TW" dirty="0" smtClean="0"/>
              <a:t>In addition</a:t>
            </a:r>
            <a:r>
              <a:rPr lang="en-US" altLang="zh-TW" dirty="0"/>
              <a:t>, this algorithm is enhanced by the so-called </a:t>
            </a:r>
            <a:r>
              <a:rPr lang="en-US" altLang="zh-TW" dirty="0" err="1"/>
              <a:t>Lévy</a:t>
            </a:r>
            <a:r>
              <a:rPr lang="en-US" altLang="zh-TW" dirty="0"/>
              <a:t> flights rather than by </a:t>
            </a:r>
            <a:r>
              <a:rPr lang="en-US" altLang="zh-TW" dirty="0" smtClean="0"/>
              <a:t>simple isotropic </a:t>
            </a:r>
            <a:r>
              <a:rPr lang="en-US" altLang="zh-TW" dirty="0"/>
              <a:t>random </a:t>
            </a:r>
            <a:r>
              <a:rPr lang="en-US" altLang="zh-TW" dirty="0" smtClean="0"/>
              <a:t>walks.</a:t>
            </a:r>
          </a:p>
          <a:p>
            <a:r>
              <a:rPr lang="en-US" altLang="zh-TW" dirty="0" smtClean="0"/>
              <a:t>Recent </a:t>
            </a:r>
            <a:r>
              <a:rPr lang="en-US" altLang="zh-TW" dirty="0"/>
              <a:t>studies show that CS is potentially far more </a:t>
            </a:r>
            <a:r>
              <a:rPr lang="en-US" altLang="zh-TW" dirty="0" smtClean="0"/>
              <a:t>efficient than </a:t>
            </a:r>
            <a:r>
              <a:rPr lang="en-US" altLang="zh-TW" dirty="0"/>
              <a:t>PSO, genetic algorithms, and other algorithms.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47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60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68283"/>
            <a:ext cx="9144000" cy="49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31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9.3.4 Variants of Cuckoo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Quantum cuckoo search (QCS). </a:t>
            </a:r>
            <a:r>
              <a:rPr lang="en-US" altLang="zh-TW" dirty="0" smtClean="0"/>
              <a:t>A </a:t>
            </a:r>
            <a:r>
              <a:rPr lang="en-US" altLang="zh-TW" dirty="0"/>
              <a:t>variant of CS by </a:t>
            </a:r>
            <a:r>
              <a:rPr lang="en-US" altLang="zh-TW" dirty="0" smtClean="0"/>
              <a:t>adding quantum </a:t>
            </a:r>
            <a:r>
              <a:rPr lang="en-US" altLang="zh-TW" dirty="0"/>
              <a:t>behavior to the </a:t>
            </a:r>
            <a:r>
              <a:rPr lang="en-US" altLang="zh-TW" dirty="0" smtClean="0"/>
              <a:t>algorithm.</a:t>
            </a:r>
          </a:p>
          <a:p>
            <a:r>
              <a:rPr lang="en-US" altLang="zh-TW" i="1" dirty="0"/>
              <a:t>Discrete cuckoo search (DCS</a:t>
            </a:r>
            <a:r>
              <a:rPr lang="en-US" altLang="zh-TW" i="1" dirty="0" smtClean="0"/>
              <a:t>).</a:t>
            </a:r>
            <a:r>
              <a:rPr lang="en-US" altLang="zh-TW" i="1" dirty="0"/>
              <a:t> </a:t>
            </a:r>
            <a:endParaRPr lang="en-US" altLang="zh-TW" i="1" dirty="0" smtClean="0"/>
          </a:p>
          <a:p>
            <a:r>
              <a:rPr lang="en-US" altLang="zh-TW" i="1" dirty="0" smtClean="0"/>
              <a:t>Multi-objective </a:t>
            </a:r>
            <a:r>
              <a:rPr lang="en-US" altLang="zh-TW" i="1" dirty="0"/>
              <a:t>cuckoo search (MOCS</a:t>
            </a:r>
            <a:r>
              <a:rPr lang="en-US" altLang="zh-TW" i="1" dirty="0" smtClean="0"/>
              <a:t>).</a:t>
            </a:r>
          </a:p>
          <a:p>
            <a:r>
              <a:rPr lang="en-US" altLang="zh-TW" i="1" dirty="0"/>
              <a:t>Discrete multi-objective cuckoo search (DMOCS</a:t>
            </a:r>
            <a:r>
              <a:rPr lang="en-US" altLang="zh-TW" i="1" dirty="0" smtClean="0"/>
              <a:t>).</a:t>
            </a:r>
          </a:p>
          <a:p>
            <a:r>
              <a:rPr lang="en-US" altLang="zh-TW" i="1" dirty="0"/>
              <a:t>Hybrid cuckoo search (HCS).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01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9.4 Why Cuckoo Search is so 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has been proved that cuckoo search can </a:t>
            </a:r>
            <a:r>
              <a:rPr lang="en-US" altLang="zh-TW" dirty="0" smtClean="0"/>
              <a:t>satisfy the </a:t>
            </a:r>
            <a:r>
              <a:rPr lang="en-US" altLang="zh-TW" dirty="0"/>
              <a:t>global convergence requirements and thus has guaranteed global </a:t>
            </a:r>
            <a:r>
              <a:rPr lang="en-US" altLang="zh-TW" dirty="0" smtClean="0"/>
              <a:t>convergence properties </a:t>
            </a:r>
            <a:r>
              <a:rPr lang="en-US" altLang="zh-TW" dirty="0"/>
              <a:t>[27].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80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Furthermore, cuckoo search has two search capabilities: local search and </a:t>
            </a:r>
            <a:r>
              <a:rPr lang="en-US" altLang="zh-TW" dirty="0" smtClean="0"/>
              <a:t>global search</a:t>
            </a:r>
            <a:r>
              <a:rPr lang="en-US" altLang="zh-TW" dirty="0"/>
              <a:t>, controlled by a switching/discovery probability. </a:t>
            </a:r>
            <a:endParaRPr lang="en-US" altLang="zh-TW" dirty="0" smtClean="0"/>
          </a:p>
          <a:p>
            <a:r>
              <a:rPr lang="en-US" altLang="zh-TW" dirty="0" smtClean="0"/>
              <a:t>As </a:t>
            </a:r>
            <a:r>
              <a:rPr lang="en-US" altLang="zh-TW" dirty="0"/>
              <a:t>mentioned in the </a:t>
            </a:r>
            <a:r>
              <a:rPr lang="en-US" altLang="zh-TW" dirty="0" smtClean="0"/>
              <a:t>previous section</a:t>
            </a:r>
            <a:r>
              <a:rPr lang="en-US" altLang="zh-TW" dirty="0"/>
              <a:t>, the local search is very intensive, with about 1/4 of the search time (for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a</a:t>
            </a:r>
            <a:r>
              <a:rPr lang="en-US" altLang="zh-TW" i="1" dirty="0"/>
              <a:t> </a:t>
            </a:r>
            <a:r>
              <a:rPr lang="en-US" altLang="zh-TW" dirty="0" smtClean="0"/>
              <a:t>=0</a:t>
            </a:r>
            <a:r>
              <a:rPr lang="en-US" altLang="zh-TW" i="1" dirty="0" smtClean="0"/>
              <a:t>.</a:t>
            </a:r>
            <a:r>
              <a:rPr lang="en-US" altLang="zh-TW" dirty="0" smtClean="0"/>
              <a:t>25</a:t>
            </a:r>
            <a:r>
              <a:rPr lang="en-US" altLang="zh-TW" dirty="0"/>
              <a:t>), whereas global search takes about 3/4 of the total search </a:t>
            </a:r>
            <a:r>
              <a:rPr lang="en-US" altLang="zh-TW" dirty="0" smtClean="0"/>
              <a:t>time.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allows </a:t>
            </a:r>
            <a:r>
              <a:rPr lang="en-US" altLang="zh-TW" dirty="0" smtClean="0"/>
              <a:t>that the </a:t>
            </a:r>
            <a:r>
              <a:rPr lang="en-US" altLang="zh-TW" dirty="0"/>
              <a:t>search space can be explored more efficiently on a global scale, and </a:t>
            </a:r>
            <a:r>
              <a:rPr lang="en-US" altLang="zh-TW" dirty="0" smtClean="0"/>
              <a:t>consequently the </a:t>
            </a:r>
            <a:r>
              <a:rPr lang="en-US" altLang="zh-TW" dirty="0"/>
              <a:t>global optimality can be found with a higher probability.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42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 further advantage of CS is that its global search uses </a:t>
            </a:r>
            <a:r>
              <a:rPr lang="en-US" altLang="zh-TW" dirty="0" err="1"/>
              <a:t>Lévy</a:t>
            </a:r>
            <a:r>
              <a:rPr lang="en-US" altLang="zh-TW" dirty="0"/>
              <a:t> flights or process </a:t>
            </a:r>
            <a:r>
              <a:rPr lang="en-US" altLang="zh-TW" dirty="0" smtClean="0"/>
              <a:t>rather than </a:t>
            </a:r>
            <a:r>
              <a:rPr lang="en-US" altLang="zh-TW" dirty="0"/>
              <a:t>standard random </a:t>
            </a:r>
            <a:r>
              <a:rPr lang="en-US" altLang="zh-TW" dirty="0" smtClean="0"/>
              <a:t>walks.</a:t>
            </a:r>
          </a:p>
          <a:p>
            <a:r>
              <a:rPr lang="en-US" altLang="zh-TW" dirty="0" smtClean="0"/>
              <a:t>Because </a:t>
            </a:r>
            <a:r>
              <a:rPr lang="en-US" altLang="zh-TW" dirty="0" err="1"/>
              <a:t>Lévy</a:t>
            </a:r>
            <a:r>
              <a:rPr lang="en-US" altLang="zh-TW" dirty="0"/>
              <a:t> flights have infinite mean and variance, </a:t>
            </a:r>
            <a:r>
              <a:rPr lang="en-US" altLang="zh-TW" dirty="0" smtClean="0"/>
              <a:t>CS can </a:t>
            </a:r>
            <a:r>
              <a:rPr lang="en-US" altLang="zh-TW" dirty="0"/>
              <a:t>explore the search space more efficiently than algorithms using standard </a:t>
            </a:r>
            <a:r>
              <a:rPr lang="en-US" altLang="zh-TW" dirty="0" smtClean="0"/>
              <a:t>Gaussian processes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smtClean="0"/>
              <a:t>This </a:t>
            </a:r>
            <a:r>
              <a:rPr lang="en-US" altLang="zh-TW" dirty="0"/>
              <a:t>advantage, combined with both local and search </a:t>
            </a:r>
            <a:r>
              <a:rPr lang="en-US" altLang="zh-TW"/>
              <a:t>capabilities </a:t>
            </a:r>
            <a:r>
              <a:rPr lang="en-US" altLang="zh-TW" smtClean="0"/>
              <a:t>and guaranteed </a:t>
            </a:r>
            <a:r>
              <a:rPr lang="en-US" altLang="zh-TW" dirty="0"/>
              <a:t>global convergence, makes CS very efficient.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83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9.1 Cuckoo Breeding Behavior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Quite a number of </a:t>
            </a:r>
            <a:r>
              <a:rPr lang="en-US" altLang="zh-TW" dirty="0" smtClean="0"/>
              <a:t>cuckoo species engage </a:t>
            </a:r>
            <a:r>
              <a:rPr lang="en-US" altLang="zh-TW" dirty="0"/>
              <a:t>in obligate brood parasitism by laying their eggs in the nests of other host </a:t>
            </a:r>
            <a:r>
              <a:rPr lang="en-US" altLang="zh-TW" dirty="0" smtClean="0"/>
              <a:t>birds (</a:t>
            </a:r>
            <a:r>
              <a:rPr lang="en-US" altLang="zh-TW" dirty="0"/>
              <a:t>often other species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There are three basic types of brood </a:t>
            </a:r>
            <a:r>
              <a:rPr lang="en-US" altLang="zh-TW" dirty="0" smtClean="0"/>
              <a:t>parasitism:</a:t>
            </a:r>
          </a:p>
          <a:p>
            <a:pPr lvl="1"/>
            <a:r>
              <a:rPr lang="en-US" altLang="zh-TW" dirty="0" smtClean="0"/>
              <a:t>Intraspecific </a:t>
            </a:r>
            <a:r>
              <a:rPr lang="en-US" altLang="zh-TW" dirty="0"/>
              <a:t>brood </a:t>
            </a:r>
            <a:r>
              <a:rPr lang="en-US" altLang="zh-TW" dirty="0" smtClean="0"/>
              <a:t>parasitism</a:t>
            </a:r>
          </a:p>
          <a:p>
            <a:pPr lvl="1"/>
            <a:r>
              <a:rPr lang="en-US" altLang="zh-TW" dirty="0" smtClean="0"/>
              <a:t>Cooperative breeding</a:t>
            </a:r>
          </a:p>
          <a:p>
            <a:pPr lvl="1"/>
            <a:r>
              <a:rPr lang="en-US" altLang="zh-TW" dirty="0" smtClean="0"/>
              <a:t>Nest takeover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38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Specialized </a:t>
            </a:r>
            <a:r>
              <a:rPr lang="en-US" altLang="zh-TW" dirty="0"/>
              <a:t>in mimicry in </a:t>
            </a:r>
            <a:r>
              <a:rPr lang="en-US" altLang="zh-TW" dirty="0" smtClean="0"/>
              <a:t>color and </a:t>
            </a:r>
            <a:r>
              <a:rPr lang="en-US" altLang="zh-TW" dirty="0"/>
              <a:t>pattern of the eggs of a few chosen host species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Parasitic cuckoos </a:t>
            </a:r>
            <a:r>
              <a:rPr lang="en-US" altLang="zh-TW" dirty="0"/>
              <a:t>often choose a nest where the host bird just laid its own </a:t>
            </a:r>
            <a:r>
              <a:rPr lang="en-US" altLang="zh-TW" dirty="0" smtClean="0"/>
              <a:t>eggs.</a:t>
            </a:r>
          </a:p>
          <a:p>
            <a:r>
              <a:rPr lang="en-US" altLang="zh-TW" dirty="0"/>
              <a:t>In general, </a:t>
            </a:r>
            <a:r>
              <a:rPr lang="en-US" altLang="zh-TW" dirty="0" smtClean="0"/>
              <a:t>the cuckoo </a:t>
            </a:r>
            <a:r>
              <a:rPr lang="en-US" altLang="zh-TW" dirty="0"/>
              <a:t>eggs hatch slightly earlier than their host eggs. Once the first cuckoo chick </a:t>
            </a:r>
            <a:r>
              <a:rPr lang="en-US" altLang="zh-TW" dirty="0" smtClean="0"/>
              <a:t>is hatched</a:t>
            </a:r>
            <a:r>
              <a:rPr lang="en-US" altLang="zh-TW" dirty="0"/>
              <a:t>, the first instinct action </a:t>
            </a:r>
            <a:r>
              <a:rPr lang="en-US" altLang="zh-TW" dirty="0" smtClean="0"/>
              <a:t>it will </a:t>
            </a:r>
            <a:r>
              <a:rPr lang="en-US" altLang="zh-TW" dirty="0"/>
              <a:t>take is to evict the host eggs by blindly </a:t>
            </a:r>
            <a:r>
              <a:rPr lang="en-US" altLang="zh-TW" dirty="0" smtClean="0"/>
              <a:t>propelling the </a:t>
            </a:r>
            <a:r>
              <a:rPr lang="en-US" altLang="zh-TW" dirty="0"/>
              <a:t>eggs out of the </a:t>
            </a:r>
            <a:r>
              <a:rPr lang="en-US" altLang="zh-TW" dirty="0" smtClean="0"/>
              <a:t>nest.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8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9.2 </a:t>
            </a:r>
            <a:r>
              <a:rPr lang="en-US" altLang="zh-TW" b="1" dirty="0" err="1"/>
              <a:t>Lévy</a:t>
            </a:r>
            <a:r>
              <a:rPr lang="en-US" altLang="zh-TW" b="1" dirty="0"/>
              <a:t> Flights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Various </a:t>
            </a:r>
            <a:r>
              <a:rPr lang="en-US" altLang="zh-TW" dirty="0"/>
              <a:t>studies have shown that flight behavior of many </a:t>
            </a:r>
            <a:r>
              <a:rPr lang="en-US" altLang="zh-TW" dirty="0" smtClean="0"/>
              <a:t>animals and </a:t>
            </a:r>
            <a:r>
              <a:rPr lang="en-US" altLang="zh-TW" dirty="0"/>
              <a:t>insects has demonstrated the typical characteristics of </a:t>
            </a:r>
            <a:r>
              <a:rPr lang="en-US" altLang="zh-TW" dirty="0" err="1"/>
              <a:t>Lévy</a:t>
            </a:r>
            <a:r>
              <a:rPr lang="en-US" altLang="zh-TW" dirty="0"/>
              <a:t> flights with </a:t>
            </a:r>
            <a:r>
              <a:rPr lang="en-US" altLang="zh-TW" dirty="0" smtClean="0"/>
              <a:t>power </a:t>
            </a:r>
            <a:r>
              <a:rPr lang="en-US" altLang="zh-TW" dirty="0"/>
              <a:t>law-like characteristics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Subsequently, such behavior has been applied </a:t>
            </a:r>
            <a:r>
              <a:rPr lang="en-US" altLang="zh-TW" dirty="0" smtClean="0"/>
              <a:t>to optimization </a:t>
            </a:r>
            <a:r>
              <a:rPr lang="en-US" altLang="zh-TW" dirty="0"/>
              <a:t>and optimal search, and results show its promising capability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8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610"/>
            <a:ext cx="9144000" cy="534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18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9.3 Cuckoo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For simplicity in describing </a:t>
            </a:r>
            <a:r>
              <a:rPr lang="en-US" altLang="zh-TW" dirty="0" smtClean="0"/>
              <a:t>the standard </a:t>
            </a:r>
            <a:r>
              <a:rPr lang="en-US" altLang="zh-TW" dirty="0"/>
              <a:t>CS, here we use the following three idealized rules: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cuckoo lays one egg at a time and dumps it in a randomly chosen nest.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best nests with high-quality eggs will be carried over to the next generations.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number of available host nests is fixed, and the egg laid by a cuckoo is </a:t>
            </a:r>
            <a:r>
              <a:rPr lang="en-US" altLang="zh-TW" dirty="0" smtClean="0"/>
              <a:t>discovered by </a:t>
            </a:r>
            <a:r>
              <a:rPr lang="en-US" altLang="zh-TW" dirty="0"/>
              <a:t>the host bird with a probability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a</a:t>
            </a:r>
            <a:r>
              <a:rPr lang="en-US" altLang="zh-TW" i="1" dirty="0"/>
              <a:t> </a:t>
            </a:r>
            <a:r>
              <a:rPr lang="en-US" altLang="zh-TW" dirty="0"/>
              <a:t>∈ (0</a:t>
            </a:r>
            <a:r>
              <a:rPr lang="en-US" altLang="zh-TW" i="1" dirty="0"/>
              <a:t>, </a:t>
            </a:r>
            <a:r>
              <a:rPr lang="en-US" altLang="zh-TW" dirty="0"/>
              <a:t>1). In this case, the host bird can </a:t>
            </a:r>
            <a:r>
              <a:rPr lang="en-US" altLang="zh-TW" dirty="0" smtClean="0"/>
              <a:t>either get </a:t>
            </a:r>
            <a:r>
              <a:rPr lang="en-US" altLang="zh-TW" dirty="0"/>
              <a:t>rid of the egg or simply abandon the nest and build a completely new nest.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89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As a further approximation, this last assumption can be approximated by </a:t>
            </a:r>
            <a:r>
              <a:rPr lang="en-US" altLang="zh-TW" dirty="0" smtClean="0"/>
              <a:t>replacing a </a:t>
            </a:r>
            <a:r>
              <a:rPr lang="en-US" altLang="zh-TW" dirty="0"/>
              <a:t>fraction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a</a:t>
            </a:r>
            <a:r>
              <a:rPr lang="en-US" altLang="zh-TW" i="1" dirty="0"/>
              <a:t> </a:t>
            </a:r>
            <a:r>
              <a:rPr lang="en-US" altLang="zh-TW" dirty="0"/>
              <a:t>of the </a:t>
            </a:r>
            <a:r>
              <a:rPr lang="en-US" altLang="zh-TW" i="1" dirty="0"/>
              <a:t>n </a:t>
            </a:r>
            <a:r>
              <a:rPr lang="en-US" altLang="zh-TW" dirty="0"/>
              <a:t>host nests with new nests (with new random solutions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From the implementation point of view, we can use the following simple </a:t>
            </a:r>
            <a:r>
              <a:rPr lang="en-US" altLang="zh-TW" dirty="0" smtClean="0"/>
              <a:t>representations that </a:t>
            </a:r>
            <a:r>
              <a:rPr lang="en-US" altLang="zh-TW" dirty="0"/>
              <a:t>each egg in a nest represents a solution, and each cuckoo can lay only </a:t>
            </a:r>
            <a:r>
              <a:rPr lang="en-US" altLang="zh-TW" dirty="0" smtClean="0"/>
              <a:t>one egg </a:t>
            </a:r>
            <a:r>
              <a:rPr lang="en-US" altLang="zh-TW" dirty="0"/>
              <a:t>(thus representing one solution).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aim is to use the new and potentially </a:t>
            </a:r>
            <a:r>
              <a:rPr lang="en-US" altLang="zh-TW" dirty="0" smtClean="0"/>
              <a:t>better solutions </a:t>
            </a:r>
            <a:r>
              <a:rPr lang="en-US" altLang="zh-TW" dirty="0"/>
              <a:t>(cuckoos) to replace a not-so-good solution in the nests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Here we use the simplest approach, where each </a:t>
            </a:r>
            <a:r>
              <a:rPr lang="en-US" altLang="zh-TW" dirty="0" smtClean="0"/>
              <a:t>nest has </a:t>
            </a:r>
            <a:r>
              <a:rPr lang="en-US" altLang="zh-TW" dirty="0"/>
              <a:t>only a single egg. In this case, there is no distinction between an egg, a nest, or </a:t>
            </a:r>
            <a:r>
              <a:rPr lang="en-US" altLang="zh-TW" dirty="0" smtClean="0"/>
              <a:t>a cuckoo</a:t>
            </a:r>
            <a:r>
              <a:rPr lang="en-US" altLang="zh-TW" dirty="0"/>
              <a:t>, since each nest corresponds to one egg, which also represents one cuckoo.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834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960</Words>
  <Application>Microsoft Office PowerPoint</Application>
  <PresentationFormat>如螢幕大小 (4:3)</PresentationFormat>
  <Paragraphs>52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9 Cuckoo Search</vt:lpstr>
      <vt:lpstr>PowerPoint 簡報</vt:lpstr>
      <vt:lpstr>9.1 Cuckoo Breeding Behavior</vt:lpstr>
      <vt:lpstr>PowerPoint 簡報</vt:lpstr>
      <vt:lpstr>9.2 Lévy Flights</vt:lpstr>
      <vt:lpstr>PowerPoint 簡報</vt:lpstr>
      <vt:lpstr>9.3 Cuckoo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9.3.1 Special Cases of Cuckoo Search</vt:lpstr>
      <vt:lpstr>9.3.2 How to Carry Out Lévy Flights</vt:lpstr>
      <vt:lpstr>PowerPoint 簡報</vt:lpstr>
      <vt:lpstr>PowerPoint 簡報</vt:lpstr>
      <vt:lpstr>9.3.3 Choice of Parameters</vt:lpstr>
      <vt:lpstr>PowerPoint 簡報</vt:lpstr>
      <vt:lpstr>PowerPoint 簡報</vt:lpstr>
      <vt:lpstr>9.3.4 Variants of Cuckoo Search</vt:lpstr>
      <vt:lpstr>9.4 Why Cuckoo Search is so Efficient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 Cuckoo Search</dc:title>
  <dc:creator>csshieh</dc:creator>
  <cp:lastModifiedBy>csshieh</cp:lastModifiedBy>
  <cp:revision>16</cp:revision>
  <dcterms:created xsi:type="dcterms:W3CDTF">2020-05-07T18:38:27Z</dcterms:created>
  <dcterms:modified xsi:type="dcterms:W3CDTF">2020-05-26T14:41:36Z</dcterms:modified>
</cp:coreProperties>
</file>