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Oval 20"/>
          <p:cNvSpPr>
            <a:spLocks noChangeArrowheads="1"/>
          </p:cNvSpPr>
          <p:nvPr/>
        </p:nvSpPr>
        <p:spPr bwMode="ltGray">
          <a:xfrm>
            <a:off x="1524000" y="1600200"/>
            <a:ext cx="6908800" cy="5257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ltGray">
          <a:xfrm>
            <a:off x="7416800" y="3581401"/>
            <a:ext cx="2946400" cy="2227263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2057401"/>
            <a:ext cx="8331200" cy="20034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55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40717" y="3886200"/>
            <a:ext cx="7948083" cy="5334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959" y="1"/>
            <a:ext cx="77258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7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1"/>
            <a:ext cx="27432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1"/>
            <a:ext cx="80264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5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6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90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5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709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8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86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3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5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2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5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marR="0" lvl="0" indent="-283464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188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94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4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2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9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Oval 9"/>
          <p:cNvSpPr>
            <a:spLocks noChangeArrowheads="1"/>
          </p:cNvSpPr>
          <p:nvPr/>
        </p:nvSpPr>
        <p:spPr bwMode="ltGray">
          <a:xfrm>
            <a:off x="2336800" y="5562600"/>
            <a:ext cx="1524000" cy="10668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2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8440D74-0771-4E24-8247-092BA44524BE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657600" y="6477001"/>
            <a:ext cx="172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477001"/>
            <a:ext cx="1117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029238-2710-42D0-94E5-87C662666C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ltGray">
          <a:xfrm>
            <a:off x="-609600" y="4343400"/>
            <a:ext cx="3454400" cy="2743200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24001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054" name="Group 30"/>
          <p:cNvGrpSpPr>
            <a:grpSpLocks/>
          </p:cNvGrpSpPr>
          <p:nvPr/>
        </p:nvGrpSpPr>
        <p:grpSpPr bwMode="auto">
          <a:xfrm>
            <a:off x="10261600" y="228600"/>
            <a:ext cx="1625600" cy="1066800"/>
            <a:chOff x="4416" y="144"/>
            <a:chExt cx="1200" cy="1008"/>
          </a:xfrm>
        </p:grpSpPr>
        <p:sp>
          <p:nvSpPr>
            <p:cNvPr id="1047" name="Oval 23"/>
            <p:cNvSpPr>
              <a:spLocks noChangeArrowheads="1"/>
            </p:cNvSpPr>
            <p:nvPr userDrawn="1"/>
          </p:nvSpPr>
          <p:spPr bwMode="ltGray">
            <a:xfrm>
              <a:off x="4416" y="192"/>
              <a:ext cx="1008" cy="960"/>
            </a:xfrm>
            <a:prstGeom prst="ellipse">
              <a:avLst/>
            </a:prstGeom>
            <a:gradFill rotWithShape="1">
              <a:gsLst>
                <a:gs pos="0">
                  <a:srgbClr val="A8C1FA">
                    <a:gamma/>
                    <a:tint val="0"/>
                    <a:invGamma/>
                  </a:srgbClr>
                </a:gs>
                <a:gs pos="100000">
                  <a:srgbClr val="A8C1FA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 userDrawn="1"/>
          </p:nvSpPr>
          <p:spPr bwMode="ltGray">
            <a:xfrm>
              <a:off x="5136" y="144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>
                    <a:alpha val="2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16000" y="457200"/>
            <a:ext cx="1056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3"/>
          <a:stretch/>
        </p:blipFill>
        <p:spPr bwMode="auto">
          <a:xfrm>
            <a:off x="11417301" y="6100763"/>
            <a:ext cx="774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86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5/9/2017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FFF39D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FFF39D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1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Bee Colony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3E5-6A0D-4A55-8375-C67D3661B2EE}" type="slidenum"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pPr/>
              <a:t>10</a:t>
            </a:fld>
            <a:endParaRPr lang="en-US" altLang="zh-TW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5.2 Movement </a:t>
            </a:r>
            <a:r>
              <a:rPr lang="en-US" altLang="zh-TW" sz="3600" dirty="0"/>
              <a:t>of the Onlookers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8800" y="1219200"/>
                <a:ext cx="8534400" cy="5410200"/>
              </a:xfrm>
            </p:spPr>
            <p:txBody>
              <a:bodyPr/>
              <a:lstStyle/>
              <a:p>
                <a:r>
                  <a:rPr lang="en-US" altLang="zh-TW" dirty="0"/>
                  <a:t>Probability of Selecting a nectar source:</a:t>
                </a:r>
              </a:p>
              <a:p>
                <a:pPr lvl="1"/>
                <a:endParaRPr lang="en-US" altLang="zh-TW" dirty="0"/>
              </a:p>
              <a:p>
                <a:pPr lvl="1">
                  <a:buFont typeface="Wingdings" pitchFamily="2" charset="2"/>
                  <a:buNone/>
                </a:pPr>
                <a:r>
                  <a:rPr lang="en-US" sz="3200" dirty="0">
                    <a:ea typeface="PMingLiU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PMingLiU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PMingLiU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PMingLiU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3200">
                        <a:latin typeface="Cambria Math"/>
                        <a:ea typeface="PMingLiU"/>
                        <a:cs typeface="Times New Roman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PMingLiU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  <a:ea typeface="PMingLiU"/>
                            <a:cs typeface="Times New Roman"/>
                          </a:rPr>
                          <m:t>𝐹</m:t>
                        </m:r>
                        <m:r>
                          <a:rPr lang="en-US" sz="3200">
                            <a:latin typeface="Cambria Math"/>
                            <a:ea typeface="PMingLiU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PMingLiU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PMingLiU"/>
                                <a:cs typeface="Times New Roman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PMingLiU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latin typeface="Cambria Math"/>
                            <a:ea typeface="PMingLiU"/>
                            <a:cs typeface="Times New Roman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PMingLiU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/>
                                <a:ea typeface="PMingLiU"/>
                                <a:cs typeface="Times New Roman"/>
                              </a:rPr>
                              <m:t>𝑘</m:t>
                            </m:r>
                            <m:r>
                              <a:rPr lang="en-US" sz="3200">
                                <a:latin typeface="Cambria Math"/>
                                <a:ea typeface="PMingLiU"/>
                                <a:cs typeface="Times New Roman"/>
                              </a:rPr>
                              <m:t>=</m:t>
                            </m:r>
                            <m:r>
                              <a:rPr lang="en-US" sz="3200">
                                <a:latin typeface="Cambria Math"/>
                                <a:ea typeface="PMingLiU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  <a:ea typeface="PMingLiU"/>
                                <a:cs typeface="Times New Roman"/>
                              </a:rPr>
                              <m:t>𝑆</m:t>
                            </m:r>
                          </m:sup>
                          <m:e>
                            <m:r>
                              <a:rPr lang="en-US" sz="3200" i="1">
                                <a:latin typeface="Cambria Math"/>
                                <a:ea typeface="PMingLiU"/>
                                <a:cs typeface="Times New Roman"/>
                              </a:rPr>
                              <m:t>𝐹</m:t>
                            </m:r>
                            <m:r>
                              <a:rPr lang="en-US" sz="3200">
                                <a:latin typeface="Cambria Math"/>
                                <a:ea typeface="PMingLiU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PMingLiU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  <a:ea typeface="PMingLiU"/>
                                    <a:cs typeface="Times New Roman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  <a:ea typeface="PMingLiU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PMingLiU"/>
                                <a:cs typeface="Times New Roman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3200" dirty="0"/>
                  <a:t>                                      </a:t>
                </a:r>
                <a:r>
                  <a:rPr lang="en-US" altLang="zh-TW" dirty="0" smtClean="0"/>
                  <a:t>(7)</a:t>
                </a:r>
                <a:endParaRPr lang="en-US" altLang="zh-TW" dirty="0"/>
              </a:p>
              <a:p>
                <a:pPr lvl="1">
                  <a:buFont typeface="Wingdings" pitchFamily="2" charset="2"/>
                  <a:buNone/>
                </a:pPr>
                <a:endParaRPr lang="en-US" altLang="zh-TW" i="1" dirty="0" smtClean="0"/>
              </a:p>
              <a:p>
                <a:pPr lvl="1"/>
                <a:r>
                  <a:rPr lang="en-US" altLang="zh-TW" i="1" dirty="0" smtClean="0"/>
                  <a:t>P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probability of selecting the </a:t>
                </a:r>
                <a:r>
                  <a:rPr lang="en-US" altLang="zh-TW" i="1" dirty="0" err="1"/>
                  <a:t>i</a:t>
                </a:r>
                <a:r>
                  <a:rPr lang="en-US" altLang="zh-TW" i="1" baseline="30000" dirty="0" err="1"/>
                  <a:t>th</a:t>
                </a:r>
                <a:r>
                  <a:rPr lang="en-US" altLang="zh-TW" dirty="0"/>
                  <a:t> employed </a:t>
                </a:r>
                <a:r>
                  <a:rPr lang="en-US" altLang="zh-TW" dirty="0" smtClean="0"/>
                  <a:t>bee</a:t>
                </a:r>
              </a:p>
              <a:p>
                <a:pPr lvl="1"/>
                <a:r>
                  <a:rPr lang="en-US" altLang="zh-TW" i="1" dirty="0" smtClean="0"/>
                  <a:t>S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number of employed </a:t>
                </a:r>
                <a:r>
                  <a:rPr lang="en-US" altLang="zh-TW" dirty="0" smtClean="0"/>
                  <a:t>bees</a:t>
                </a:r>
              </a:p>
              <a:p>
                <a:pPr lvl="1"/>
                <a:r>
                  <a:rPr lang="en-US" altLang="zh-TW" i="1" dirty="0" err="1" smtClean="0"/>
                  <a:t>θ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position of the </a:t>
                </a:r>
                <a:r>
                  <a:rPr lang="en-US" altLang="zh-TW" i="1" dirty="0" err="1"/>
                  <a:t>i</a:t>
                </a:r>
                <a:r>
                  <a:rPr lang="en-US" altLang="zh-TW" i="1" baseline="30000" dirty="0" err="1"/>
                  <a:t>th</a:t>
                </a:r>
                <a:r>
                  <a:rPr lang="en-US" altLang="zh-TW" dirty="0"/>
                  <a:t> employed </a:t>
                </a:r>
                <a:r>
                  <a:rPr lang="en-US" altLang="zh-TW" dirty="0" smtClean="0"/>
                  <a:t>bee</a:t>
                </a:r>
              </a:p>
              <a:p>
                <a:pPr lvl="1"/>
                <a:r>
                  <a:rPr lang="en-US" altLang="zh-TW" dirty="0" smtClean="0"/>
                  <a:t>F(</a:t>
                </a:r>
                <a:r>
                  <a:rPr lang="en-US" altLang="zh-TW" dirty="0" smtClean="0">
                    <a:sym typeface="Symbol"/>
                  </a:rPr>
                  <a:t></a:t>
                </a:r>
                <a:r>
                  <a:rPr lang="en-US" altLang="zh-TW" baseline="-25000" dirty="0" err="1" smtClean="0">
                    <a:sym typeface="Symbol"/>
                  </a:rPr>
                  <a:t>i</a:t>
                </a:r>
                <a:r>
                  <a:rPr lang="en-US" altLang="zh-TW" dirty="0" smtClean="0">
                    <a:sym typeface="Symbol"/>
                  </a:rPr>
                  <a:t>)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fitness value</a:t>
                </a:r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8800" y="1219200"/>
                <a:ext cx="8534400" cy="5410200"/>
              </a:xfrm>
              <a:blipFill>
                <a:blip r:embed="rId2"/>
                <a:stretch>
                  <a:fillRect l="-1643" t="-146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7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0CA1-3259-44F8-8514-FF42909201A1}" type="slidenum"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pPr/>
              <a:t>11</a:t>
            </a:fld>
            <a:endParaRPr lang="en-US" altLang="zh-TW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5.2 Movement </a:t>
            </a:r>
            <a:r>
              <a:rPr lang="en-US" altLang="zh-TW" sz="3600" dirty="0"/>
              <a:t>of the Onlookers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Calculation of the new position</a:t>
                </a:r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1</m:t>
                    </m:r>
                    <m:r>
                      <a:rPr lang="en-US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∅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00" dirty="0"/>
                  <a:t>(8</a:t>
                </a:r>
                <a:r>
                  <a:rPr lang="en-US" sz="1800" dirty="0"/>
                  <a:t>)</a:t>
                </a: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 x</a:t>
                </a:r>
                <a:r>
                  <a:rPr lang="en-US" altLang="zh-TW" baseline="-25000" dirty="0" smtClean="0"/>
                  <a:t>i</a:t>
                </a:r>
                <a:r>
                  <a:rPr lang="en-US" altLang="zh-TW" dirty="0" smtClean="0"/>
                  <a:t> :The </a:t>
                </a:r>
                <a:r>
                  <a:rPr lang="en-US" altLang="zh-TW" dirty="0"/>
                  <a:t>position of the onlooker bee.</a:t>
                </a:r>
              </a:p>
              <a:p>
                <a:pPr lvl="1"/>
                <a:r>
                  <a:rPr lang="en-US" altLang="zh-TW" i="1" dirty="0"/>
                  <a:t>t </a:t>
                </a:r>
                <a:r>
                  <a:rPr lang="en-US" altLang="zh-TW" dirty="0"/>
                  <a:t>: The iteration number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>
                    <a:sym typeface="Symbol"/>
                  </a:rPr>
                  <a:t></a:t>
                </a:r>
                <a:r>
                  <a:rPr lang="en-US" altLang="zh-TW" baseline="-25000" dirty="0">
                    <a:sym typeface="Symbol"/>
                  </a:rPr>
                  <a:t>k</a:t>
                </a:r>
                <a:r>
                  <a:rPr lang="en-US" altLang="zh-TW" dirty="0" smtClean="0"/>
                  <a:t>  </a:t>
                </a:r>
                <a:r>
                  <a:rPr lang="en-US" altLang="zh-TW" dirty="0"/>
                  <a:t>: The randomly chosen employed bee.</a:t>
                </a:r>
              </a:p>
              <a:p>
                <a:pPr lvl="1"/>
                <a:r>
                  <a:rPr lang="en-US" altLang="zh-TW" i="1" dirty="0"/>
                  <a:t>j</a:t>
                </a:r>
                <a:r>
                  <a:rPr lang="en-US" altLang="zh-TW" dirty="0"/>
                  <a:t> : The dimension of the solution</a:t>
                </a:r>
              </a:p>
              <a:p>
                <a:pPr lvl="1"/>
                <a:r>
                  <a:rPr lang="en-US" altLang="zh-TW" dirty="0" smtClean="0">
                    <a:sym typeface="Symbol"/>
                  </a:rPr>
                  <a:t>(.)</a:t>
                </a:r>
                <a:r>
                  <a:rPr lang="en-US" altLang="zh-TW" dirty="0" smtClean="0"/>
                  <a:t>  </a:t>
                </a:r>
                <a:r>
                  <a:rPr lang="en-US" altLang="zh-TW" dirty="0"/>
                  <a:t>: </a:t>
                </a:r>
                <a:r>
                  <a:rPr lang="en-US" altLang="zh-TW" sz="2400" dirty="0"/>
                  <a:t>A series of random variable in the range  </a:t>
                </a:r>
                <a:r>
                  <a:rPr lang="en-US" altLang="zh-TW" sz="2400" dirty="0"/>
                  <a:t>[-1,1] .</a:t>
                </a:r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30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8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5F8-14E8-4F05-967D-F94006E981D1}" type="slidenum"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pPr/>
              <a:t>12</a:t>
            </a:fld>
            <a:endParaRPr lang="en-US" altLang="zh-TW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Movement of the Scouts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movement of the scout bees follows equation (3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𝑗𝑚𝑖𝑛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×(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𝑗𝑚𝑎𝑥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𝑗𝑚𝑖𝑛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dirty="0"/>
                  <a:t>      </a:t>
                </a:r>
                <a:r>
                  <a:rPr lang="en-US" sz="2800" dirty="0"/>
                  <a:t>	</a:t>
                </a:r>
                <a:r>
                  <a:rPr lang="en-US" sz="1800" dirty="0"/>
                  <a:t>(9)</a:t>
                </a:r>
                <a:endParaRPr lang="en-US" altLang="zh-TW" sz="2000" dirty="0"/>
              </a:p>
              <a:p>
                <a:pPr algn="r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lvl="1"/>
                <a:endParaRPr lang="en-US" altLang="zh-TW" i="1" dirty="0" smtClean="0"/>
              </a:p>
              <a:p>
                <a:pPr lvl="1"/>
                <a:r>
                  <a:rPr lang="en-US" altLang="zh-TW" i="1" dirty="0" smtClean="0"/>
                  <a:t>r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A random </a:t>
                </a:r>
                <a:r>
                  <a:rPr lang="en-US" altLang="zh-TW" dirty="0" smtClean="0"/>
                  <a:t>number,  r</a:t>
                </a:r>
                <a:r>
                  <a:rPr lang="en-US" altLang="zh-TW" dirty="0" smtClean="0">
                    <a:sym typeface="Symbol"/>
                  </a:rPr>
                  <a:t>[0,1]</a:t>
                </a:r>
                <a:r>
                  <a:rPr lang="en-US" altLang="zh-TW" dirty="0" smtClean="0"/>
                  <a:t> </a:t>
                </a:r>
                <a:endParaRPr lang="en-US" altLang="zh-TW" i="1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9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2A1-B14B-435A-90B0-2FF4D27174E9}" type="slidenum"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pPr/>
              <a:t>13</a:t>
            </a:fld>
            <a:endParaRPr lang="en-US" altLang="zh-TW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5.2 Artificial </a:t>
            </a:r>
            <a:r>
              <a:rPr lang="en-US" altLang="zh-TW" sz="3600" dirty="0"/>
              <a:t>Bee Colony (ABC) (4)</a:t>
            </a:r>
          </a:p>
        </p:txBody>
      </p:sp>
      <p:sp>
        <p:nvSpPr>
          <p:cNvPr id="21545" name="Rectangle 41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5965826"/>
            <a:ext cx="2289175" cy="89217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The Employed Bee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00FF00"/>
                </a:solidFill>
              </a:rPr>
              <a:t>The Onlooker Bee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0033CC"/>
                </a:solidFill>
              </a:rPr>
              <a:t>The Scout</a:t>
            </a:r>
          </a:p>
        </p:txBody>
      </p:sp>
      <p:graphicFrame>
        <p:nvGraphicFramePr>
          <p:cNvPr id="21546" name="Object 42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151314" y="5980113"/>
          <a:ext cx="10810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3" imgW="901309" imgH="634725" progId="Equation.3">
                  <p:embed/>
                </p:oleObj>
              </mc:Choice>
              <mc:Fallback>
                <p:oleObj name="方程式" r:id="rId3" imgW="901309" imgH="634725" progId="Equation.3">
                  <p:embed/>
                  <p:pic>
                    <p:nvPicPr>
                      <p:cNvPr id="2154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5980113"/>
                        <a:ext cx="1081087" cy="762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8112125" y="2636838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6456363" y="5516563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4295775" y="3429000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8112125" y="2636838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3575050" y="1700213"/>
            <a:ext cx="215900" cy="2159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680325" y="2205038"/>
            <a:ext cx="1079500" cy="1008062"/>
          </a:xfrm>
          <a:prstGeom prst="rect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8112125" y="2636838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4295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863975" y="2997201"/>
            <a:ext cx="1079500" cy="1008063"/>
          </a:xfrm>
          <a:prstGeom prst="rect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4295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4295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863975" y="2997201"/>
            <a:ext cx="1079500" cy="1008063"/>
          </a:xfrm>
          <a:prstGeom prst="rect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4295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6456363" y="55165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6383338" y="5445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6456363" y="5516563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42" name="AutoShape 38"/>
          <p:cNvSpPr>
            <a:spLocks noChangeArrowheads="1"/>
          </p:cNvSpPr>
          <p:nvPr/>
        </p:nvSpPr>
        <p:spPr bwMode="auto">
          <a:xfrm>
            <a:off x="6672263" y="3789363"/>
            <a:ext cx="3816350" cy="1223962"/>
          </a:xfrm>
          <a:prstGeom prst="cloudCallout">
            <a:avLst>
              <a:gd name="adj1" fmla="val -46713"/>
              <a:gd name="adj2" fmla="val 676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Record the best solution found so far</a:t>
            </a:r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7608888" y="2133600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4800600" y="3860800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21554" name="Object 50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935413" y="6165850"/>
          <a:ext cx="31686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5" imgW="2032000" imgH="241300" progId="Equation.3">
                  <p:embed/>
                </p:oleObj>
              </mc:Choice>
              <mc:Fallback>
                <p:oleObj name="方程式" r:id="rId5" imgW="2032000" imgH="241300" progId="Equation.3">
                  <p:embed/>
                  <p:pic>
                    <p:nvPicPr>
                      <p:cNvPr id="2155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6165850"/>
                        <a:ext cx="3168650" cy="3762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6" name="Object 52"/>
          <p:cNvGraphicFramePr>
            <a:graphicFrameLocks noChangeAspect="1"/>
          </p:cNvGraphicFramePr>
          <p:nvPr>
            <p:extLst/>
          </p:nvPr>
        </p:nvGraphicFramePr>
        <p:xfrm>
          <a:off x="1992313" y="5373688"/>
          <a:ext cx="316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方程式" r:id="rId7" imgW="1803400" imgH="241300" progId="Equation.3">
                  <p:embed/>
                </p:oleObj>
              </mc:Choice>
              <mc:Fallback>
                <p:oleObj name="方程式" r:id="rId7" imgW="1803400" imgH="241300" progId="Equation.3">
                  <p:embed/>
                  <p:pic>
                    <p:nvPicPr>
                      <p:cNvPr id="2155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373688"/>
                        <a:ext cx="3168650" cy="4191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7" name="Oval 53"/>
          <p:cNvSpPr>
            <a:spLocks noChangeArrowheads="1"/>
          </p:cNvSpPr>
          <p:nvPr/>
        </p:nvSpPr>
        <p:spPr bwMode="auto">
          <a:xfrm>
            <a:off x="7608888" y="2133600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58" name="Oval 54"/>
          <p:cNvSpPr>
            <a:spLocks noChangeArrowheads="1"/>
          </p:cNvSpPr>
          <p:nvPr/>
        </p:nvSpPr>
        <p:spPr bwMode="auto">
          <a:xfrm>
            <a:off x="4800600" y="3860800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7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-2.08092E-6 L -0.03142 -0.04185 " pathEditMode="relative" ptsTypes="AA">
                                      <p:cBhvr>
                                        <p:cTn id="51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2.54335E-6 L 0.03941 -0.03144 " pathEditMode="relative" ptsTypes="AA">
                                      <p:cBhvr>
                                        <p:cTn id="76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50867E-6 L -0.01962 0.04717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2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94444E-6 -3.2948E-6 L 0.0236 0.06289 " pathEditMode="relative" ptsTypes="AA">
                                      <p:cBhvr>
                                        <p:cTn id="130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7052E-6 L 0.02361 -0.126 " pathEditMode="relative" ptsTypes="AA">
                                      <p:cBhvr>
                                        <p:cTn id="144" dur="2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4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3.98844E-6 L 0.07066 0.0157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78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 animBg="1"/>
      <p:bldP spid="21511" grpId="0" animBg="1"/>
      <p:bldP spid="21519" grpId="0" animBg="1"/>
      <p:bldP spid="21520" grpId="0" animBg="1"/>
      <p:bldP spid="21521" grpId="0" animBg="1"/>
      <p:bldP spid="21522" grpId="0" animBg="1"/>
      <p:bldP spid="21522" grpId="1" animBg="1"/>
      <p:bldP spid="21534" grpId="0" animBg="1"/>
      <p:bldP spid="21536" grpId="0" animBg="1"/>
      <p:bldP spid="21535" grpId="0" animBg="1"/>
      <p:bldP spid="21535" grpId="1" animBg="1"/>
      <p:bldP spid="21537" grpId="0" animBg="1"/>
      <p:bldP spid="21538" grpId="0" animBg="1"/>
      <p:bldP spid="21539" grpId="0" animBg="1"/>
      <p:bldP spid="21539" grpId="1" animBg="1"/>
      <p:bldP spid="21541" grpId="0" animBg="1"/>
      <p:bldP spid="21541" grpId="1" animBg="1"/>
      <p:bldP spid="21541" grpId="2" animBg="1"/>
      <p:bldP spid="21540" grpId="0" animBg="1"/>
      <p:bldP spid="21540" grpId="1" animBg="1"/>
      <p:bldP spid="21508" grpId="0" animBg="1"/>
      <p:bldP spid="21508" grpId="1" animBg="1"/>
      <p:bldP spid="21543" grpId="0" animBg="1"/>
      <p:bldP spid="21543" grpId="1" animBg="1"/>
      <p:bldP spid="21544" grpId="0" animBg="1"/>
      <p:bldP spid="21544" grpId="1" animBg="1"/>
      <p:bldP spid="21557" grpId="0" animBg="1"/>
      <p:bldP spid="21557" grpId="1" animBg="1"/>
      <p:bldP spid="21557" grpId="2" animBg="1"/>
      <p:bldP spid="21558" grpId="0" animBg="1"/>
      <p:bldP spid="21558" grpId="1" animBg="1"/>
      <p:bldP spid="2155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2133601"/>
            <a:ext cx="35285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lackadder ITC" pitchFamily="82" charset="0"/>
              </a:rPr>
              <a:t>A</a:t>
            </a:r>
            <a:r>
              <a:rPr lang="en-US" sz="2800" b="1" dirty="0">
                <a:solidFill>
                  <a:prstClr val="black"/>
                </a:solidFill>
                <a:latin typeface="Blackadder ITC" pitchFamily="82" charset="0"/>
              </a:rPr>
              <a:t>rtificial </a:t>
            </a:r>
            <a:r>
              <a:rPr lang="en-US" sz="4400" b="1" dirty="0">
                <a:solidFill>
                  <a:srgbClr val="FF0000"/>
                </a:solidFill>
                <a:latin typeface="Blackadder ITC" pitchFamily="82" charset="0"/>
              </a:rPr>
              <a:t>B</a:t>
            </a:r>
            <a:r>
              <a:rPr lang="en-US" sz="2800" b="1" dirty="0">
                <a:solidFill>
                  <a:prstClr val="black"/>
                </a:solidFill>
                <a:latin typeface="Blackadder ITC" pitchFamily="82" charset="0"/>
              </a:rPr>
              <a:t>ee </a:t>
            </a:r>
            <a:r>
              <a:rPr lang="en-US" sz="4400" b="1" dirty="0">
                <a:solidFill>
                  <a:srgbClr val="FF0000"/>
                </a:solidFill>
                <a:latin typeface="Blackadder ITC" pitchFamily="82" charset="0"/>
              </a:rPr>
              <a:t>C</a:t>
            </a:r>
            <a:r>
              <a:rPr lang="en-US" sz="2800" b="1" dirty="0">
                <a:solidFill>
                  <a:prstClr val="black"/>
                </a:solidFill>
                <a:latin typeface="Blackadder ITC" pitchFamily="82" charset="0"/>
              </a:rPr>
              <a:t>olony</a:t>
            </a:r>
            <a:endParaRPr lang="fa-IR" sz="2800" b="1" dirty="0">
              <a:solidFill>
                <a:prstClr val="black"/>
              </a:solidFill>
              <a:latin typeface="Blackadder ITC" pitchFamily="82" charset="0"/>
            </a:endParaRPr>
          </a:p>
        </p:txBody>
      </p:sp>
      <p:pic>
        <p:nvPicPr>
          <p:cNvPr id="6" name="Picture 2" descr="D:\University\PHD\Class\ABC Algoritm\pic\2837991650106551327S425x425Q8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1065" b="3846"/>
          <a:stretch>
            <a:fillRect/>
          </a:stretch>
        </p:blipFill>
        <p:spPr bwMode="auto">
          <a:xfrm>
            <a:off x="6858000" y="1219200"/>
            <a:ext cx="1752600" cy="1905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20748604">
            <a:off x="2971801" y="609600"/>
            <a:ext cx="2398413" cy="4001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rgbClr val="B32C16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Bradley Hand ITC" pitchFamily="66" charset="0"/>
                <a:cs typeface="Al-Kharashi 32" pitchFamily="2" charset="-78"/>
              </a:rPr>
              <a:t>In The Name Of God</a:t>
            </a:r>
            <a:endParaRPr lang="fa-IR" sz="2000" b="1" dirty="0">
              <a:ln/>
              <a:solidFill>
                <a:srgbClr val="B32C16"/>
              </a:solidFill>
              <a:effectLst>
                <a:reflection blurRad="6350" stA="55000" endA="50" endPos="85000" dist="60007" dir="5400000" sy="-100000" algn="bl" rotWithShape="0"/>
              </a:effectLst>
              <a:latin typeface="Bradley Hand ITC" pitchFamily="66" charset="0"/>
              <a:cs typeface="Al-Kharashi 3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546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niversity\PHD\Class\ABC Algoritm\pic\2837991650106551327S425x425Q8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8340" y="0"/>
            <a:ext cx="761461" cy="869950"/>
          </a:xfrm>
          <a:prstGeom prst="rect">
            <a:avLst/>
          </a:prstGeom>
          <a:noFill/>
        </p:spPr>
      </p:pic>
      <p:pic>
        <p:nvPicPr>
          <p:cNvPr id="1030" name="Picture 6" descr="D:\University\PHD\Class\ABC Algoritm\pic\be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96400" y="5715000"/>
            <a:ext cx="1371600" cy="1028700"/>
          </a:xfrm>
          <a:prstGeom prst="rect">
            <a:avLst/>
          </a:prstGeom>
          <a:noFill/>
        </p:spPr>
      </p:pic>
      <p:pic>
        <p:nvPicPr>
          <p:cNvPr id="1031" name="Picture 7" descr="D:\University\PHD\Class\ABC Algoritm\pic\qwq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5715001"/>
            <a:ext cx="762000" cy="772251"/>
          </a:xfrm>
          <a:prstGeom prst="rect">
            <a:avLst/>
          </a:prstGeom>
          <a:noFill/>
        </p:spPr>
      </p:pic>
      <p:pic>
        <p:nvPicPr>
          <p:cNvPr id="1032" name="Picture 8" descr="D:\University\PHD\Class\ABC Algoritm\pic\as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5867401"/>
            <a:ext cx="641742" cy="726903"/>
          </a:xfrm>
          <a:prstGeom prst="rect">
            <a:avLst/>
          </a:prstGeom>
          <a:noFill/>
        </p:spPr>
      </p:pic>
      <p:pic>
        <p:nvPicPr>
          <p:cNvPr id="1033" name="Picture 9" descr="D:\University\PHD\Class\ABC Algoritm\pic\a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800" y="4953000"/>
            <a:ext cx="685800" cy="681228"/>
          </a:xfrm>
          <a:prstGeom prst="rect">
            <a:avLst/>
          </a:prstGeom>
          <a:noFill/>
        </p:spPr>
      </p:pic>
      <p:pic>
        <p:nvPicPr>
          <p:cNvPr id="1034" name="Picture 10" descr="D:\University\PHD\Class\ABC Algoritm\pic\honey-bee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9201" y="1524000"/>
            <a:ext cx="941387" cy="589390"/>
          </a:xfrm>
          <a:prstGeom prst="rect">
            <a:avLst/>
          </a:prstGeom>
          <a:noFill/>
        </p:spPr>
      </p:pic>
      <p:pic>
        <p:nvPicPr>
          <p:cNvPr id="1035" name="Picture 11" descr="D:\University\PHD\Class\ABC Algoritm\pic\imageszc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5F3FE"/>
              </a:clrFrom>
              <a:clrTo>
                <a:srgbClr val="F5F3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372600" y="1600201"/>
            <a:ext cx="990600" cy="741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Picture 12" descr="D:\University\PHD\Class\ABC Algoritm\pic\rose-flowe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5" b="11864"/>
          <a:stretch>
            <a:fillRect/>
          </a:stretch>
        </p:blipFill>
        <p:spPr bwMode="auto">
          <a:xfrm>
            <a:off x="4953000" y="5867400"/>
            <a:ext cx="838200" cy="990600"/>
          </a:xfrm>
          <a:prstGeom prst="rect">
            <a:avLst/>
          </a:prstGeom>
          <a:noFill/>
        </p:spPr>
      </p:pic>
      <p:pic>
        <p:nvPicPr>
          <p:cNvPr id="1038" name="Picture 14" descr="D:\University\PHD\Class\ABC Algoritm\pic\asdcfas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4648200"/>
            <a:ext cx="990600" cy="810854"/>
          </a:xfrm>
          <a:prstGeom prst="rect">
            <a:avLst/>
          </a:prstGeom>
          <a:noFill/>
        </p:spPr>
      </p:pic>
      <p:pic>
        <p:nvPicPr>
          <p:cNvPr id="1039" name="Picture 15" descr="D:\University\PHD\Class\ABC Algoritm\pic\scfsa.jpg"/>
          <p:cNvPicPr>
            <a:picLocks noChangeAspect="1" noChangeArrowheads="1"/>
          </p:cNvPicPr>
          <p:nvPr/>
        </p:nvPicPr>
        <p:blipFill>
          <a:blip r:embed="rId11">
            <a:lum bright="70000" contrast="-70000"/>
          </a:blip>
          <a:srcRect/>
          <a:stretch>
            <a:fillRect/>
          </a:stretch>
        </p:blipFill>
        <p:spPr bwMode="auto">
          <a:xfrm>
            <a:off x="7315200" y="3200401"/>
            <a:ext cx="1524000" cy="1141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5" descr="D:\University\PHD\Class\ABC Algoritm\pic\scfsa.jpg"/>
          <p:cNvPicPr>
            <a:picLocks noChangeAspect="1" noChangeArrowheads="1"/>
          </p:cNvPicPr>
          <p:nvPr/>
        </p:nvPicPr>
        <p:blipFill>
          <a:blip r:embed="rId11">
            <a:lum bright="70000" contrast="-70000"/>
          </a:blip>
          <a:srcRect/>
          <a:stretch>
            <a:fillRect/>
          </a:stretch>
        </p:blipFill>
        <p:spPr bwMode="auto">
          <a:xfrm>
            <a:off x="6019800" y="3810001"/>
            <a:ext cx="1524000" cy="1141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40" name="Picture 16" descr="D:\University\PHD\Class\ABC Algoritm\pic\imagesscs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3001" y="2743201"/>
            <a:ext cx="940477" cy="625845"/>
          </a:xfrm>
          <a:prstGeom prst="rect">
            <a:avLst/>
          </a:prstGeom>
          <a:noFill/>
        </p:spPr>
      </p:pic>
      <p:pic>
        <p:nvPicPr>
          <p:cNvPr id="1037" name="Picture 13" descr="D:\University\PHD\Class\ABC Algoritm\pic\xsca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144001" y="2819400"/>
            <a:ext cx="930927" cy="685800"/>
          </a:xfrm>
          <a:prstGeom prst="rect">
            <a:avLst/>
          </a:prstGeom>
          <a:noFill/>
        </p:spPr>
      </p:pic>
      <p:pic>
        <p:nvPicPr>
          <p:cNvPr id="1041" name="Picture 17" descr="D:\University\PHD\Class\ABC Algoritm\pic\wef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1676401"/>
            <a:ext cx="539110" cy="605227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 rot="16200000" flipH="1">
            <a:off x="9601200" y="2590800"/>
            <a:ext cx="4572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9754394" y="2590800"/>
            <a:ext cx="456406" cy="7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8077200" y="2895600"/>
            <a:ext cx="1981200" cy="1524000"/>
          </a:xfrm>
          <a:prstGeom prst="arc">
            <a:avLst>
              <a:gd name="adj1" fmla="val 12280820"/>
              <a:gd name="adj2" fmla="val 16374791"/>
            </a:avLst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8" name="Arc 47"/>
          <p:cNvSpPr/>
          <p:nvPr/>
        </p:nvSpPr>
        <p:spPr>
          <a:xfrm>
            <a:off x="8077200" y="2133600"/>
            <a:ext cx="2133600" cy="2057400"/>
          </a:xfrm>
          <a:prstGeom prst="arc">
            <a:avLst>
              <a:gd name="adj1" fmla="val 10472171"/>
              <a:gd name="adj2" fmla="val 1651042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9" name="Arc 48"/>
          <p:cNvSpPr/>
          <p:nvPr/>
        </p:nvSpPr>
        <p:spPr>
          <a:xfrm>
            <a:off x="6324600" y="2057400"/>
            <a:ext cx="1752600" cy="2209800"/>
          </a:xfrm>
          <a:prstGeom prst="arc">
            <a:avLst>
              <a:gd name="adj1" fmla="val 17360857"/>
              <a:gd name="adj2" fmla="val 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0" name="Arc 49"/>
          <p:cNvSpPr/>
          <p:nvPr/>
        </p:nvSpPr>
        <p:spPr>
          <a:xfrm>
            <a:off x="4953000" y="2590800"/>
            <a:ext cx="4800600" cy="2057400"/>
          </a:xfrm>
          <a:prstGeom prst="arc">
            <a:avLst>
              <a:gd name="adj1" fmla="val 55603"/>
              <a:gd name="adj2" fmla="val 5363004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2" name="Arc 51"/>
          <p:cNvSpPr/>
          <p:nvPr/>
        </p:nvSpPr>
        <p:spPr>
          <a:xfrm>
            <a:off x="8763000" y="5334000"/>
            <a:ext cx="1219200" cy="1219200"/>
          </a:xfrm>
          <a:prstGeom prst="arc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3" name="Arc 52"/>
          <p:cNvSpPr/>
          <p:nvPr/>
        </p:nvSpPr>
        <p:spPr>
          <a:xfrm>
            <a:off x="8077200" y="4114800"/>
            <a:ext cx="1143000" cy="1981200"/>
          </a:xfrm>
          <a:prstGeom prst="arc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4" name="Arc 53"/>
          <p:cNvSpPr/>
          <p:nvPr/>
        </p:nvSpPr>
        <p:spPr>
          <a:xfrm>
            <a:off x="7239000" y="3810000"/>
            <a:ext cx="2362200" cy="1600200"/>
          </a:xfrm>
          <a:prstGeom prst="arc">
            <a:avLst>
              <a:gd name="adj1" fmla="val 4021542"/>
              <a:gd name="adj2" fmla="val 1029042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cxnSp>
        <p:nvCxnSpPr>
          <p:cNvPr id="56" name="Straight Arrow Connector 55"/>
          <p:cNvCxnSpPr>
            <a:endCxn id="1032" idx="0"/>
          </p:cNvCxnSpPr>
          <p:nvPr/>
        </p:nvCxnSpPr>
        <p:spPr>
          <a:xfrm rot="16200000" flipH="1">
            <a:off x="6713635" y="5249764"/>
            <a:ext cx="914400" cy="32087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5257800" y="5714206"/>
            <a:ext cx="4572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5410994" y="5714206"/>
            <a:ext cx="456406" cy="7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/>
          <p:cNvSpPr/>
          <p:nvPr/>
        </p:nvSpPr>
        <p:spPr>
          <a:xfrm>
            <a:off x="5562600" y="4267200"/>
            <a:ext cx="914400" cy="762000"/>
          </a:xfrm>
          <a:prstGeom prst="arc">
            <a:avLst>
              <a:gd name="adj1" fmla="val 10726343"/>
              <a:gd name="adj2" fmla="val 16369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1" name="Arc 60"/>
          <p:cNvSpPr/>
          <p:nvPr/>
        </p:nvSpPr>
        <p:spPr>
          <a:xfrm>
            <a:off x="5486400" y="3352800"/>
            <a:ext cx="2971800" cy="2438400"/>
          </a:xfrm>
          <a:prstGeom prst="arc">
            <a:avLst>
              <a:gd name="adj1" fmla="val 10510486"/>
              <a:gd name="adj2" fmla="val 1779280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2" name="Arc 61"/>
          <p:cNvSpPr/>
          <p:nvPr/>
        </p:nvSpPr>
        <p:spPr>
          <a:xfrm>
            <a:off x="5562600" y="3810000"/>
            <a:ext cx="1295400" cy="2286000"/>
          </a:xfrm>
          <a:prstGeom prst="arc">
            <a:avLst>
              <a:gd name="adj1" fmla="val 21357738"/>
              <a:gd name="adj2" fmla="val 5379938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12682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Dancing </a:t>
            </a:r>
            <a:r>
              <a:rPr lang="en-US" sz="1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aea</a:t>
            </a:r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for A</a:t>
            </a:r>
            <a:endParaRPr lang="fa-IR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67601" y="3581400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Dancing area for B</a:t>
            </a:r>
            <a:endParaRPr lang="fa-IR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62400" y="4953001"/>
            <a:ext cx="129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Unloading nectar from A</a:t>
            </a:r>
            <a:endParaRPr lang="fa-IR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0" y="3505201"/>
            <a:ext cx="121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Unloading nectar from B</a:t>
            </a:r>
            <a:endParaRPr lang="fa-IR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86600" y="5334000"/>
            <a:ext cx="3497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2601" y="5638800"/>
            <a:ext cx="356187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EF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24800" y="5181600"/>
            <a:ext cx="378630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OB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753600" y="5334000"/>
            <a:ext cx="349776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8800" y="4267200"/>
            <a:ext cx="364202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RF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38801" y="3505200"/>
            <a:ext cx="372217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44000" y="4572000"/>
            <a:ext cx="378630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OB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29601" y="4343400"/>
            <a:ext cx="372217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96200" y="2209800"/>
            <a:ext cx="3497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34400" y="2743200"/>
            <a:ext cx="364202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RF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525001" y="2438400"/>
            <a:ext cx="356187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EF</a:t>
            </a:r>
            <a:endParaRPr lang="fa-IR" sz="105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13458" y="990600"/>
            <a:ext cx="3330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Bees in Nature </a:t>
            </a:r>
            <a:endParaRPr lang="fa-I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67000" y="1752600"/>
            <a:ext cx="4038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Scout Bee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(SB): If the bee starts searching spontaneously without  any knowledge,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will be a scout bee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67000" y="177593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onlooker bees (OB):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the unemployed forager attends to a waggle dance  done by some other bee, the bee will start searching by using the knowledge from waggle dance. 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67000" y="17526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Employed foragers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(EF): When the recruit bee finds and exploits the food source, it will raise to be an employed forager who memorizes the location of the food source.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7000" y="1752600"/>
            <a:ext cx="434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Food sources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the value of a food source depends on many factors. For the simplicity, the ‘‘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proﬁtability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’’ of a food source can be represented with a single quantity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3200" y="2743201"/>
            <a:ext cx="2743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After the employed foraging bee loads a portion of nectar from the food source, it returns to the hive and unloads the nectar to the food area in the  hive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67000" y="1752600"/>
            <a:ext cx="441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Experienced foragers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 These types of forager use their historical memories for the location and quality of food sources. 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743200" y="2667000"/>
            <a:ext cx="2590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can be a reactivated forager by using the information from waggle dance (RF)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43200" y="2667000"/>
            <a:ext cx="2590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can be scout bee to search new patches if the whole food source is exhausted (ES).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43200" y="2667001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can be a recruit bee which is searching a new food source declared in dancing area by 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another employed bee (ER)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09801" y="152400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A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rtificial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B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ee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C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olony</a:t>
            </a:r>
            <a:endParaRPr lang="fa-IR" sz="2400" b="1" dirty="0">
              <a:solidFill>
                <a:prstClr val="black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0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9" grpId="0"/>
      <p:bldP spid="46" grpId="0"/>
      <p:bldP spid="46" grpId="1"/>
      <p:bldP spid="51" grpId="0"/>
      <p:bldP spid="51" grpId="1"/>
      <p:bldP spid="55" grpId="0"/>
      <p:bldP spid="55" grpId="1"/>
      <p:bldP spid="57" grpId="0"/>
      <p:bldP spid="57" grpId="1"/>
      <p:bldP spid="78" grpId="0"/>
      <p:bldP spid="78" grpId="1"/>
      <p:bldP spid="81" grpId="0"/>
      <p:bldP spid="81" grpId="1"/>
      <p:bldP spid="82" grpId="0"/>
      <p:bldP spid="82" grpId="1"/>
      <p:bldP spid="84" grpId="0"/>
      <p:bldP spid="84" grpId="1"/>
      <p:bldP spid="85" grpId="0"/>
      <p:bldP spid="8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D:\University\PHD\Class\ABC Algoritm\pic\scfsa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6019800" y="3810001"/>
            <a:ext cx="1524000" cy="1141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6096000" y="4191000"/>
            <a:ext cx="12682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Dancing </a:t>
            </a:r>
            <a:r>
              <a:rPr lang="en-US" sz="1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aea</a:t>
            </a:r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for A</a:t>
            </a:r>
            <a:endParaRPr lang="fa-IR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University\PHD\Class\ABC Algoritm\pic\Bees-dancing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1905000"/>
            <a:ext cx="1676400" cy="1798638"/>
          </a:xfrm>
          <a:prstGeom prst="rect">
            <a:avLst/>
          </a:prstGeom>
          <a:noFill/>
        </p:spPr>
      </p:pic>
      <p:pic>
        <p:nvPicPr>
          <p:cNvPr id="1027" name="Picture 3" descr="D:\University\PHD\Class\ABC Algoritm\pic\honeybee_dance.jpg"/>
          <p:cNvPicPr>
            <a:picLocks noChangeAspect="1" noChangeArrowheads="1"/>
          </p:cNvPicPr>
          <p:nvPr/>
        </p:nvPicPr>
        <p:blipFill>
          <a:blip r:embed="rId4"/>
          <a:srcRect l="49200" t="2206"/>
          <a:stretch>
            <a:fillRect/>
          </a:stretch>
        </p:blipFill>
        <p:spPr bwMode="auto">
          <a:xfrm>
            <a:off x="8001000" y="4419600"/>
            <a:ext cx="1871388" cy="195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D:\University\PHD\Class\ABC Algoritm\pic\honeybee_dance.jpg"/>
          <p:cNvPicPr>
            <a:picLocks noChangeAspect="1" noChangeArrowheads="1"/>
          </p:cNvPicPr>
          <p:nvPr/>
        </p:nvPicPr>
        <p:blipFill>
          <a:blip r:embed="rId4"/>
          <a:srcRect t="2849" r="54525"/>
          <a:stretch>
            <a:fillRect/>
          </a:stretch>
        </p:blipFill>
        <p:spPr bwMode="auto">
          <a:xfrm>
            <a:off x="4267200" y="4648201"/>
            <a:ext cx="1673798" cy="19452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7543800" y="3505200"/>
            <a:ext cx="609600" cy="45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3800" y="4724400"/>
            <a:ext cx="457200" cy="228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5791200" y="4724400"/>
            <a:ext cx="304800" cy="228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67000" y="1828800"/>
            <a:ext cx="487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Communication among bees about the quality of food sources is being achieved in the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dancing area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by performing waggle dance 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2667001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While performing the waggle dance, the direction of bees indicates the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direction of the food source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relation to the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intensity of the waggles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indicates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far away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is and the duration of 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dance indicates the amount of nectar on 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related food source.</a:t>
            </a:r>
            <a:endParaRPr lang="fa-IR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3458" y="990600"/>
            <a:ext cx="3330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Bees in Nature </a:t>
            </a:r>
            <a:endParaRPr lang="fa-I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1" y="152400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A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rtificial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B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ee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C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olony</a:t>
            </a:r>
            <a:endParaRPr lang="fa-IR" sz="2400" b="1" dirty="0">
              <a:solidFill>
                <a:prstClr val="black"/>
              </a:solidFill>
              <a:latin typeface="Blackadder ITC" pitchFamily="82" charset="0"/>
            </a:endParaRPr>
          </a:p>
        </p:txBody>
      </p:sp>
      <p:pic>
        <p:nvPicPr>
          <p:cNvPr id="16" name="Picture 2" descr="D:\University\PHD\Class\ABC Algoritm\pic\2837991650106551327S425x425Q8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8340" y="0"/>
            <a:ext cx="761461" cy="86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90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niversity\PHD\Class\ABC Algoritm\pic\bee-vani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2648" y="3048000"/>
            <a:ext cx="5370670" cy="3576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67000" y="1752601"/>
            <a:ext cx="61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Artificial bee colony (ABC) algorithm was first proposed by </a:t>
            </a:r>
            <a:r>
              <a:rPr lang="en-US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Karaboga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 2005, </a:t>
            </a:r>
            <a:r>
              <a:rPr lang="en-US" altLang="zh-TW" sz="1600" dirty="0">
                <a:solidFill>
                  <a:prstClr val="black"/>
                </a:solidFill>
                <a:latin typeface="Times New Roman" pitchFamily="18" charset="0"/>
                <a:ea typeface="微軟正黑體" panose="020B0604030504040204" pitchFamily="34" charset="-120"/>
                <a:cs typeface="Times New Roman" pitchFamily="18" charset="0"/>
              </a:rPr>
              <a:t>which is based on a particular intelligent behavior of honeybee swarms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667001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ABC algorithm is inspired by the foraging behavior of real bee colony. The objective of a bee colony is to maximize the nectar amount stored in the hive.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1047690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fa-I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611940"/>
            <a:ext cx="472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Each bee performs one of following three kinds of roles. They could transform from one role to another </a:t>
            </a:r>
          </a:p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different phases of foraging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employed bees 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onlooker bees 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scout bees(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3075" name="Picture 3" descr="D:\University\PHD\Class\ABC Algoritm\pic\zx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505200"/>
            <a:ext cx="4800600" cy="3114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D:\University\PHD\Class\ABC Algoritm\pic\bee-colony-collapse-sygenta.jpg"/>
          <p:cNvPicPr>
            <a:picLocks noChangeAspect="1" noChangeArrowheads="1"/>
          </p:cNvPicPr>
          <p:nvPr/>
        </p:nvPicPr>
        <p:blipFill>
          <a:blip r:embed="rId4"/>
          <a:srcRect l="2941" t="8824"/>
          <a:stretch>
            <a:fillRect/>
          </a:stretch>
        </p:blipFill>
        <p:spPr bwMode="auto">
          <a:xfrm>
            <a:off x="6934200" y="4258542"/>
            <a:ext cx="3581400" cy="2523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2209801" y="152400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A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rtificial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B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ee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C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olony</a:t>
            </a:r>
            <a:endParaRPr lang="fa-IR" sz="2400" b="1" dirty="0">
              <a:solidFill>
                <a:prstClr val="black"/>
              </a:solidFill>
              <a:latin typeface="Blackadder ITC" pitchFamily="82" charset="0"/>
            </a:endParaRPr>
          </a:p>
        </p:txBody>
      </p:sp>
      <p:pic>
        <p:nvPicPr>
          <p:cNvPr id="11" name="Picture 2" descr="D:\University\PHD\Class\ABC Algoritm\pic\2837991650106551327S425x425Q8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8340" y="0"/>
            <a:ext cx="761461" cy="86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95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752600"/>
            <a:ext cx="472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The flow of nectar collection is as follow :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1047690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fa-I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2333686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1.In initial phase, there are only some SB and OB in the colony. SB are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 out to search for potential nectar source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and OB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wait near the hive 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being recruited. If any SB finds a nectar source, it will transform into EB.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3283804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 EB collect some nectar and go back to the hive, and then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dance with different forms to share information 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the source with OB. Diverse forms of dance represent different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of nectar source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256782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 Each OB estimates quality of the nectar sources found by all EB, then follows one of EB to the corresponding source. All OB choose EB according to some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Better sources 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nectar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are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attractive 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(with larger probability to be selected) to OB.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10201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4. Once any sources are exhausted, the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corresponding EB will abandon them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transform into SB and search for new source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1" y="152400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A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rtificial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B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ee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C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olony</a:t>
            </a:r>
            <a:endParaRPr lang="fa-IR" sz="2400" b="1" dirty="0">
              <a:solidFill>
                <a:prstClr val="black"/>
              </a:solidFill>
              <a:latin typeface="Blackadder ITC" pitchFamily="82" charset="0"/>
            </a:endParaRPr>
          </a:p>
        </p:txBody>
      </p:sp>
      <p:pic>
        <p:nvPicPr>
          <p:cNvPr id="10" name="Picture 2" descr="D:\University\PHD\Class\ABC Algoritm\pic\2837991650106551327S425x425Q8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8340" y="0"/>
            <a:ext cx="761461" cy="86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447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rot="5400000">
            <a:off x="7848203" y="3886597"/>
            <a:ext cx="4579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019006" y="3886200"/>
            <a:ext cx="457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904706" y="3238500"/>
            <a:ext cx="534194" cy="7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886700" y="3238500"/>
            <a:ext cx="533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5600" y="1752601"/>
            <a:ext cx="123944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1" y="1600201"/>
            <a:ext cx="4416081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1.Population Number (PN)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2. SB Triggering Threshold (Limit)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3.Maximum Cycle Number (MCN)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4.Dimention of  Vector to Be Optimized (D)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5.Upper Bound (UB) &amp; Lower Bound(LB) of Each Element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6.Ideal Fitness Threshold (IFT)</a:t>
            </a:r>
            <a:endParaRPr lang="fa-IR" sz="14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91000" y="1905000"/>
            <a:ext cx="7620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1" y="3505200"/>
            <a:ext cx="3457575" cy="800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5" name="Down Arrow 14"/>
          <p:cNvSpPr/>
          <p:nvPr/>
        </p:nvSpPr>
        <p:spPr>
          <a:xfrm>
            <a:off x="3276600" y="2438400"/>
            <a:ext cx="304800" cy="3810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2920426"/>
            <a:ext cx="1239442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Bee Colony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91000" y="3124200"/>
            <a:ext cx="762000" cy="2286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4306" y="2743201"/>
            <a:ext cx="543129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PN/2 Become Employed Bees, Other PN/2 Become Onlooker Bees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All the PN/2 EB Find PN/2 Nectar Source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Fitness Estimation of Each Source: Fitness(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Failure Counter of Each Source: Failure(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)=0</a:t>
            </a:r>
            <a:endParaRPr lang="fa-IR" sz="14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276600" y="3581400"/>
            <a:ext cx="304800" cy="3810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4063426"/>
            <a:ext cx="1219200" cy="5847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Cycle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276600" y="4724400"/>
            <a:ext cx="304800" cy="38100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3200" y="5206426"/>
            <a:ext cx="145103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Employed Bee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2" y="1752601"/>
            <a:ext cx="5181599" cy="24622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=1:PN/2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Randomly Select Another Solution k Found by Other EB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Randomly Pick an Element j to be Modified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Modification Each Solution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Fitness Estimation before and after Modification: Fitness(x),Fitness(v)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According to Greedy Selection, Solution with better Fitness is reserved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If Solution does not Improve, Failure(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)=Failure(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)+1, otherwise Failure(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)=0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Gill Sans MT"/>
              </a:rPr>
              <a:t>End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1" y="4114800"/>
            <a:ext cx="3038475" cy="55245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35" name="Elbow Connector 34"/>
          <p:cNvCxnSpPr/>
          <p:nvPr/>
        </p:nvCxnSpPr>
        <p:spPr>
          <a:xfrm rot="10800000" flipV="1">
            <a:off x="4270438" y="2983707"/>
            <a:ext cx="911162" cy="2515106"/>
          </a:xfrm>
          <a:prstGeom prst="bentConnector3">
            <a:avLst>
              <a:gd name="adj1" fmla="val 50000"/>
            </a:avLst>
          </a:prstGeom>
          <a:ln w="53975">
            <a:solidFill>
              <a:schemeClr val="bg1"/>
            </a:solidFill>
            <a:headEnd type="triangle"/>
            <a:tailEnd type="triangle"/>
          </a:ln>
          <a:scene3d>
            <a:camera prst="orthographicFront"/>
            <a:lightRig rig="threePt" dir="t"/>
          </a:scene3d>
          <a:sp3d contourW="12700">
            <a:contourClr>
              <a:srgbClr val="0070C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96822"/>
            <a:ext cx="2590800" cy="55617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44" name="Bent Arrow 43"/>
          <p:cNvSpPr/>
          <p:nvPr/>
        </p:nvSpPr>
        <p:spPr>
          <a:xfrm flipV="1">
            <a:off x="3352800" y="5867400"/>
            <a:ext cx="609600" cy="68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948"/>
            </a:avLst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7201" y="6019801"/>
            <a:ext cx="1877437" cy="584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Estimate Recruiting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4800601"/>
            <a:ext cx="2603918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Prob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 = Fitness(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 / sum(Fitness)</a:t>
            </a:r>
            <a:endParaRPr lang="fa-IR" sz="14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81801" y="6019801"/>
            <a:ext cx="1330813" cy="58477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Onlooker Bee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Up Arrow 48"/>
          <p:cNvSpPr/>
          <p:nvPr/>
        </p:nvSpPr>
        <p:spPr>
          <a:xfrm>
            <a:off x="5029200" y="5257800"/>
            <a:ext cx="228600" cy="68580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6248400" y="61722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2971801"/>
            <a:ext cx="4770024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‘roulette wheel’ selection mechanism: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t=0; 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=1;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While (t&lt;PN/2)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If rand&lt;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prob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t=t+1</a:t>
            </a:r>
          </a:p>
          <a:p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Fllowing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 Step 1- 6 Employed Bee Phase, Modify the </a:t>
            </a:r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ith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 Solution.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End</a:t>
            </a:r>
          </a:p>
          <a:p>
            <a:r>
              <a:rPr lang="en-US" sz="1400" dirty="0" err="1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Gill Sans MT"/>
              </a:rPr>
              <a:t>=i+1</a:t>
            </a:r>
          </a:p>
          <a:p>
            <a:r>
              <a:rPr lang="en-US" sz="1400" dirty="0">
                <a:solidFill>
                  <a:prstClr val="black"/>
                </a:solidFill>
                <a:latin typeface="Gill Sans MT"/>
              </a:rPr>
              <a:t>End</a:t>
            </a:r>
          </a:p>
          <a:p>
            <a:endParaRPr lang="fa-IR" sz="14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7239000" y="5334000"/>
            <a:ext cx="304800" cy="609600"/>
          </a:xfrm>
          <a:prstGeom prst="up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63842" y="6019801"/>
            <a:ext cx="119455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Record Best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Solution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29400" y="1701226"/>
            <a:ext cx="366638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Scout Bee Phase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Randomly Generate a new Solution by (1)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15001" y="4673026"/>
            <a:ext cx="1402949" cy="584775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Optimization 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endParaRPr lang="fa-IR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7401" y="3124200"/>
            <a:ext cx="168187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Cycle = Cycle + 1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05801" y="4572001"/>
            <a:ext cx="2173993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Has reached MCN?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Ideal solution is found 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34401" y="3048001"/>
            <a:ext cx="1716393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Failure(</a:t>
            </a:r>
            <a:r>
              <a:rPr lang="en-US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&gt; Limit</a:t>
            </a:r>
          </a:p>
          <a:p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8229600" y="61722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0" name="Up Arrow 59"/>
          <p:cNvSpPr/>
          <p:nvPr/>
        </p:nvSpPr>
        <p:spPr>
          <a:xfrm>
            <a:off x="9296400" y="5486400"/>
            <a:ext cx="304800" cy="381000"/>
          </a:xfrm>
          <a:prstGeom prst="upArrow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3" name="Up Arrow 62"/>
          <p:cNvSpPr/>
          <p:nvPr/>
        </p:nvSpPr>
        <p:spPr>
          <a:xfrm>
            <a:off x="9296400" y="3733800"/>
            <a:ext cx="304800" cy="762000"/>
          </a:xfrm>
          <a:prstGeom prst="upArrow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01200" y="4038600"/>
            <a:ext cx="43473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eft Arrow 66"/>
          <p:cNvSpPr/>
          <p:nvPr/>
        </p:nvSpPr>
        <p:spPr>
          <a:xfrm>
            <a:off x="7239000" y="4800600"/>
            <a:ext cx="990600" cy="304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94054" y="4572000"/>
            <a:ext cx="4831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eft Arrow 68"/>
          <p:cNvSpPr/>
          <p:nvPr/>
        </p:nvSpPr>
        <p:spPr>
          <a:xfrm>
            <a:off x="7620000" y="3200400"/>
            <a:ext cx="838200" cy="304800"/>
          </a:xfrm>
          <a:prstGeom prst="left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24800" y="2895600"/>
            <a:ext cx="43473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9296400" y="2362200"/>
            <a:ext cx="304800" cy="609600"/>
          </a:xfrm>
          <a:prstGeom prst="upArrow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01200" y="2590800"/>
            <a:ext cx="4831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fa-I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Bent Arrow 81"/>
          <p:cNvSpPr/>
          <p:nvPr/>
        </p:nvSpPr>
        <p:spPr>
          <a:xfrm rot="5400000" flipV="1">
            <a:off x="5410200" y="1371600"/>
            <a:ext cx="609600" cy="1676400"/>
          </a:xfrm>
          <a:prstGeom prst="bentArrow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3" name="Bent Arrow 82"/>
          <p:cNvSpPr/>
          <p:nvPr/>
        </p:nvSpPr>
        <p:spPr>
          <a:xfrm rot="5400000" flipV="1">
            <a:off x="4991100" y="3086100"/>
            <a:ext cx="609600" cy="838200"/>
          </a:xfrm>
          <a:prstGeom prst="bentArrow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4" name="Down Arrow 83"/>
          <p:cNvSpPr/>
          <p:nvPr/>
        </p:nvSpPr>
        <p:spPr>
          <a:xfrm>
            <a:off x="4876800" y="2590800"/>
            <a:ext cx="3048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85" name="Bent Arrow 84"/>
          <p:cNvSpPr/>
          <p:nvPr/>
        </p:nvSpPr>
        <p:spPr>
          <a:xfrm rot="10800000">
            <a:off x="4191000" y="3886200"/>
            <a:ext cx="914400" cy="609600"/>
          </a:xfrm>
          <a:prstGeom prst="bentArrow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43200" y="990600"/>
            <a:ext cx="3325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Flowchart of ABC algorithm</a:t>
            </a:r>
            <a:endParaRPr lang="fa-I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1" y="3276601"/>
            <a:ext cx="5597177" cy="1083803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2" name="Rectangle 61"/>
          <p:cNvSpPr/>
          <p:nvPr/>
        </p:nvSpPr>
        <p:spPr>
          <a:xfrm>
            <a:off x="2209801" y="152400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A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rtificial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B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ee </a:t>
            </a:r>
            <a:r>
              <a:rPr lang="en-US" sz="4000" b="1" dirty="0">
                <a:solidFill>
                  <a:srgbClr val="FF0000"/>
                </a:solidFill>
                <a:latin typeface="Blackadder ITC" pitchFamily="82" charset="0"/>
              </a:rPr>
              <a:t>C</a:t>
            </a:r>
            <a:r>
              <a:rPr lang="en-US" sz="2400" b="1" dirty="0">
                <a:solidFill>
                  <a:prstClr val="black"/>
                </a:solidFill>
                <a:latin typeface="Blackadder ITC" pitchFamily="82" charset="0"/>
              </a:rPr>
              <a:t>olony</a:t>
            </a:r>
            <a:endParaRPr lang="fa-IR" sz="2400" b="1" dirty="0">
              <a:solidFill>
                <a:prstClr val="black"/>
              </a:solidFill>
              <a:latin typeface="Blackadder ITC" pitchFamily="82" charset="0"/>
            </a:endParaRPr>
          </a:p>
        </p:txBody>
      </p:sp>
      <p:pic>
        <p:nvPicPr>
          <p:cNvPr id="64" name="Picture 2" descr="D:\University\PHD\Class\ABC Algoritm\pic\2837991650106551327S425x425Q85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8340" y="0"/>
            <a:ext cx="761461" cy="86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6" grpId="0" animBg="1"/>
      <p:bldP spid="6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44" grpId="0" animBg="1"/>
      <p:bldP spid="45" grpId="0" animBg="1"/>
      <p:bldP spid="46" grpId="0" animBg="1"/>
      <p:bldP spid="46" grpId="1" animBg="1"/>
      <p:bldP spid="47" grpId="0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6" grpId="0"/>
      <p:bldP spid="67" grpId="0" animBg="1"/>
      <p:bldP spid="68" grpId="0"/>
      <p:bldP spid="69" grpId="0" animBg="1"/>
      <p:bldP spid="70" grpId="0"/>
      <p:bldP spid="74" grpId="0" animBg="1"/>
      <p:bldP spid="75" grpId="0"/>
      <p:bldP spid="82" grpId="0" animBg="1"/>
      <p:bldP spid="83" grpId="0" animBg="1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Artificial </a:t>
            </a:r>
            <a:r>
              <a:rPr lang="en-US" sz="3600" dirty="0"/>
              <a:t>Bee Colony Algorithm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ABC is developed based on inspecting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behaviors of real bees on finding nectar and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sharing </a:t>
            </a:r>
            <a:r>
              <a:rPr lang="en-US" altLang="zh-TW" dirty="0"/>
              <a:t>the information of food sources to the bees in the </a:t>
            </a:r>
            <a:r>
              <a:rPr lang="en-US" altLang="zh-TW" dirty="0" smtClean="0"/>
              <a:t>hive</a:t>
            </a:r>
            <a:endParaRPr lang="en-US" altLang="zh-TW" dirty="0"/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Three types of bee in </a:t>
            </a:r>
            <a:r>
              <a:rPr lang="en-US" altLang="zh-TW" b="1" dirty="0">
                <a:solidFill>
                  <a:srgbClr val="002060"/>
                </a:solidFill>
              </a:rPr>
              <a:t>ABC</a:t>
            </a:r>
          </a:p>
          <a:p>
            <a:pPr lvl="1"/>
            <a:r>
              <a:rPr lang="en-US" altLang="zh-TW" dirty="0"/>
              <a:t>The Employed Bee</a:t>
            </a:r>
          </a:p>
          <a:p>
            <a:pPr lvl="1"/>
            <a:r>
              <a:rPr lang="en-US" altLang="zh-TW" dirty="0"/>
              <a:t>The Onlooker Bee</a:t>
            </a:r>
          </a:p>
          <a:p>
            <a:pPr lvl="1"/>
            <a:r>
              <a:rPr lang="en-US" altLang="zh-TW" dirty="0"/>
              <a:t>The Scout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5.2 Agents </a:t>
            </a:r>
            <a:r>
              <a:rPr lang="en-US" altLang="zh-TW" sz="4000" dirty="0"/>
              <a:t>in ABC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The Employed Bee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 stays on a food source and provides the neighborhood of the source in its memory.</a:t>
            </a:r>
          </a:p>
          <a:p>
            <a:r>
              <a:rPr lang="en-US" altLang="zh-TW" dirty="0">
                <a:solidFill>
                  <a:srgbClr val="00FF00"/>
                </a:solidFill>
              </a:rPr>
              <a:t>The Onlooker Bee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 gets the information of food sources from the employed bees in the hive and select one of the food source to gathers the nectar.</a:t>
            </a:r>
          </a:p>
          <a:p>
            <a:r>
              <a:rPr lang="en-US" altLang="zh-TW" dirty="0">
                <a:solidFill>
                  <a:srgbClr val="0033CC"/>
                </a:solidFill>
              </a:rPr>
              <a:t>The Scout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 is responsible for finding new food, the new nectar,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592TGp_Makeup_light_ani">
  <a:themeElements>
    <a:clrScheme name="Default Design 2">
      <a:dk1>
        <a:srgbClr val="000000"/>
      </a:dk1>
      <a:lt1>
        <a:srgbClr val="FCC5B6"/>
      </a:lt1>
      <a:dk2>
        <a:srgbClr val="660066"/>
      </a:dk2>
      <a:lt2>
        <a:srgbClr val="FFFFFF"/>
      </a:lt2>
      <a:accent1>
        <a:srgbClr val="F29292"/>
      </a:accent1>
      <a:accent2>
        <a:srgbClr val="9DE3A5"/>
      </a:accent2>
      <a:accent3>
        <a:srgbClr val="FDDFD7"/>
      </a:accent3>
      <a:accent4>
        <a:srgbClr val="000000"/>
      </a:accent4>
      <a:accent5>
        <a:srgbClr val="F7C7C7"/>
      </a:accent5>
      <a:accent6>
        <a:srgbClr val="8ECE95"/>
      </a:accent6>
      <a:hlink>
        <a:srgbClr val="D1BCEE"/>
      </a:hlink>
      <a:folHlink>
        <a:srgbClr val="E6CEB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2BB"/>
        </a:lt1>
        <a:dk2>
          <a:srgbClr val="660033"/>
        </a:dk2>
        <a:lt2>
          <a:srgbClr val="FFFFFF"/>
        </a:lt2>
        <a:accent1>
          <a:srgbClr val="FCE988"/>
        </a:accent1>
        <a:accent2>
          <a:srgbClr val="9DEDCD"/>
        </a:accent2>
        <a:accent3>
          <a:srgbClr val="FEF7DA"/>
        </a:accent3>
        <a:accent4>
          <a:srgbClr val="000000"/>
        </a:accent4>
        <a:accent5>
          <a:srgbClr val="FDF2C3"/>
        </a:accent5>
        <a:accent6>
          <a:srgbClr val="8ED7BA"/>
        </a:accent6>
        <a:hlink>
          <a:srgbClr val="FFAD93"/>
        </a:hlink>
        <a:folHlink>
          <a:srgbClr val="A8C1F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CC5B6"/>
        </a:lt1>
        <a:dk2>
          <a:srgbClr val="660066"/>
        </a:dk2>
        <a:lt2>
          <a:srgbClr val="FFFFFF"/>
        </a:lt2>
        <a:accent1>
          <a:srgbClr val="F29292"/>
        </a:accent1>
        <a:accent2>
          <a:srgbClr val="9DE3A5"/>
        </a:accent2>
        <a:accent3>
          <a:srgbClr val="FDDFD7"/>
        </a:accent3>
        <a:accent4>
          <a:srgbClr val="000000"/>
        </a:accent4>
        <a:accent5>
          <a:srgbClr val="F7C7C7"/>
        </a:accent5>
        <a:accent6>
          <a:srgbClr val="8ECE95"/>
        </a:accent6>
        <a:hlink>
          <a:srgbClr val="D1BCEE"/>
        </a:hlink>
        <a:folHlink>
          <a:srgbClr val="E6CE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C6ECDF"/>
        </a:lt1>
        <a:dk2>
          <a:srgbClr val="003366"/>
        </a:dk2>
        <a:lt2>
          <a:srgbClr val="FFFFFF"/>
        </a:lt2>
        <a:accent1>
          <a:srgbClr val="A4E0CC"/>
        </a:accent1>
        <a:accent2>
          <a:srgbClr val="E8B888"/>
        </a:accent2>
        <a:accent3>
          <a:srgbClr val="DFF4EC"/>
        </a:accent3>
        <a:accent4>
          <a:srgbClr val="000000"/>
        </a:accent4>
        <a:accent5>
          <a:srgbClr val="CFEDE2"/>
        </a:accent5>
        <a:accent6>
          <a:srgbClr val="D2A67B"/>
        </a:accent6>
        <a:hlink>
          <a:srgbClr val="A9CBE9"/>
        </a:hlink>
        <a:folHlink>
          <a:srgbClr val="F2B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1022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Al-Kharashi 32</vt:lpstr>
      <vt:lpstr>Majalla UI</vt:lpstr>
      <vt:lpstr>微軟正黑體</vt:lpstr>
      <vt:lpstr>新細明體</vt:lpstr>
      <vt:lpstr>Arial</vt:lpstr>
      <vt:lpstr>Blackadder ITC</vt:lpstr>
      <vt:lpstr>Bradley Hand ITC</vt:lpstr>
      <vt:lpstr>Cambria Math</vt:lpstr>
      <vt:lpstr>Gill Sans MT</vt:lpstr>
      <vt:lpstr>Symbol</vt:lpstr>
      <vt:lpstr>Times New Roman</vt:lpstr>
      <vt:lpstr>Verdana</vt:lpstr>
      <vt:lpstr>Wingdings</vt:lpstr>
      <vt:lpstr>Wingdings 2</vt:lpstr>
      <vt:lpstr>592TGp_Makeup_light_ani</vt:lpstr>
      <vt:lpstr>Solstice</vt:lpstr>
      <vt:lpstr>方程式</vt:lpstr>
      <vt:lpstr>Artificial Bee Colony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Bee Colony Algorithm </vt:lpstr>
      <vt:lpstr>5.2 Agents in ABC</vt:lpstr>
      <vt:lpstr>5.2 Movement of the Onlookers</vt:lpstr>
      <vt:lpstr>5.2 Movement of the Onlookers (2)</vt:lpstr>
      <vt:lpstr>Movement of the Scouts</vt:lpstr>
      <vt:lpstr>5.2 Artificial Bee Colony (ABC) (4)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Bee Colony Algorithm</dc:title>
  <dc:creator>Trong-The Nguyen</dc:creator>
  <cp:lastModifiedBy>Trong-The Nguyen</cp:lastModifiedBy>
  <cp:revision>1</cp:revision>
  <dcterms:created xsi:type="dcterms:W3CDTF">2017-05-09T02:49:33Z</dcterms:created>
  <dcterms:modified xsi:type="dcterms:W3CDTF">2017-05-09T02:52:10Z</dcterms:modified>
</cp:coreProperties>
</file>